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0" r:id="rId5"/>
    <p:sldId id="257" r:id="rId6"/>
    <p:sldId id="261" r:id="rId7"/>
    <p:sldId id="262" r:id="rId8"/>
    <p:sldId id="264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34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://images.clipartbro.com/230/large-lake-clipart-230721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4000" y="3133575"/>
            <a:ext cx="8496000" cy="335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4" descr="http://cdn.xl.thumbs.canstockphoto.com/canstock8696699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087500" y="369000"/>
            <a:ext cx="1714500" cy="157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4" descr="http://cdn.xl.thumbs.canstockphoto.com/canstock8696699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087500" y="369000"/>
            <a:ext cx="1714500" cy="157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1.bp.blogspot.com/-tTv2AVq982A/U7rlHVOcDSI/AAAAAAAAAsQ/_LWIQrvdmeU/s1600/smart_city_green.png"/>
          <p:cNvPicPr>
            <a:picLocks noChangeAspect="1" noChangeArrowheads="1"/>
          </p:cNvPicPr>
          <p:nvPr userDrawn="1"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1763" y="4869160"/>
            <a:ext cx="2232248" cy="176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2" descr="https://cdn.vectorstock.com/i/thumbs/39,21/curled-corners-vector-13392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1687" y="5038587"/>
            <a:ext cx="1376663" cy="145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https://cdn.vectorstock.com/i/thumbs/39,21/curled-corners-vector-13392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1687" y="5038587"/>
            <a:ext cx="1376663" cy="145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img3.proshkolu.ru/content/media/pic/std/3000000/2736000/2735550-cd9392461b8c3ebc.png"/>
          <p:cNvPicPr>
            <a:picLocks noChangeAspect="1" noChangeArrowheads="1"/>
          </p:cNvPicPr>
          <p:nvPr userDrawn="1"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000" y="369000"/>
            <a:ext cx="2286000" cy="137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 cstate="email">
            <a:alphaModFix amt="50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162000" y="189000"/>
            <a:ext cx="8820000" cy="6480000"/>
          </a:xfrm>
          <a:prstGeom prst="rect">
            <a:avLst/>
          </a:prstGeom>
          <a:noFill/>
          <a:ln w="76200"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235614" y="264840"/>
            <a:ext cx="8672772" cy="6328320"/>
          </a:xfrm>
          <a:prstGeom prst="rect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306000" y="333000"/>
            <a:ext cx="8532000" cy="6192000"/>
          </a:xfrm>
          <a:prstGeom prst="rect">
            <a:avLst/>
          </a:prstGeom>
          <a:noFill/>
          <a:ln w="76200"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iki2.net/%D0%9C%D0%B5%D0%B4%D0%B2%D0%B5%D0%B6%D1%8C%D0%B8" TargetMode="External"/><Relationship Id="rId2" Type="http://schemas.openxmlformats.org/officeDocument/2006/relationships/hyperlink" Target="https://wiki2.net/%D0%9D%D0%B5%D0%BC%D0%B5%D1%86%D0%BA%D0%B8%D0%B9_%D1%8F%D0%B7%D1%8B%D0%BA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eurasian_wisdom.academic.ru/78/%D0%91%D0%90%D0%91%D0%90%D0%99" TargetMode="External"/><Relationship Id="rId3" Type="http://schemas.openxmlformats.org/officeDocument/2006/relationships/hyperlink" Target="https://dic.academic.ru/dic.nsf/ruwiki/112551" TargetMode="External"/><Relationship Id="rId7" Type="http://schemas.openxmlformats.org/officeDocument/2006/relationships/hyperlink" Target="https://dic.academic.ru/dic.nsf/ruwiki/79680" TargetMode="External"/><Relationship Id="rId2" Type="http://schemas.openxmlformats.org/officeDocument/2006/relationships/hyperlink" Target="https://dic.academic.ru/dic.nsf/ruwiki/39579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dic.academic.ru/dic.nsf/ruwiki/4807" TargetMode="External"/><Relationship Id="rId5" Type="http://schemas.openxmlformats.org/officeDocument/2006/relationships/hyperlink" Target="https://dic.academic.ru/dic.nsf/ruwiki/1124785" TargetMode="External"/><Relationship Id="rId4" Type="http://schemas.openxmlformats.org/officeDocument/2006/relationships/hyperlink" Target="https://dic.academic.ru/dic.nsf/ruwiki/76465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maps-rf.ru/irkutskaja-oblast/chunskij-rajon/" TargetMode="External"/><Relationship Id="rId2" Type="http://schemas.openxmlformats.org/officeDocument/2006/relationships/hyperlink" Target="http://irkipedia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nfourok.ru/issledovatelskaya-rabota-toponimy-rodnogo-kraya-4300441.html" TargetMode="External"/><Relationship Id="rId5" Type="http://schemas.openxmlformats.org/officeDocument/2006/relationships/hyperlink" Target="http://www.pribaikal.ru/chunskij-articles.html" TargetMode="External"/><Relationship Id="rId4" Type="http://schemas.openxmlformats.org/officeDocument/2006/relationships/hyperlink" Target="http://irkipedia.ru/content/zegdand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972002" y="3135574"/>
            <a:ext cx="7200800" cy="985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endParaRPr lang="ru-RU" sz="1600" i="1" dirty="0">
              <a:solidFill>
                <a:schemeClr val="accent3">
                  <a:lumMod val="50000"/>
                </a:schemeClr>
              </a:solidFill>
              <a:cs typeface="Arial" charset="0"/>
            </a:endParaRPr>
          </a:p>
        </p:txBody>
      </p:sp>
      <p:sp>
        <p:nvSpPr>
          <p:cNvPr id="5" name="Заголовок 5"/>
          <p:cNvSpPr txBox="1">
            <a:spLocks/>
          </p:cNvSpPr>
          <p:nvPr/>
        </p:nvSpPr>
        <p:spPr>
          <a:xfrm>
            <a:off x="979675" y="1376481"/>
            <a:ext cx="7200800" cy="707886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Направление: среднесрочный педагогический проект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 «Топонимы родного края»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67543" y="2427188"/>
            <a:ext cx="7712931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Автор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Сидорова Ильсиярь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Ризвановна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25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/>
          <a:lstStyle/>
          <a:p>
            <a:pPr algn="l"/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b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   Гипотеза: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«Важная особенность гидронимов в том, что это самые старые имена». 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ru-RU" sz="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исследовательской работы: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собрать и изучить топонимы родного края.	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 исследовани</a:t>
            </a: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я:</a:t>
            </a:r>
            <a:b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литературу по этой теме;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оформить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презентацию о топонимах  Мухинского сельского поселения;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нанести названия микротопонимов на картосхему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составить список микротопонимов.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исследования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человек должен знать о том месте, где он родился и живёт сейчас.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20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Классы топонимов</a:t>
            </a:r>
            <a:br>
              <a:rPr lang="ru-RU" sz="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Ойконимы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названия населённых мест (от греч.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oikos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жилище, обиталище). 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Гидронимы — названия водных объектов (от греч.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hydros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вода). </a:t>
            </a:r>
          </a:p>
          <a:p>
            <a:pPr marL="0" indent="0">
              <a:buNone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Оронимы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названия гор, возвышенностей (от греч.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oros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гора). </a:t>
            </a:r>
          </a:p>
          <a:p>
            <a:pPr marL="0" indent="0">
              <a:buNone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Урбанонимы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названия внутригородских объектов (от лат.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urbanus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городской). </a:t>
            </a:r>
          </a:p>
          <a:p>
            <a:pPr marL="0" indent="0">
              <a:buNone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Годонимы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названия улиц (от греч.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hodos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путь, дорога, улица, русло). </a:t>
            </a:r>
          </a:p>
          <a:p>
            <a:pPr marL="0" indent="0">
              <a:buNone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Агоронимы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названия площадей (от греч.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agora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площадь). </a:t>
            </a:r>
          </a:p>
          <a:p>
            <a:pPr marL="0" indent="0">
              <a:buNone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Дромонимы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названия путей сообщения (от греч.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dromos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бег. движение, путь). 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Макротопонимы — названия больших незаселённых объектов (от греч.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makros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большой). 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Микротопонимы — названия небольших незаселённых объектов (от греч.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mikros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малый). 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Антропотопонимы - названия географических объектов, произведённых от личного имени (от греч.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antropos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человек). </a:t>
            </a:r>
          </a:p>
          <a:p>
            <a:pPr marL="0" indent="0">
              <a:buNone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Ойконимы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названия населённых мест (от греч.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oikos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жилище, обиталище)» </a:t>
            </a:r>
          </a:p>
          <a:p>
            <a:endParaRPr lang="ru-RU" sz="16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604448" y="1600200"/>
            <a:ext cx="82352" cy="4525963"/>
          </a:xfrm>
        </p:spPr>
        <p:txBody>
          <a:bodyPr/>
          <a:lstStyle/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900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имен собственных по В.Д. Бондалетову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196752"/>
            <a:ext cx="8075240" cy="4929411"/>
          </a:xfrm>
        </p:spPr>
        <p:txBody>
          <a:bodyPr/>
          <a:lstStyle/>
          <a:p>
            <a:pPr marL="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антропонимы - названия человека (его имя, фамилия, отчество, прозвище, псевдоним); 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топонимы - названия географических объектов (рек, морей, океанов, гор, возвышенностей, низменностей, а также городов, сел, площадей, звезд, планет, комет); 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3)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зоонимы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клички животных (лошадей, коров, верблюдов, собак, кошек, птиц, рыб); 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теонимы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названия богов, демонов, мифологических персонажей и т.п.; 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ктематонимы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(от греческого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ктематос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"имущество, богатство") - название предприятий, учреждений, организаций, исторических событий, праздников, органов печати, издательств, произведений литературы и искусства, пароходов, поездов, спутников, театров, магазинов, отдельных предметов, например: мечей, колоколов и др.</a:t>
            </a: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 flipH="1">
            <a:off x="8686800" y="1535113"/>
            <a:ext cx="147637" cy="6397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 flipH="1">
            <a:off x="8686800" y="2174875"/>
            <a:ext cx="147637" cy="3951288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1730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683568" y="548681"/>
            <a:ext cx="7772400" cy="504056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b="1" dirty="0">
              <a:ln>
                <a:solidFill>
                  <a:schemeClr val="bg1"/>
                </a:solidFill>
              </a:ln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" name="Группа 1"/>
          <p:cNvGrpSpPr>
            <a:grpSpLocks/>
          </p:cNvGrpSpPr>
          <p:nvPr/>
        </p:nvGrpSpPr>
        <p:grpSpPr bwMode="auto">
          <a:xfrm>
            <a:off x="1285850" y="3068960"/>
            <a:ext cx="6715172" cy="3352438"/>
            <a:chOff x="607288" y="-815361"/>
            <a:chExt cx="7925152" cy="517581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607288" y="-815361"/>
              <a:ext cx="7925152" cy="5702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" name="Прямоугольник 3"/>
            <p:cNvSpPr>
              <a:spLocks noChangeArrowheads="1"/>
            </p:cNvSpPr>
            <p:nvPr/>
          </p:nvSpPr>
          <p:spPr bwMode="auto">
            <a:xfrm>
              <a:off x="1392989" y="3742721"/>
              <a:ext cx="6491880" cy="617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ru-RU" sz="2000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cs typeface="Arial" charset="0"/>
              </a:endParaRPr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467544" y="566678"/>
            <a:ext cx="828092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endParaRPr lang="ru-RU" u="sng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Ойконимы</a:t>
            </a:r>
            <a:r>
              <a:rPr lang="ru-RU" sz="20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— названия населённых мест</a:t>
            </a:r>
          </a:p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Баёр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село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Произошло от названия маленькой реки, возле которой оно располагается.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Мухино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деревня. Произошло от фамилии первых жителей – Мухины.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Приудинск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село. Произошло от названия реки Уды (Чуны), возле которой оно располагается.</a:t>
            </a:r>
          </a:p>
          <a:p>
            <a:pPr algn="ctr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1720840"/>
            <a:ext cx="828092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endParaRPr lang="ru-RU" u="sng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u="sng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u="sng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u="sng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u="sng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Дромонимы</a:t>
            </a:r>
            <a:r>
              <a:rPr lang="ru-RU" sz="20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названия путей сообщения </a:t>
            </a:r>
            <a:endParaRPr lang="ru-RU" sz="2000" b="1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«Пряничный» мост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мост через реку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Зегданда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Раньше около моста был посёлок Пряничный.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«Татарский» мост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мост через Чистую протоку. Назван из-за соседства с деревней Кулиш, где проживают татары.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Прижим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– узкое место дороги между рекой и скалой. Из - под скалы вытекают ключи, поэтому на дороге даже зимой постоянно вода. Очень опасное место.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20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-3786821"/>
            <a:ext cx="8424936" cy="1011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endParaRPr lang="ru-RU" sz="1400" u="sng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1400" u="sng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Гидронимы </a:t>
            </a:r>
            <a:r>
              <a:rPr lang="ru-RU" sz="20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названия водных объектов</a:t>
            </a:r>
          </a:p>
          <a:p>
            <a:pPr algn="ctr">
              <a:spcAft>
                <a:spcPts val="0"/>
              </a:spcAft>
            </a:pPr>
            <a:endParaRPr lang="ru-RU" sz="14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b="1" kern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Баёр </a:t>
            </a:r>
            <a:r>
              <a:rPr lang="ru-RU" sz="1400" b="1" kern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(река) </a:t>
            </a:r>
            <a:r>
              <a:rPr lang="ru-RU" sz="1400" b="1" kern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от </a:t>
            </a:r>
            <a:r>
              <a:rPr lang="ru-RU" sz="1400" b="1" kern="16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400" u="sng" kern="16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Немецкий язык"/>
              </a:rPr>
              <a:t>нем</a:t>
            </a:r>
            <a:r>
              <a:rPr lang="ru-RU" sz="1400" u="sng" kern="16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Немецкий язык"/>
              </a:rPr>
              <a:t>.</a:t>
            </a:r>
            <a:r>
              <a:rPr lang="ru-RU" sz="1400" kern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de-DE" sz="1400" i="1" kern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Baer</a:t>
            </a:r>
            <a:r>
              <a:rPr lang="ru-RU" sz="1400" kern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— немецкая фамилия, переводящаяся как </a:t>
            </a:r>
            <a:r>
              <a:rPr lang="ru-RU" sz="1400" i="1" u="sng" kern="16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 tooltip="Медвежьи"/>
              </a:rPr>
              <a:t>медведь</a:t>
            </a:r>
            <a:r>
              <a:rPr lang="ru-RU" sz="1400" kern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b="1" kern="1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400" b="1" kern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Гнилушка</a:t>
            </a:r>
            <a:r>
              <a:rPr lang="ru-RU" sz="1400" kern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протока на реке Чуна. Названа так из-за того, что в засушливые года протока почти пересыхает и вода в ней затухает и неприятно пахнет.</a:t>
            </a:r>
            <a:endParaRPr lang="ru-RU" sz="1400" b="1" kern="1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Зегданда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(река) на (30-й километр автодороги Лесогорск – Приудинск, на подъезде к селу Мухино).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Линёвые</a:t>
            </a:r>
            <a:r>
              <a:rPr lang="ru-RU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озёра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- Большое и Малое. В озёрах водятся лини.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Прижим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- нагон воды на отвесный (обычно скальный) берег на повороте реки под действием сил инерции потока. В результате поперечного смещения воды непосредственно у берега происходит локальное повышение её уровня с характерными для прижима сильными поверхностными потоками, направленными от берега, которые могут отбросить (не допустить прижатия к берегу) лёгкое судно с малой осадкой, затянутое в прижим.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Уда (река).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Предполагают, что своё название река получила от жившего на её берегах древнего племени «Уду». Наиболее вероятной версией названия считается наличие ивовых зарослей на берегах и многочисленных островках в бассейне.</a:t>
            </a:r>
          </a:p>
          <a:p>
            <a:pPr algn="just"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Чуна </a:t>
            </a:r>
            <a:r>
              <a:rPr lang="ru-RU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(река)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земля изначально эвенкийская. Даже само название Чуна переводится с эвенкийского как "писк бурундука".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400" b="1" kern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Улово</a:t>
            </a:r>
            <a:r>
              <a:rPr lang="ru-RU" sz="1400" kern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участок реки, где образуется противоток основному потоку либо водоворот (возникают у прижимов, вблизи перекатов, выступов берега, в местах резкого расширения русла реки, впадения притоков и т.д</a:t>
            </a:r>
            <a:r>
              <a:rPr lang="ru-RU" sz="1400" kern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1400" b="1" kern="1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Чистая </a:t>
            </a:r>
            <a:r>
              <a:rPr lang="ru-RU" sz="1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протока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протока между рекой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Чуной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Линёвыми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озёрами.</a:t>
            </a:r>
          </a:p>
          <a:p>
            <a:pPr algn="just">
              <a:spcAft>
                <a:spcPts val="0"/>
              </a:spcAft>
            </a:pPr>
            <a:r>
              <a:rPr lang="ru-RU" sz="1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Шахматиха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место реки для рыбалки, где камни выступают из воды (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шиверы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почти в шахматном порядке.</a:t>
            </a:r>
          </a:p>
        </p:txBody>
      </p:sp>
    </p:spTree>
    <p:extLst>
      <p:ext uri="{BB962C8B-B14F-4D97-AF65-F5344CB8AC3E}">
        <p14:creationId xmlns:p14="http://schemas.microsoft.com/office/powerpoint/2010/main" val="428854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1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Микротопонимы </a:t>
            </a:r>
            <a:r>
              <a:rPr lang="ru-RU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названия небольших незаселённых объектов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Баба́йка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бывшие совхозные поля, в настоящее время – покосы. В славянском 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фольклоре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ночной 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дух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воображаемое 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существо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упоминаемое 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родителями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чтобы 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запугать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непослушных 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детей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Бабай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(казах. от баба – прадед, предок по отцовской линии).  Дедушка, почтенный аксакал, бабай (почтительно уважительная форма обращения к человеку весьма преклонного возраста).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Баёрчик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место рыбалки и купания в месте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впадения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реки Баёр в  реку Чуна. 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Сохатинка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место, где издавна лоси (сохатые) переходят дорогу.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Манинск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- покосы. Предположительно произошло от имени женского имени Маня.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Антропотопонимы </a:t>
            </a:r>
            <a:r>
              <a:rPr lang="ru-RU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названия географических объектов, </a:t>
            </a:r>
            <a:r>
              <a:rPr lang="ru-RU" sz="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произведённых         от </a:t>
            </a:r>
            <a:r>
              <a:rPr lang="ru-RU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личного имени</a:t>
            </a:r>
            <a:br>
              <a:rPr lang="ru-RU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«Катький крест»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место на берегу Чуны. По преданию в этом месте утопилась девушка Катя и родители установили крест.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7695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SCN00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8496944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716719"/>
            <a:ext cx="8352928" cy="4187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0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Литература 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endParaRPr lang="ru-RU" sz="20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Большая энциклопедия, Википедия.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«География  Иркутской области»  Бояркин В.М. </a:t>
            </a:r>
          </a:p>
          <a:p>
            <a:pPr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«Географические названия Иркутской области. Топонимический словарь»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Гурулев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С.А.</a:t>
            </a:r>
          </a:p>
          <a:p>
            <a:pPr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http://irkipedia.ru/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https://maps-rf.ru/irkutskaja-oblast/chunskij-rajon/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u="sng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irkipedia.ru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›</a:t>
            </a:r>
            <a:r>
              <a:rPr lang="en-US" u="sng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content</a:t>
            </a:r>
            <a:r>
              <a:rPr lang="en-US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/</a:t>
            </a:r>
            <a:r>
              <a:rPr lang="en-US" u="sng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zegdanda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pribaikal.ru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›</a:t>
            </a:r>
            <a:r>
              <a:rPr lang="en-US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chunskij-articles.html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 https://oreke.ru/evraziya/rossiya/reka-uda-chuna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 </a:t>
            </a:r>
            <a:r>
              <a:rPr lang="ru-RU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https://infourok.ru/issledovatelskaya-rabota-toponimy-rodnogo-kraya-4300441.html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10. https://100urokov.ru/predmety/urok-4-plan-mestnosti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56773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3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F6128"/>
      </a:hlink>
      <a:folHlink>
        <a:srgbClr val="4F612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408</Words>
  <Application>Microsoft Office PowerPoint</Application>
  <PresentationFormat>Экран (4:3)</PresentationFormat>
  <Paragraphs>88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Monotype Corsiva</vt:lpstr>
      <vt:lpstr>Times New Roman</vt:lpstr>
      <vt:lpstr>Тема Office</vt:lpstr>
      <vt:lpstr>Презентация PowerPoint</vt:lpstr>
      <vt:lpstr>                      Гипотеза:  «Важная особенность гидронимов в том, что это самые старые имена».                  Цель исследовательской работы: собрать и изучить топонимы родного края.     Задачи  исследования: изучить литературу по этой теме; оформить презентацию о топонимах  Мухинского сельского поселения; нанести названия микротопонимов на картосхему; составить список микротопонимов.    Актуальность исследования Каждый человек должен знать о том месте, где он родился и живёт сейчас. </vt:lpstr>
      <vt:lpstr> Классы топонимов </vt:lpstr>
      <vt:lpstr> Классификация имен собственных по В.Д. Бондалетову </vt:lpstr>
      <vt:lpstr>Презентация PowerPoint</vt:lpstr>
      <vt:lpstr>Презентация PowerPoint</vt:lpstr>
      <vt:lpstr>  Микротопонимы — названия небольших незаселённых объектов   Баба́йка – бывшие совхозные поля, в настоящее время – покосы. В славянском фольклоре ночной дух, воображаемое существо, упоминаемое родителями, чтобы запугать непослушных детей. Бабай — (казах. от баба – прадед, предок по отцовской линии).  Дедушка, почтенный аксакал, бабай (почтительно уважительная форма обращения к человеку весьма преклонного возраста). Баёрчик - место рыбалки и купания в месте впадения реки Баёр в  реку Чуна.  Сохатинка – место, где издавна лоси (сохатые) переходят дорогу. Манинск  - покосы. Предположительно произошло от имени женского имени Маня.    Антропотопонимы - названия географических объектов, произведённых         от личного имени  «Катький крест» - место на берегу Чуны. По преданию в этом месте утопилась девушка Катя и родители установили крест. 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Экологический-2</dc:title>
  <dc:creator>Фокина Лидия Петровна</dc:creator>
  <cp:keywords>Шаблон презентации</cp:keywords>
  <cp:lastModifiedBy>Админ</cp:lastModifiedBy>
  <cp:revision>26</cp:revision>
  <dcterms:created xsi:type="dcterms:W3CDTF">2017-02-23T13:11:39Z</dcterms:created>
  <dcterms:modified xsi:type="dcterms:W3CDTF">2022-03-11T09:02:33Z</dcterms:modified>
</cp:coreProperties>
</file>