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1" r:id="rId5"/>
    <p:sldId id="262" r:id="rId6"/>
    <p:sldId id="259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A343E-56AD-4DFB-959F-9710E0CC08F9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79CD-9ADB-476F-B864-745BCF8E10A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A343E-56AD-4DFB-959F-9710E0CC08F9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79CD-9ADB-476F-B864-745BCF8E10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A343E-56AD-4DFB-959F-9710E0CC08F9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79CD-9ADB-476F-B864-745BCF8E10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A343E-56AD-4DFB-959F-9710E0CC08F9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79CD-9ADB-476F-B864-745BCF8E10A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A343E-56AD-4DFB-959F-9710E0CC08F9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79CD-9ADB-476F-B864-745BCF8E10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A343E-56AD-4DFB-959F-9710E0CC08F9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79CD-9ADB-476F-B864-745BCF8E10A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A343E-56AD-4DFB-959F-9710E0CC08F9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79CD-9ADB-476F-B864-745BCF8E10A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A343E-56AD-4DFB-959F-9710E0CC08F9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79CD-9ADB-476F-B864-745BCF8E10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A343E-56AD-4DFB-959F-9710E0CC08F9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79CD-9ADB-476F-B864-745BCF8E10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A343E-56AD-4DFB-959F-9710E0CC08F9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79CD-9ADB-476F-B864-745BCF8E10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A343E-56AD-4DFB-959F-9710E0CC08F9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79CD-9ADB-476F-B864-745BCF8E10A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DA343E-56AD-4DFB-959F-9710E0CC08F9}" type="datetimeFigureOut">
              <a:rPr lang="ru-RU" smtClean="0"/>
              <a:t>08.12.2024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17979CD-9ADB-476F-B864-745BCF8E10A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Подзаголовок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323528" y="1268760"/>
                <a:ext cx="8496944" cy="4896544"/>
              </a:xfrm>
            </p:spPr>
            <p:txBody>
              <a:bodyPr>
                <a:normAutofit/>
              </a:bodyPr>
              <a:lstStyle/>
              <a:p>
                <a:r>
                  <a:rPr lang="en-US" sz="2400" dirty="0" smtClean="0"/>
                  <a:t>1) y = -2x+3</a:t>
                </a:r>
                <a:r>
                  <a:rPr lang="ru-RU" sz="2400" dirty="0" smtClean="0"/>
                  <a:t>                            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y</a:t>
                </a:r>
                <a:r>
                  <a:rPr lang="en-US" sz="2400" baseline="30000" dirty="0">
                    <a:solidFill>
                      <a:srgbClr val="FF0000"/>
                    </a:solidFill>
                  </a:rPr>
                  <a:t>’</a:t>
                </a:r>
                <a:r>
                  <a:rPr lang="en-US" sz="2400" dirty="0">
                    <a:solidFill>
                      <a:srgbClr val="FF0000"/>
                    </a:solidFill>
                  </a:rPr>
                  <a:t>= -2</a:t>
                </a:r>
                <a:endParaRPr lang="ru-RU" sz="2400" dirty="0">
                  <a:solidFill>
                    <a:srgbClr val="FF0000"/>
                  </a:solidFill>
                </a:endParaRPr>
              </a:p>
              <a:p>
                <a:r>
                  <a:rPr lang="en-US" sz="2400" dirty="0"/>
                  <a:t>2) y = x</a:t>
                </a:r>
                <a:r>
                  <a:rPr lang="en-US" sz="2400" baseline="30000" dirty="0"/>
                  <a:t>4</a:t>
                </a:r>
                <a:r>
                  <a:rPr lang="en-US" sz="2400" dirty="0"/>
                  <a:t>- </a:t>
                </a:r>
                <a:r>
                  <a:rPr lang="en-US" sz="2400" dirty="0" smtClean="0"/>
                  <a:t>3x</a:t>
                </a:r>
                <a:r>
                  <a:rPr lang="en-US" sz="2400" baseline="30000" dirty="0" smtClean="0"/>
                  <a:t>3</a:t>
                </a:r>
                <a:r>
                  <a:rPr lang="en-US" sz="2400" dirty="0" smtClean="0"/>
                  <a:t>+x</a:t>
                </a:r>
                <a:r>
                  <a:rPr lang="en-US" sz="2400" baseline="30000" dirty="0" smtClean="0"/>
                  <a:t>2</a:t>
                </a:r>
                <a:r>
                  <a:rPr lang="en-US" sz="2400" dirty="0" smtClean="0"/>
                  <a:t>-1</a:t>
                </a:r>
                <a:r>
                  <a:rPr lang="ru-RU" sz="2400" dirty="0" smtClean="0"/>
                  <a:t>                   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y</a:t>
                </a:r>
                <a:r>
                  <a:rPr lang="en-US" sz="2400" baseline="30000" dirty="0">
                    <a:solidFill>
                      <a:srgbClr val="FF0000"/>
                    </a:solidFill>
                  </a:rPr>
                  <a:t>’</a:t>
                </a:r>
                <a:r>
                  <a:rPr lang="en-US" sz="2400" dirty="0">
                    <a:solidFill>
                      <a:srgbClr val="FF0000"/>
                    </a:solidFill>
                  </a:rPr>
                  <a:t>= x</a:t>
                </a:r>
                <a:r>
                  <a:rPr lang="en-US" sz="2400" baseline="30000" dirty="0">
                    <a:solidFill>
                      <a:srgbClr val="FF0000"/>
                    </a:solidFill>
                  </a:rPr>
                  <a:t>3</a:t>
                </a:r>
                <a:r>
                  <a:rPr lang="en-US" sz="2400" dirty="0">
                    <a:solidFill>
                      <a:srgbClr val="FF0000"/>
                    </a:solidFill>
                  </a:rPr>
                  <a:t>-9x</a:t>
                </a:r>
                <a:r>
                  <a:rPr lang="en-US" sz="2400" baseline="30000" dirty="0">
                    <a:solidFill>
                      <a:srgbClr val="FF0000"/>
                    </a:solidFill>
                  </a:rPr>
                  <a:t>2</a:t>
                </a:r>
                <a:r>
                  <a:rPr lang="en-US" sz="2400" dirty="0">
                    <a:solidFill>
                      <a:srgbClr val="FF0000"/>
                    </a:solidFill>
                  </a:rPr>
                  <a:t>+2x</a:t>
                </a:r>
                <a:endParaRPr lang="ru-RU" sz="2400" dirty="0">
                  <a:solidFill>
                    <a:srgbClr val="FF0000"/>
                  </a:solidFill>
                </a:endParaRPr>
              </a:p>
              <a:p>
                <a:r>
                  <a:rPr lang="en-US" sz="2400" dirty="0"/>
                  <a:t>3) y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/>
                          </a:rPr>
                          <m:t>3</m:t>
                        </m:r>
                        <m:r>
                          <a:rPr lang="en-US" sz="2400" i="1">
                            <a:latin typeface="Cambria Math"/>
                          </a:rPr>
                          <m:t>𝑥</m:t>
                        </m:r>
                        <m:r>
                          <a:rPr lang="en-US" sz="2400" i="1">
                            <a:latin typeface="Cambria Math"/>
                          </a:rPr>
                          <m:t>+1</m:t>
                        </m:r>
                      </m:num>
                      <m:den>
                        <m:r>
                          <a:rPr lang="en-US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2400" dirty="0" smtClean="0"/>
                  <a:t>                              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y</a:t>
                </a:r>
                <a:r>
                  <a:rPr lang="en-US" sz="2400" baseline="30000" dirty="0">
                    <a:solidFill>
                      <a:srgbClr val="FF0000"/>
                    </a:solidFill>
                  </a:rPr>
                  <a:t>’</a:t>
                </a:r>
                <a:r>
                  <a:rPr lang="en-US" sz="2400" dirty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3∗2−0∗(3</m:t>
                        </m:r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+1)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sz="24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6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sz="24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sz="2400" i="1">
                        <a:solidFill>
                          <a:srgbClr val="FF0000"/>
                        </a:solidFill>
                        <a:latin typeface="Cambria Math"/>
                      </a:rPr>
                      <m:t>=1.5</m:t>
                    </m:r>
                  </m:oMath>
                </a14:m>
                <a:endParaRPr lang="ru-RU" sz="2400" dirty="0">
                  <a:solidFill>
                    <a:srgbClr val="FF0000"/>
                  </a:solidFill>
                </a:endParaRPr>
              </a:p>
              <a:p>
                <a:r>
                  <a:rPr lang="en-US" sz="2400" dirty="0"/>
                  <a:t>4) y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/>
                          </a:rPr>
                          <m:t>2</m:t>
                        </m:r>
                        <m:sSup>
                          <m:sSupPr>
                            <m:ctrlPr>
                              <a:rPr lang="ru-RU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400" i="1">
                            <a:latin typeface="Cambria Math"/>
                          </a:rPr>
                          <m:t>−6</m:t>
                        </m:r>
                        <m:r>
                          <a:rPr lang="en-US" sz="2400" i="1">
                            <a:latin typeface="Cambria Math"/>
                          </a:rPr>
                          <m:t>𝑥</m:t>
                        </m:r>
                        <m:r>
                          <a:rPr lang="en-US" sz="2400" i="1">
                            <a:latin typeface="Cambria Math"/>
                          </a:rPr>
                          <m:t>−7</m:t>
                        </m:r>
                      </m:num>
                      <m:den>
                        <m:r>
                          <a:rPr lang="en-US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sz="2400" dirty="0" smtClean="0"/>
                  <a:t>                    </a:t>
                </a:r>
                <a:r>
                  <a:rPr lang="ru-RU" sz="2400" dirty="0" smtClean="0"/>
                  <a:t>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y</a:t>
                </a:r>
                <a:r>
                  <a:rPr lang="en-US" sz="2400" baseline="30000" dirty="0">
                    <a:solidFill>
                      <a:srgbClr val="FF0000"/>
                    </a:solidFill>
                  </a:rPr>
                  <a:t>'</a:t>
                </a:r>
                <a:r>
                  <a:rPr lang="en-US" sz="2400" dirty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ru-RU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4</m:t>
                            </m:r>
                            <m:r>
                              <a:rPr lang="en-US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en-US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−6</m:t>
                            </m:r>
                          </m:e>
                        </m:d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∗3−0∗(2</m:t>
                        </m:r>
                        <m:sSup>
                          <m:sSupPr>
                            <m:ctrlPr>
                              <a:rPr lang="ru-RU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−6</m:t>
                        </m:r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−7)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9</m:t>
                        </m:r>
                      </m:den>
                    </m:f>
                    <m:r>
                      <a:rPr lang="en-US" sz="24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12</m:t>
                        </m:r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−18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endParaRPr lang="ru-RU" sz="2400" i="1" dirty="0" smtClean="0">
                  <a:solidFill>
                    <a:srgbClr val="FF0000"/>
                  </a:solidFill>
                </a:endParaRPr>
              </a:p>
              <a:p>
                <a:r>
                  <a:rPr lang="ru-RU" sz="2400" dirty="0" smtClean="0">
                    <a:solidFill>
                      <a:srgbClr val="FF0000"/>
                    </a:solidFill>
                  </a:rPr>
                  <a:t>                                               </a:t>
                </a:r>
                <a:r>
                  <a:rPr lang="ru-RU" sz="2400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3(4</m:t>
                        </m:r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−6)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9</m:t>
                        </m:r>
                      </m:den>
                    </m:f>
                    <m:r>
                      <a:rPr lang="en-US" sz="24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4</m:t>
                        </m:r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−6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ru-RU" sz="2400" dirty="0"/>
              </a:p>
              <a:p>
                <a:r>
                  <a:rPr lang="ru-RU" sz="2400" dirty="0"/>
                  <a:t>5) </a:t>
                </a:r>
                <a:r>
                  <a:rPr lang="en-US" sz="2400" dirty="0"/>
                  <a:t>y </a:t>
                </a:r>
                <a:r>
                  <a:rPr lang="ru-RU" sz="2400" dirty="0"/>
                  <a:t>= 0.5</a:t>
                </a:r>
                <a:r>
                  <a:rPr lang="en-US" sz="2400" dirty="0"/>
                  <a:t>x</a:t>
                </a:r>
                <a:r>
                  <a:rPr lang="ru-RU" sz="2400" baseline="30000" dirty="0"/>
                  <a:t>4</a:t>
                </a:r>
                <a:r>
                  <a:rPr lang="ru-RU" sz="2400" dirty="0"/>
                  <a:t>+5</a:t>
                </a:r>
                <a:r>
                  <a:rPr lang="en-US" sz="2400" dirty="0"/>
                  <a:t>x</a:t>
                </a:r>
                <a:r>
                  <a:rPr lang="ru-RU" sz="2400" baseline="30000" dirty="0"/>
                  <a:t>3</a:t>
                </a:r>
                <a:r>
                  <a:rPr lang="ru-RU" sz="2400" dirty="0"/>
                  <a:t>-0.2</a:t>
                </a:r>
                <a:r>
                  <a:rPr lang="en-US" sz="2400" dirty="0"/>
                  <a:t>x</a:t>
                </a:r>
                <a:r>
                  <a:rPr lang="ru-RU" sz="2400" baseline="30000" dirty="0" smtClean="0"/>
                  <a:t>2</a:t>
                </a:r>
                <a:r>
                  <a:rPr lang="ru-RU" sz="2400" dirty="0" smtClean="0"/>
                  <a:t>-17        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y</a:t>
                </a:r>
                <a:r>
                  <a:rPr lang="en-US" sz="2400" baseline="30000" dirty="0">
                    <a:solidFill>
                      <a:srgbClr val="FF0000"/>
                    </a:solidFill>
                  </a:rPr>
                  <a:t>'</a:t>
                </a:r>
                <a:r>
                  <a:rPr lang="en-US" sz="2400" dirty="0">
                    <a:solidFill>
                      <a:srgbClr val="FF0000"/>
                    </a:solidFill>
                  </a:rPr>
                  <a:t>=2x</a:t>
                </a:r>
                <a:r>
                  <a:rPr lang="en-US" sz="2400" baseline="30000" dirty="0">
                    <a:solidFill>
                      <a:srgbClr val="FF0000"/>
                    </a:solidFill>
                  </a:rPr>
                  <a:t>3</a:t>
                </a:r>
                <a:r>
                  <a:rPr lang="en-US" sz="2400" dirty="0">
                    <a:solidFill>
                      <a:srgbClr val="FF0000"/>
                    </a:solidFill>
                  </a:rPr>
                  <a:t>+15x</a:t>
                </a:r>
                <a:r>
                  <a:rPr lang="en-US" sz="2400" baseline="30000" dirty="0">
                    <a:solidFill>
                      <a:srgbClr val="FF0000"/>
                    </a:solidFill>
                  </a:rPr>
                  <a:t>2</a:t>
                </a:r>
                <a:r>
                  <a:rPr lang="en-US" sz="2400" dirty="0">
                    <a:solidFill>
                      <a:srgbClr val="FF0000"/>
                    </a:solidFill>
                  </a:rPr>
                  <a:t>-0.4x</a:t>
                </a:r>
                <a:endParaRPr lang="ru-RU" sz="2400" dirty="0">
                  <a:solidFill>
                    <a:srgbClr val="FF0000"/>
                  </a:solidFill>
                </a:endParaRPr>
              </a:p>
              <a:p>
                <a:r>
                  <a:rPr lang="en-US" sz="2400" dirty="0"/>
                  <a:t>6) y = -</a:t>
                </a:r>
                <a:r>
                  <a:rPr lang="en-US" sz="2400" dirty="0" smtClean="0"/>
                  <a:t>2x</a:t>
                </a:r>
                <a:r>
                  <a:rPr lang="en-US" sz="2400" baseline="30000" dirty="0" smtClean="0"/>
                  <a:t>-2</a:t>
                </a:r>
                <a:r>
                  <a:rPr lang="en-US" sz="2400" dirty="0" smtClean="0"/>
                  <a:t>+1</a:t>
                </a:r>
                <a:r>
                  <a:rPr lang="ru-RU" sz="2400" dirty="0" smtClean="0"/>
                  <a:t>                          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y</a:t>
                </a:r>
                <a:r>
                  <a:rPr lang="en-US" sz="2400" baseline="30000" dirty="0">
                    <a:solidFill>
                      <a:srgbClr val="FF0000"/>
                    </a:solidFill>
                  </a:rPr>
                  <a:t>'</a:t>
                </a:r>
                <a:r>
                  <a:rPr lang="en-US" sz="2400" dirty="0">
                    <a:solidFill>
                      <a:srgbClr val="FF0000"/>
                    </a:solidFill>
                  </a:rPr>
                  <a:t>= 4x</a:t>
                </a:r>
                <a:r>
                  <a:rPr lang="en-US" sz="2400" baseline="30000" dirty="0">
                    <a:solidFill>
                      <a:srgbClr val="FF0000"/>
                    </a:solidFill>
                  </a:rPr>
                  <a:t>-3</a:t>
                </a:r>
                <a:endParaRPr lang="ru-RU" sz="2400" dirty="0">
                  <a:solidFill>
                    <a:srgbClr val="FF0000"/>
                  </a:solidFill>
                </a:endParaRPr>
              </a:p>
              <a:p>
                <a:r>
                  <a:rPr lang="en-US" sz="2400" dirty="0"/>
                  <a:t>7)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𝑦</m:t>
                    </m:r>
                    <m:r>
                      <a:rPr lang="en-US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latin typeface="Cambria Math"/>
                          </a:rPr>
                          <m:t>−2</m:t>
                        </m:r>
                      </m:sup>
                    </m:sSup>
                    <m:r>
                      <a:rPr lang="en-US" sz="2400" i="1">
                        <a:latin typeface="Cambria Math"/>
                      </a:rPr>
                      <m:t>−5</m:t>
                    </m:r>
                  </m:oMath>
                </a14:m>
                <a:r>
                  <a:rPr lang="en-US" sz="2400" dirty="0"/>
                  <a:t> </a:t>
                </a:r>
                <a:r>
                  <a:rPr lang="ru-RU" sz="2400" dirty="0" smtClean="0"/>
                  <a:t>                      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y</a:t>
                </a:r>
                <a:r>
                  <a:rPr lang="en-US" sz="2400" baseline="30000" dirty="0">
                    <a:solidFill>
                      <a:srgbClr val="FF0000"/>
                    </a:solidFill>
                  </a:rPr>
                  <a:t>’</a:t>
                </a:r>
                <a:r>
                  <a:rPr lang="en-US" sz="2400" dirty="0">
                    <a:solidFill>
                      <a:srgbClr val="FF0000"/>
                    </a:solidFill>
                  </a:rPr>
                  <a:t> = -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x</a:t>
                </a:r>
                <a:r>
                  <a:rPr lang="en-US" sz="2400" baseline="30000" dirty="0" smtClean="0">
                    <a:solidFill>
                      <a:srgbClr val="FF0000"/>
                    </a:solidFill>
                  </a:rPr>
                  <a:t>-3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-5</a:t>
                </a:r>
                <a:endParaRPr lang="ru-RU" sz="2400" dirty="0">
                  <a:solidFill>
                    <a:srgbClr val="FF0000"/>
                  </a:solidFill>
                </a:endParaRP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Подзаголовок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23528" y="1268760"/>
                <a:ext cx="8496944" cy="4896544"/>
              </a:xfrm>
              <a:blipFill rotWithShape="1">
                <a:blip r:embed="rId2"/>
                <a:stretch>
                  <a:fillRect l="-1076" t="-9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332656"/>
            <a:ext cx="7175351" cy="504056"/>
          </a:xfrm>
        </p:spPr>
        <p:txBody>
          <a:bodyPr/>
          <a:lstStyle/>
          <a:p>
            <a:pPr marL="182880" indent="0">
              <a:buNone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Проверка домашнего задания: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83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39680" y="404664"/>
            <a:ext cx="8712968" cy="2841496"/>
          </a:xfrm>
        </p:spPr>
        <p:txBody>
          <a:bodyPr>
            <a:normAutofit fontScale="92500"/>
          </a:bodyPr>
          <a:lstStyle/>
          <a:p>
            <a:pPr marL="45720" indent="0" algn="ctr">
              <a:buNone/>
            </a:pPr>
            <a:r>
              <a:rPr lang="ru-RU" sz="3200" b="1" i="1" dirty="0">
                <a:solidFill>
                  <a:srgbClr val="C00000"/>
                </a:solidFill>
              </a:rPr>
              <a:t>Тема </a:t>
            </a:r>
            <a:r>
              <a:rPr lang="ru-RU" sz="3200" b="1" i="1" dirty="0" smtClean="0">
                <a:solidFill>
                  <a:srgbClr val="C00000"/>
                </a:solidFill>
              </a:rPr>
              <a:t>занятия</a:t>
            </a:r>
            <a:r>
              <a:rPr lang="ru-RU" sz="3200" b="1" dirty="0" smtClean="0">
                <a:solidFill>
                  <a:srgbClr val="C00000"/>
                </a:solidFill>
              </a:rPr>
              <a:t>:</a:t>
            </a:r>
          </a:p>
          <a:p>
            <a:pPr marL="45720" indent="0" algn="ctr">
              <a:buNone/>
            </a:pPr>
            <a:endParaRPr lang="ru-RU" sz="1600" b="1" dirty="0" smtClean="0">
              <a:solidFill>
                <a:srgbClr val="C00000"/>
              </a:solidFill>
            </a:endParaRPr>
          </a:p>
          <a:p>
            <a:pPr marL="45720" indent="0" algn="ctr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 «</a:t>
            </a: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</a:rPr>
              <a:t>Использование формул и правил дифференцирования</a:t>
            </a:r>
            <a:r>
              <a:rPr lang="ru-RU" sz="4800" b="1" i="1" dirty="0" smtClean="0">
                <a:solidFill>
                  <a:srgbClr val="C00000"/>
                </a:solidFill>
              </a:rPr>
              <a:t>» 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212976"/>
            <a:ext cx="8712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/>
              <a:t>Цель </a:t>
            </a:r>
            <a:r>
              <a:rPr lang="ru-RU" sz="3600" b="1" i="1" dirty="0" smtClean="0"/>
              <a:t>занятия</a:t>
            </a:r>
            <a:r>
              <a:rPr lang="ru-RU" sz="3600" dirty="0"/>
              <a:t> : обобщение и систематизация знаний, отработка умений вычисления производных функций по правилам дифференцирования.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401682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404664"/>
            <a:ext cx="8568952" cy="6192688"/>
          </a:xfrm>
        </p:spPr>
        <p:txBody>
          <a:bodyPr>
            <a:normAutofit fontScale="55000" lnSpcReduction="20000"/>
          </a:bodyPr>
          <a:lstStyle/>
          <a:p>
            <a:pPr marL="45720" indent="0" algn="just">
              <a:buNone/>
            </a:pPr>
            <a:r>
              <a:rPr lang="ru-RU" sz="4400" i="1" dirty="0" smtClean="0">
                <a:solidFill>
                  <a:schemeClr val="bg2">
                    <a:lumMod val="10000"/>
                  </a:schemeClr>
                </a:solidFill>
              </a:rPr>
              <a:t>1) В чем же заключается физический смысл производной?</a:t>
            </a:r>
          </a:p>
          <a:p>
            <a:pPr marL="45720" indent="0" algn="just">
              <a:buNone/>
            </a:pPr>
            <a:endParaRPr lang="ru-RU" sz="2500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>
              <a:buNone/>
            </a:pPr>
            <a:r>
              <a:rPr lang="ru-RU" sz="4400" dirty="0" smtClean="0">
                <a:solidFill>
                  <a:srgbClr val="C00000"/>
                </a:solidFill>
              </a:rPr>
              <a:t>Ответ: </a:t>
            </a:r>
            <a:r>
              <a:rPr lang="ru-RU" sz="4400" b="1" dirty="0" smtClean="0">
                <a:solidFill>
                  <a:srgbClr val="C00000"/>
                </a:solidFill>
              </a:rPr>
              <a:t>Физический </a:t>
            </a:r>
            <a:r>
              <a:rPr lang="ru-RU" sz="4400" b="1" dirty="0">
                <a:solidFill>
                  <a:srgbClr val="C00000"/>
                </a:solidFill>
              </a:rPr>
              <a:t>(механический) смысл производной </a:t>
            </a:r>
            <a:r>
              <a:rPr lang="ru-RU" sz="4400" dirty="0">
                <a:solidFill>
                  <a:srgbClr val="C00000"/>
                </a:solidFill>
              </a:rPr>
              <a:t>состоит в том, что производная от функции равняется скорости движения некоторого тела по траектории </a:t>
            </a:r>
            <a:r>
              <a:rPr lang="en-US" sz="4400" dirty="0">
                <a:solidFill>
                  <a:srgbClr val="C00000"/>
                </a:solidFill>
              </a:rPr>
              <a:t>s</a:t>
            </a:r>
            <a:r>
              <a:rPr lang="ru-RU" sz="4400" dirty="0">
                <a:solidFill>
                  <a:srgbClr val="C00000"/>
                </a:solidFill>
              </a:rPr>
              <a:t>(t) в момент времени t</a:t>
            </a:r>
            <a:r>
              <a:rPr lang="ru-RU" sz="4400" dirty="0" smtClean="0">
                <a:solidFill>
                  <a:srgbClr val="C00000"/>
                </a:solidFill>
              </a:rPr>
              <a:t>:</a:t>
            </a:r>
            <a:r>
              <a:rPr lang="ru-RU" sz="4400" dirty="0">
                <a:solidFill>
                  <a:srgbClr val="C00000"/>
                </a:solidFill>
              </a:rPr>
              <a:t> </a:t>
            </a:r>
            <a:r>
              <a:rPr lang="en-US" sz="4400" b="1" dirty="0">
                <a:solidFill>
                  <a:srgbClr val="C00000"/>
                </a:solidFill>
              </a:rPr>
              <a:t>s</a:t>
            </a:r>
            <a:r>
              <a:rPr lang="ru-RU" sz="4400" b="1" dirty="0">
                <a:solidFill>
                  <a:srgbClr val="C00000"/>
                </a:solidFill>
              </a:rPr>
              <a:t>'(t) = </a:t>
            </a:r>
            <a:r>
              <a:rPr lang="ru-RU" sz="4400" b="1" dirty="0" smtClean="0">
                <a:solidFill>
                  <a:srgbClr val="C00000"/>
                </a:solidFill>
              </a:rPr>
              <a:t>v</a:t>
            </a:r>
          </a:p>
          <a:p>
            <a:pPr marL="45720" indent="0" algn="ctr">
              <a:buNone/>
            </a:pPr>
            <a:endParaRPr lang="ru-RU" sz="4400" b="1" dirty="0">
              <a:solidFill>
                <a:srgbClr val="C00000"/>
              </a:solidFill>
            </a:endParaRPr>
          </a:p>
          <a:p>
            <a:pPr marL="45720" indent="0" algn="just">
              <a:buNone/>
            </a:pPr>
            <a:r>
              <a:rPr lang="ru-RU" sz="4400" i="1" dirty="0" smtClean="0">
                <a:solidFill>
                  <a:schemeClr val="bg2">
                    <a:lumMod val="10000"/>
                  </a:schemeClr>
                </a:solidFill>
              </a:rPr>
              <a:t>2) В чем же заключается геометрический  смысл производной?</a:t>
            </a:r>
          </a:p>
          <a:p>
            <a:pPr marL="45720" indent="0" algn="just">
              <a:buNone/>
            </a:pPr>
            <a:r>
              <a:rPr lang="ru-RU" sz="4400" dirty="0" smtClean="0">
                <a:solidFill>
                  <a:srgbClr val="C00000"/>
                </a:solidFill>
              </a:rPr>
              <a:t>Ответ: </a:t>
            </a:r>
            <a:r>
              <a:rPr lang="ru-RU" sz="4400" b="1" dirty="0" smtClean="0">
                <a:solidFill>
                  <a:srgbClr val="C00000"/>
                </a:solidFill>
              </a:rPr>
              <a:t>Геометрический</a:t>
            </a:r>
            <a:r>
              <a:rPr lang="ru-RU" sz="4400" dirty="0">
                <a:solidFill>
                  <a:srgbClr val="C00000"/>
                </a:solidFill>
              </a:rPr>
              <a:t> </a:t>
            </a:r>
            <a:r>
              <a:rPr lang="ru-RU" sz="4400" b="1" dirty="0">
                <a:solidFill>
                  <a:srgbClr val="C00000"/>
                </a:solidFill>
              </a:rPr>
              <a:t>смысл</a:t>
            </a:r>
            <a:r>
              <a:rPr lang="ru-RU" sz="4400" dirty="0">
                <a:solidFill>
                  <a:srgbClr val="C00000"/>
                </a:solidFill>
              </a:rPr>
              <a:t>: </a:t>
            </a:r>
            <a:r>
              <a:rPr lang="ru-RU" sz="4400" b="1" dirty="0">
                <a:solidFill>
                  <a:srgbClr val="C00000"/>
                </a:solidFill>
              </a:rPr>
              <a:t>производная</a:t>
            </a:r>
            <a:r>
              <a:rPr lang="ru-RU" sz="4400" dirty="0">
                <a:solidFill>
                  <a:srgbClr val="C00000"/>
                </a:solidFill>
              </a:rPr>
              <a:t> функции в точке есть </a:t>
            </a:r>
            <a:r>
              <a:rPr lang="ru-RU" sz="4400" dirty="0" smtClean="0">
                <a:solidFill>
                  <a:srgbClr val="C00000"/>
                </a:solidFill>
              </a:rPr>
              <a:t>угловой </a:t>
            </a:r>
            <a:r>
              <a:rPr lang="ru-RU" sz="4400" dirty="0">
                <a:solidFill>
                  <a:srgbClr val="C00000"/>
                </a:solidFill>
              </a:rPr>
              <a:t>коэффициент касательной к графику этой функции</a:t>
            </a:r>
            <a:r>
              <a:rPr lang="ru-RU" sz="4400" dirty="0" smtClean="0">
                <a:solidFill>
                  <a:srgbClr val="C00000"/>
                </a:solidFill>
              </a:rPr>
              <a:t>.</a:t>
            </a:r>
          </a:p>
          <a:p>
            <a:pPr marL="45720" indent="0" algn="just">
              <a:buNone/>
            </a:pPr>
            <a:endParaRPr lang="ru-RU" sz="4400" dirty="0">
              <a:solidFill>
                <a:srgbClr val="C00000"/>
              </a:solidFill>
            </a:endParaRPr>
          </a:p>
          <a:p>
            <a:pPr marL="45720" indent="0" algn="just">
              <a:buNone/>
            </a:pPr>
            <a:r>
              <a:rPr lang="ru-RU" sz="4400" i="1" dirty="0" smtClean="0">
                <a:solidFill>
                  <a:schemeClr val="bg2">
                    <a:lumMod val="10000"/>
                  </a:schemeClr>
                </a:solidFill>
              </a:rPr>
              <a:t>3) Как называется раздел математики, который изучает «производные функции»?</a:t>
            </a:r>
          </a:p>
          <a:p>
            <a:pPr marL="45720" indent="0" algn="just">
              <a:buNone/>
            </a:pPr>
            <a:r>
              <a:rPr lang="ru-RU" sz="4400" dirty="0" smtClean="0">
                <a:solidFill>
                  <a:srgbClr val="C00000"/>
                </a:solidFill>
              </a:rPr>
              <a:t>Ответ: </a:t>
            </a:r>
            <a:r>
              <a:rPr lang="ru-RU" sz="4400" b="1" dirty="0" smtClean="0">
                <a:solidFill>
                  <a:srgbClr val="C00000"/>
                </a:solidFill>
              </a:rPr>
              <a:t>Дифференциальным </a:t>
            </a:r>
            <a:r>
              <a:rPr lang="ru-RU" sz="4400" b="1" dirty="0">
                <a:solidFill>
                  <a:srgbClr val="C00000"/>
                </a:solidFill>
              </a:rPr>
              <a:t>исчислением.</a:t>
            </a:r>
          </a:p>
          <a:p>
            <a:pPr marL="45720" indent="0" algn="just">
              <a:buNone/>
            </a:pPr>
            <a:endParaRPr lang="ru-RU" sz="34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endParaRPr lang="ru-RU" sz="2900" dirty="0">
              <a:solidFill>
                <a:srgbClr val="002060"/>
              </a:solidFill>
            </a:endParaRP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541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568952" cy="6624736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400" i="1" dirty="0">
                <a:solidFill>
                  <a:schemeClr val="bg2">
                    <a:lumMod val="10000"/>
                  </a:schemeClr>
                </a:solidFill>
              </a:rPr>
              <a:t>4) Дайте определение производной и ее обозначение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</a:p>
          <a:p>
            <a:pPr marL="45720" indent="0" algn="just">
              <a:buNone/>
            </a:pPr>
            <a:endParaRPr lang="ru-RU" sz="2400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Ответ: Предел отношения приращения функции к приращению аргумента, при стремлении к нулю последнего – называется производной функции в точке . Обозначение </a:t>
            </a:r>
            <a:r>
              <a:rPr lang="en-US" sz="2400" dirty="0" smtClean="0">
                <a:solidFill>
                  <a:srgbClr val="C00000"/>
                </a:solidFill>
              </a:rPr>
              <a:t>F</a:t>
            </a:r>
            <a:r>
              <a:rPr lang="en-US" sz="2400" dirty="0" smtClean="0">
                <a:solidFill>
                  <a:srgbClr val="C00000"/>
                </a:solidFill>
                <a:sym typeface="Symbol"/>
              </a:rPr>
              <a:t></a:t>
            </a:r>
            <a:r>
              <a:rPr lang="en-US" sz="2400" dirty="0" smtClean="0">
                <a:solidFill>
                  <a:srgbClr val="C00000"/>
                </a:solidFill>
              </a:rPr>
              <a:t>(x).</a:t>
            </a:r>
            <a:endParaRPr lang="ru-RU" sz="2400" dirty="0" smtClean="0">
              <a:solidFill>
                <a:srgbClr val="C00000"/>
              </a:solidFill>
            </a:endParaRPr>
          </a:p>
          <a:p>
            <a:pPr marL="45720" indent="0" algn="just">
              <a:buNone/>
            </a:pPr>
            <a:endParaRPr lang="ru-RU" sz="24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endParaRPr lang="ru-RU" sz="2400" dirty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endParaRPr lang="ru-RU" sz="2400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5) Как называется операция вычисления производной? </a:t>
            </a:r>
          </a:p>
          <a:p>
            <a:pPr marL="45720" indent="0" algn="just">
              <a:buNone/>
            </a:pPr>
            <a:endParaRPr lang="ru-RU" sz="2400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>
              <a:buNone/>
            </a:pPr>
            <a:r>
              <a:rPr lang="ru-RU" sz="2400" dirty="0">
                <a:solidFill>
                  <a:srgbClr val="C00000"/>
                </a:solidFill>
              </a:rPr>
              <a:t>Ответ: </a:t>
            </a:r>
            <a:r>
              <a:rPr lang="ru-RU" sz="2400" dirty="0" smtClean="0">
                <a:solidFill>
                  <a:srgbClr val="C00000"/>
                </a:solidFill>
              </a:rPr>
              <a:t>Операция </a:t>
            </a:r>
            <a:r>
              <a:rPr lang="ru-RU" sz="2400" dirty="0">
                <a:solidFill>
                  <a:srgbClr val="C00000"/>
                </a:solidFill>
              </a:rPr>
              <a:t>вычисления </a:t>
            </a:r>
            <a:r>
              <a:rPr lang="ru-RU" sz="2400" dirty="0" smtClean="0">
                <a:solidFill>
                  <a:srgbClr val="C00000"/>
                </a:solidFill>
              </a:rPr>
              <a:t>производной </a:t>
            </a:r>
            <a:r>
              <a:rPr lang="ru-RU" sz="2400" dirty="0" smtClean="0">
                <a:solidFill>
                  <a:srgbClr val="C00000"/>
                </a:solidFill>
              </a:rPr>
              <a:t>называется</a:t>
            </a:r>
            <a:r>
              <a:rPr lang="ru-RU" sz="2400" dirty="0">
                <a:solidFill>
                  <a:srgbClr val="C00000"/>
                </a:solidFill>
              </a:rPr>
              <a:t> </a:t>
            </a:r>
            <a:endParaRPr lang="ru-RU" sz="2400" dirty="0" smtClean="0">
              <a:solidFill>
                <a:srgbClr val="C00000"/>
              </a:solidFill>
            </a:endParaRP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дифференцированием.</a:t>
            </a:r>
          </a:p>
          <a:p>
            <a:pPr marL="45720" indent="0" algn="just">
              <a:buNone/>
            </a:pPr>
            <a:endParaRPr lang="ru-RU" dirty="0" smtClean="0"/>
          </a:p>
          <a:p>
            <a:pPr marL="502920" indent="-457200">
              <a:buAutoNum type="arabicParenR"/>
            </a:pPr>
            <a:endParaRPr lang="ru-RU" dirty="0" smtClean="0"/>
          </a:p>
          <a:p>
            <a:pPr marL="502920" indent="-457200">
              <a:buAutoNum type="arabicParenR"/>
            </a:pPr>
            <a:endParaRPr lang="ru-RU" dirty="0" smtClean="0"/>
          </a:p>
          <a:p>
            <a:pPr marL="45720" indent="0">
              <a:buNone/>
            </a:pPr>
            <a:endParaRPr lang="ru-RU" b="1" dirty="0" smtClean="0"/>
          </a:p>
          <a:p>
            <a:pPr marL="502920" indent="-457200">
              <a:buAutoNum type="arabicParenR"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852936"/>
            <a:ext cx="4544090" cy="84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0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16632"/>
            <a:ext cx="8496944" cy="6624736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6) </a:t>
            </a:r>
            <a:r>
              <a:rPr lang="ru-RU" sz="2400" i="1" dirty="0">
                <a:solidFill>
                  <a:schemeClr val="bg2">
                    <a:lumMod val="10000"/>
                  </a:schemeClr>
                </a:solidFill>
              </a:rPr>
              <a:t>А где в жизни применяется понятие производной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?</a:t>
            </a:r>
          </a:p>
          <a:p>
            <a:pPr marL="45720" indent="0" algn="just">
              <a:buNone/>
            </a:pPr>
            <a:endParaRPr lang="ru-RU" sz="2400" i="1" dirty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r>
              <a:rPr lang="ru-RU" sz="2400" dirty="0">
                <a:solidFill>
                  <a:srgbClr val="C00000"/>
                </a:solidFill>
              </a:rPr>
              <a:t>Ответ: </a:t>
            </a:r>
            <a:r>
              <a:rPr lang="ru-RU" sz="2400" b="1" dirty="0" smtClean="0">
                <a:solidFill>
                  <a:srgbClr val="C00000"/>
                </a:solidFill>
              </a:rPr>
              <a:t>Производная</a:t>
            </a:r>
            <a:r>
              <a:rPr lang="ru-RU" sz="2400" dirty="0">
                <a:solidFill>
                  <a:srgbClr val="C00000"/>
                </a:solidFill>
              </a:rPr>
              <a:t> относится к числу математических </a:t>
            </a:r>
            <a:r>
              <a:rPr lang="ru-RU" sz="2400" b="1" dirty="0" smtClean="0">
                <a:solidFill>
                  <a:srgbClr val="C00000"/>
                </a:solidFill>
              </a:rPr>
              <a:t>понятий</a:t>
            </a:r>
            <a:r>
              <a:rPr lang="ru-RU" sz="2400" dirty="0" smtClean="0">
                <a:solidFill>
                  <a:srgbClr val="C00000"/>
                </a:solidFill>
              </a:rPr>
              <a:t>, </a:t>
            </a:r>
            <a:r>
              <a:rPr lang="ru-RU" sz="2400" dirty="0">
                <a:solidFill>
                  <a:srgbClr val="C00000"/>
                </a:solidFill>
              </a:rPr>
              <a:t>которая широко </a:t>
            </a:r>
            <a:r>
              <a:rPr lang="ru-RU" sz="2400" b="1" dirty="0">
                <a:solidFill>
                  <a:srgbClr val="C00000"/>
                </a:solidFill>
              </a:rPr>
              <a:t>применяется</a:t>
            </a:r>
            <a:r>
              <a:rPr lang="ru-RU" sz="2400" dirty="0">
                <a:solidFill>
                  <a:srgbClr val="C00000"/>
                </a:solidFill>
              </a:rPr>
              <a:t> в физике, химии, биологии, в технике, в экономике и других отраслях наук</a:t>
            </a:r>
            <a:r>
              <a:rPr lang="ru-RU" sz="2400" dirty="0" smtClean="0">
                <a:solidFill>
                  <a:srgbClr val="C00000"/>
                </a:solidFill>
              </a:rPr>
              <a:t>.</a:t>
            </a:r>
          </a:p>
          <a:p>
            <a:pPr marL="45720" indent="0" algn="just">
              <a:buNone/>
            </a:pPr>
            <a:endParaRPr lang="ru-RU" sz="2400" dirty="0">
              <a:solidFill>
                <a:srgbClr val="C00000"/>
              </a:solidFill>
            </a:endParaRPr>
          </a:p>
          <a:p>
            <a:pPr marL="45720" indent="0" algn="just">
              <a:buNone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7)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i="1" dirty="0">
                <a:solidFill>
                  <a:schemeClr val="bg2">
                    <a:lumMod val="10000"/>
                  </a:schemeClr>
                </a:solidFill>
              </a:rPr>
              <a:t>Где применятся производная в вашей профессии «Токарь на станках с ЧПУ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»?</a:t>
            </a:r>
          </a:p>
          <a:p>
            <a:pPr marL="45720" indent="0" algn="just">
              <a:buNone/>
            </a:pPr>
            <a:endParaRPr lang="ru-RU" sz="2400" dirty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r>
              <a:rPr lang="ru-RU" sz="2400" dirty="0">
                <a:solidFill>
                  <a:srgbClr val="C00000"/>
                </a:solidFill>
              </a:rPr>
              <a:t>Ответ: </a:t>
            </a:r>
            <a:r>
              <a:rPr lang="ru-RU" sz="2400" dirty="0" smtClean="0">
                <a:solidFill>
                  <a:srgbClr val="C00000"/>
                </a:solidFill>
              </a:rPr>
              <a:t>Производная  применяется для </a:t>
            </a:r>
            <a:r>
              <a:rPr lang="ru-RU" sz="2400" b="1" dirty="0" smtClean="0">
                <a:solidFill>
                  <a:srgbClr val="C00000"/>
                </a:solidFill>
              </a:rPr>
              <a:t>расчёта </a:t>
            </a:r>
            <a:r>
              <a:rPr lang="ru-RU" sz="2400" b="1" dirty="0">
                <a:solidFill>
                  <a:srgbClr val="C00000"/>
                </a:solidFill>
              </a:rPr>
              <a:t>параметров режима </a:t>
            </a:r>
            <a:r>
              <a:rPr lang="ru-RU" sz="2400" b="1" dirty="0" smtClean="0">
                <a:solidFill>
                  <a:srgbClr val="C00000"/>
                </a:solidFill>
              </a:rPr>
              <a:t>резания</a:t>
            </a:r>
            <a:r>
              <a:rPr lang="ru-RU" sz="2400" dirty="0" smtClean="0">
                <a:solidFill>
                  <a:srgbClr val="C00000"/>
                </a:solidFill>
              </a:rPr>
              <a:t>, для расчета </a:t>
            </a:r>
            <a:r>
              <a:rPr lang="ru-RU" sz="2400" b="1" dirty="0" smtClean="0">
                <a:solidFill>
                  <a:srgbClr val="C00000"/>
                </a:solidFill>
              </a:rPr>
              <a:t>текущей скорости </a:t>
            </a:r>
            <a:r>
              <a:rPr lang="ru-RU" sz="2400" b="1" dirty="0">
                <a:solidFill>
                  <a:srgbClr val="C00000"/>
                </a:solidFill>
              </a:rPr>
              <a:t>изнашивания </a:t>
            </a:r>
            <a:r>
              <a:rPr lang="ru-RU" sz="2400" dirty="0">
                <a:solidFill>
                  <a:srgbClr val="C00000"/>
                </a:solidFill>
              </a:rPr>
              <a:t>задней поверхности </a:t>
            </a:r>
            <a:r>
              <a:rPr lang="ru-RU" sz="2400" b="1" dirty="0" smtClean="0">
                <a:solidFill>
                  <a:srgbClr val="C00000"/>
                </a:solidFill>
              </a:rPr>
              <a:t>резца</a:t>
            </a:r>
            <a:r>
              <a:rPr lang="ru-RU" sz="2400" dirty="0" smtClean="0">
                <a:solidFill>
                  <a:srgbClr val="C00000"/>
                </a:solidFill>
              </a:rPr>
              <a:t>.</a:t>
            </a:r>
            <a:endParaRPr lang="ru-RU" sz="2400" dirty="0">
              <a:solidFill>
                <a:srgbClr val="C00000"/>
              </a:solidFill>
            </a:endParaRPr>
          </a:p>
          <a:p>
            <a:pPr marL="45720" indent="0" algn="just">
              <a:buNone/>
            </a:pPr>
            <a:endParaRPr lang="ru-RU" dirty="0" smtClean="0"/>
          </a:p>
          <a:p>
            <a:pPr marL="502920" indent="-457200" algn="just">
              <a:buAutoNum type="arabicParenR"/>
            </a:pPr>
            <a:endParaRPr lang="ru-RU" dirty="0" smtClean="0"/>
          </a:p>
          <a:p>
            <a:pPr marL="502920" indent="-457200" algn="just">
              <a:buAutoNum type="arabicParenR"/>
            </a:pPr>
            <a:endParaRPr lang="ru-RU" dirty="0" smtClean="0"/>
          </a:p>
          <a:p>
            <a:pPr marL="45720" indent="0" algn="just">
              <a:buNone/>
            </a:pPr>
            <a:endParaRPr lang="ru-RU" b="1" dirty="0" smtClean="0"/>
          </a:p>
          <a:p>
            <a:pPr marL="502920" indent="-457200" algn="just"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6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071"/>
            <a:ext cx="83423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Формулы дифференцирования </a:t>
            </a:r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-108520" y="764704"/>
                <a:ext cx="5077060" cy="7346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3600" b="0" i="1" smtClean="0">
                              <a:latin typeface="Cambria Math"/>
                            </a:rPr>
                            <m:t>(С)</m:t>
                          </m:r>
                        </m:e>
                        <m:sup>
                          <m:r>
                            <a:rPr lang="ru-RU" sz="3600" b="0" i="1" smtClean="0">
                              <a:latin typeface="Cambria Math"/>
                            </a:rPr>
                            <m:t>,</m:t>
                          </m:r>
                        </m:sup>
                      </m:sSup>
                      <m:r>
                        <a:rPr lang="ru-RU" sz="3600" b="0" i="1" smtClean="0">
                          <a:latin typeface="Cambria Math"/>
                        </a:rPr>
                        <m:t>=</m:t>
                      </m:r>
                      <m:borderBox>
                        <m:borderBoxPr>
                          <m:ctrlPr>
                            <a:rPr lang="ru-RU" sz="3600" b="0" i="1" smtClean="0">
                              <a:latin typeface="Cambria Math"/>
                            </a:rPr>
                          </m:ctrlPr>
                        </m:borderBoxPr>
                        <m:e/>
                      </m:borderBox>
                      <m:r>
                        <a:rPr lang="ru-RU" sz="3600" b="0" i="1" smtClean="0">
                          <a:latin typeface="Cambria Math"/>
                        </a:rPr>
                        <m:t>, С−</m:t>
                      </m:r>
                      <m:r>
                        <a:rPr lang="en-US" sz="3600" b="0" i="1" smtClean="0">
                          <a:latin typeface="Cambria Math"/>
                        </a:rPr>
                        <m:t>𝑐𝑜𝑛𝑠𝑡</m:t>
                      </m:r>
                    </m:oMath>
                  </m:oMathPara>
                </a14:m>
                <a:endParaRPr lang="en-US" b="0" dirty="0" smtClean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8520" y="764704"/>
                <a:ext cx="5077060" cy="73462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-108520" y="1988840"/>
                <a:ext cx="3744416" cy="59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 </m:t>
                          </m:r>
                          <m:borderBox>
                            <m:borderBoxPr>
                              <m:ctrlPr>
                                <a:rPr lang="ru-RU" sz="2800" b="0" i="1" smtClean="0">
                                  <a:latin typeface="Cambria Math"/>
                                </a:rPr>
                              </m:ctrlPr>
                            </m:borderBoxPr>
                            <m:e/>
                          </m:borderBox>
                          <m:r>
                            <a:rPr lang="en-US" sz="28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ru-RU" sz="28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ru-RU" sz="2800" b="0" i="1" smtClean="0">
                              <a:latin typeface="Cambria Math"/>
                            </a:rPr>
                            <m:t>,</m:t>
                          </m:r>
                        </m:sup>
                      </m:sSup>
                      <m:r>
                        <a:rPr lang="ru-RU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𝑛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𝑋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sz="2800" b="0" dirty="0" smtClean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8520" y="1988840"/>
                <a:ext cx="3744416" cy="59182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07504" y="2961236"/>
                <a:ext cx="3006589" cy="6632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3200" b="0" i="1" smtClean="0"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ru-RU" sz="32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latin typeface="Cambria Math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3200" b="0" i="1" smtClean="0">
                                  <a:latin typeface="Cambria Math"/>
                                </a:rPr>
                                <m:t>𝑥</m:t>
                              </m:r>
                            </m:sup>
                          </m:sSup>
                          <m:r>
                            <a:rPr lang="ru-RU" sz="32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ru-RU" sz="3200" b="0" i="1" smtClean="0">
                              <a:latin typeface="Cambria Math"/>
                            </a:rPr>
                            <m:t>,</m:t>
                          </m:r>
                        </m:sup>
                      </m:sSup>
                      <m:r>
                        <a:rPr lang="ru-RU" sz="3200" b="0" i="1" smtClean="0">
                          <a:latin typeface="Cambria Math"/>
                        </a:rPr>
                        <m:t>=</m:t>
                      </m:r>
                      <m:borderBox>
                        <m:borderBoxPr>
                          <m:ctrlPr>
                            <a:rPr lang="ru-RU" sz="3200" b="0" i="1" smtClean="0">
                              <a:latin typeface="Cambria Math"/>
                            </a:rPr>
                          </m:ctrlPr>
                        </m:borderBoxPr>
                        <m:e/>
                      </m:borderBox>
                    </m:oMath>
                  </m:oMathPara>
                </a14:m>
                <a:endParaRPr lang="en-US" b="0" dirty="0" smtClean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2961236"/>
                <a:ext cx="3006589" cy="66325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779149" y="5661248"/>
                <a:ext cx="3744416" cy="59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 </m:t>
                          </m:r>
                          <m:borderBox>
                            <m:borderBoxPr>
                              <m:ctrlPr>
                                <a:rPr lang="ru-RU" sz="2800" b="0" i="1" smtClean="0">
                                  <a:latin typeface="Cambria Math"/>
                                </a:rPr>
                              </m:ctrlPr>
                            </m:borderBoxPr>
                            <m:e/>
                          </m:borderBox>
                          <m:r>
                            <a:rPr lang="en-US" sz="28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ru-RU" sz="28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ru-RU" sz="2800" b="0" i="1" smtClean="0">
                              <a:latin typeface="Cambria Math"/>
                            </a:rPr>
                            <m:t>,</m:t>
                          </m:r>
                        </m:sup>
                      </m:sSup>
                      <m:r>
                        <a:rPr lang="ru-RU" sz="28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ru-RU" sz="28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𝑥</m:t>
                          </m:r>
                        </m:sup>
                      </m:sSup>
                      <m:func>
                        <m:func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/>
                            </a:rPr>
                            <m:t>ln</m:t>
                          </m:r>
                        </m:fName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𝑎</m:t>
                          </m:r>
                        </m:e>
                      </m:func>
                    </m:oMath>
                  </m:oMathPara>
                </a14:m>
                <a:endParaRPr lang="en-US" sz="2800" b="0" dirty="0" smtClean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9149" y="5661248"/>
                <a:ext cx="3744416" cy="59182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60393" y="4077072"/>
                <a:ext cx="3006589" cy="6632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3200" b="0" i="1" smtClean="0">
                              <a:latin typeface="Cambria Math"/>
                            </a:rPr>
                            <m:t>(</m:t>
                          </m:r>
                          <m:func>
                            <m:funcPr>
                              <m:ctrlPr>
                                <a:rPr lang="en-US" sz="32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3200" b="0" i="0" smtClean="0">
                                  <a:latin typeface="Cambria Math"/>
                                </a:rPr>
                                <m:t>ln</m:t>
                              </m:r>
                            </m:fName>
                            <m:e>
                              <m:r>
                                <a:rPr lang="en-US" sz="32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</m:func>
                          <m:r>
                            <a:rPr lang="ru-RU" sz="32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ru-RU" sz="3200" b="0" i="1" smtClean="0">
                              <a:latin typeface="Cambria Math"/>
                            </a:rPr>
                            <m:t>,</m:t>
                          </m:r>
                        </m:sup>
                      </m:sSup>
                      <m:r>
                        <a:rPr lang="ru-RU" sz="3200" b="0" i="1" smtClean="0">
                          <a:latin typeface="Cambria Math"/>
                        </a:rPr>
                        <m:t>=</m:t>
                      </m:r>
                      <m:borderBox>
                        <m:borderBoxPr>
                          <m:ctrlPr>
                            <a:rPr lang="ru-RU" sz="3200" b="0" i="1" smtClean="0">
                              <a:latin typeface="Cambria Math"/>
                            </a:rPr>
                          </m:ctrlPr>
                        </m:borderBoxPr>
                        <m:e/>
                      </m:borderBox>
                    </m:oMath>
                  </m:oMathPara>
                </a14:m>
                <a:endParaRPr lang="en-US" b="0" dirty="0" smtClean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393" y="4077072"/>
                <a:ext cx="3006589" cy="66325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41275" y="5124050"/>
                <a:ext cx="3006589" cy="12483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3200" b="0" i="1" smtClean="0">
                              <a:latin typeface="Cambria Math"/>
                            </a:rPr>
                            <m:t>(</m:t>
                          </m:r>
                          <m:sSubSup>
                            <m:sSubSupPr>
                              <m:ctrlPr>
                                <a:rPr lang="ru-RU" sz="32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sSub>
                                <m:sSubPr>
                                  <m:ctrlPr>
                                    <a:rPr lang="ru-RU" sz="32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b="0" i="1" smtClean="0">
                                      <a:latin typeface="Cambria Math"/>
                                    </a:rPr>
                                    <m:t>𝑙𝑜𝑔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latin typeface="Cambria Math"/>
                                    </a:rPr>
                                    <m:t>𝑎</m:t>
                                  </m:r>
                                </m:sub>
                              </m:sSub>
                              <m:r>
                                <a:rPr lang="en-US" sz="32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/>
                            <m:sup>
                              <m:r>
                                <a:rPr lang="ru-RU" sz="3200" b="0" i="1" smtClean="0">
                                  <a:latin typeface="Cambria Math"/>
                                </a:rPr>
                                <m:t>,</m:t>
                              </m:r>
                            </m:sup>
                          </m:sSubSup>
                          <m:r>
                            <a:rPr lang="ru-RU" sz="32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ru-RU" sz="3200" b="0" i="1" smtClean="0">
                              <a:latin typeface="Cambria Math"/>
                            </a:rPr>
                            <m:t>,</m:t>
                          </m:r>
                        </m:sup>
                      </m:sSup>
                      <m:r>
                        <a:rPr lang="ru-RU" sz="3200" b="0" i="1" smtClean="0">
                          <a:latin typeface="Cambria Math"/>
                        </a:rPr>
                        <m:t>=</m:t>
                      </m:r>
                      <m:borderBox>
                        <m:borderBoxPr>
                          <m:ctrlPr>
                            <a:rPr lang="ru-RU" sz="3200" b="0" i="1" smtClean="0">
                              <a:latin typeface="Cambria Math"/>
                            </a:rPr>
                          </m:ctrlPr>
                        </m:borderBoxPr>
                        <m:e>
                          <m:f>
                            <m:fPr>
                              <m:ctrlPr>
                                <a:rPr lang="ru-RU" sz="32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32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/>
                          </m:f>
                        </m:e>
                      </m:borderBox>
                    </m:oMath>
                  </m:oMathPara>
                </a14:m>
                <a:endParaRPr lang="en-US" b="0" dirty="0" smtClean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275" y="5124050"/>
                <a:ext cx="3006589" cy="124835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076055" y="1806709"/>
                <a:ext cx="3006589" cy="6632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3200" b="0" i="1" smtClean="0">
                              <a:latin typeface="Cambria Math"/>
                            </a:rPr>
                            <m:t>(</m:t>
                          </m:r>
                          <m:func>
                            <m:funcPr>
                              <m:ctrlPr>
                                <a:rPr lang="en-US" sz="32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3200" b="0" i="0" smtClean="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32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</m:func>
                          <m:r>
                            <a:rPr lang="ru-RU" sz="32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ru-RU" sz="3200" b="0" i="1" smtClean="0">
                              <a:latin typeface="Cambria Math"/>
                            </a:rPr>
                            <m:t>,</m:t>
                          </m:r>
                        </m:sup>
                      </m:sSup>
                      <m:r>
                        <a:rPr lang="ru-RU" sz="3200" b="0" i="1" smtClean="0">
                          <a:latin typeface="Cambria Math"/>
                        </a:rPr>
                        <m:t>=</m:t>
                      </m:r>
                      <m:borderBox>
                        <m:borderBoxPr>
                          <m:ctrlPr>
                            <a:rPr lang="ru-RU" sz="3200" b="0" i="1" smtClean="0">
                              <a:latin typeface="Cambria Math"/>
                            </a:rPr>
                          </m:ctrlPr>
                        </m:borderBoxPr>
                        <m:e/>
                      </m:borderBox>
                    </m:oMath>
                  </m:oMathPara>
                </a14:m>
                <a:endParaRPr lang="en-US" b="0" dirty="0" smtClean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5" y="1806709"/>
                <a:ext cx="3006589" cy="663258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148062" y="836101"/>
                <a:ext cx="3006589" cy="59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800" i="1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 </m:t>
                          </m:r>
                          <m:borderBox>
                            <m:borderBoxPr>
                              <m:ctrlPr>
                                <a:rPr lang="ru-RU" sz="2800" i="1">
                                  <a:latin typeface="Cambria Math"/>
                                </a:rPr>
                              </m:ctrlPr>
                            </m:borderBoxPr>
                            <m:e/>
                          </m:borderBox>
                          <m:r>
                            <a:rPr lang="en-US" sz="28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ru-RU" sz="2800" i="1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ru-RU" sz="2800" i="1">
                              <a:latin typeface="Cambria Math"/>
                            </a:rPr>
                            <m:t>,</m:t>
                          </m:r>
                        </m:sup>
                      </m:sSup>
                      <m:r>
                        <a:rPr lang="en-US" sz="2800" b="0" i="0" smtClean="0">
                          <a:latin typeface="Cambria Math"/>
                        </a:rPr>
                        <m:t>=−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latin typeface="Cambria Math"/>
                        </a:rPr>
                        <m:t>sin</m:t>
                      </m:r>
                      <m:r>
                        <a:rPr lang="en-US" sz="2800" b="0" i="0" smtClean="0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latin typeface="Cambria Math"/>
                        </a:rPr>
                        <m:t>x</m:t>
                      </m:r>
                    </m:oMath>
                  </m:oMathPara>
                </a14:m>
                <a:endParaRPr lang="en-US" sz="2800" b="0" dirty="0" smtClean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2" y="836101"/>
                <a:ext cx="3006589" cy="59182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148063" y="2668688"/>
                <a:ext cx="3006589" cy="12483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32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3200" b="0" i="1" smtClean="0">
                              <a:latin typeface="Cambria Math"/>
                            </a:rPr>
                            <m:t>𝑐𝑡𝑔</m:t>
                          </m:r>
                          <m:r>
                            <a:rPr lang="en-US" sz="3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32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/>
                            </a:rPr>
                            <m:t> )</m:t>
                          </m:r>
                        </m:e>
                        <m:sup>
                          <m:r>
                            <a:rPr lang="ru-RU" sz="3200" b="0" i="1" smtClean="0">
                              <a:latin typeface="Cambria Math"/>
                            </a:rPr>
                            <m:t>,</m:t>
                          </m:r>
                        </m:sup>
                      </m:sSup>
                      <m:r>
                        <a:rPr lang="ru-RU" sz="3200" b="0" i="1" smtClean="0">
                          <a:latin typeface="Cambria Math"/>
                        </a:rPr>
                        <m:t>=</m:t>
                      </m:r>
                      <m:borderBox>
                        <m:borderBoxPr>
                          <m:ctrlPr>
                            <a:rPr lang="ru-RU" sz="3200" b="0" i="1" smtClean="0">
                              <a:latin typeface="Cambria Math"/>
                            </a:rPr>
                          </m:ctrlPr>
                        </m:borderBox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ru-RU" sz="32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32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/>
                          </m:f>
                        </m:e>
                      </m:borderBox>
                    </m:oMath>
                  </m:oMathPara>
                </a14:m>
                <a:endParaRPr lang="en-US" b="0" dirty="0" smtClean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3" y="2668688"/>
                <a:ext cx="3006589" cy="124835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227476" y="4210224"/>
                <a:ext cx="3006589" cy="9019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800" i="1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 </m:t>
                          </m:r>
                          <m:borderBox>
                            <m:borderBoxPr>
                              <m:ctrlPr>
                                <a:rPr lang="ru-RU" sz="2800" i="1">
                                  <a:latin typeface="Cambria Math"/>
                                </a:rPr>
                              </m:ctrlPr>
                            </m:borderBoxPr>
                            <m:e/>
                          </m:borderBox>
                          <m:r>
                            <a:rPr lang="en-US" sz="28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ru-RU" sz="2800" i="1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ru-RU" sz="2800" i="1">
                              <a:latin typeface="Cambria Math"/>
                            </a:rPr>
                            <m:t>,</m:t>
                          </m:r>
                        </m:sup>
                      </m:sSup>
                      <m:r>
                        <a:rPr lang="en-US" sz="2800" b="0" i="0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𝑐𝑜𝑠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en-US" sz="2800" b="0" dirty="0" smtClean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7476" y="4210224"/>
                <a:ext cx="3006589" cy="901914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3677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2272" y="188640"/>
            <a:ext cx="807945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равила</a:t>
            </a:r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дифференцирования </a:t>
            </a:r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8485" y="4703870"/>
            <a:ext cx="83535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Производная сложной функции</a:t>
            </a:r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44" y="949110"/>
            <a:ext cx="38481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589240"/>
            <a:ext cx="591502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50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229</TotalTime>
  <Words>364</Words>
  <Application>Microsoft Office PowerPoint</Application>
  <PresentationFormat>Экран (4:3)</PresentationFormat>
  <Paragraphs>59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Проверка домашнего задания: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Проверка домашнего задания:</dc:title>
  <dc:creator>1</dc:creator>
  <cp:lastModifiedBy>User</cp:lastModifiedBy>
  <cp:revision>28</cp:revision>
  <dcterms:created xsi:type="dcterms:W3CDTF">2019-04-15T12:09:48Z</dcterms:created>
  <dcterms:modified xsi:type="dcterms:W3CDTF">2024-12-08T21:39:04Z</dcterms:modified>
</cp:coreProperties>
</file>