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76" r:id="rId3"/>
    <p:sldId id="277" r:id="rId4"/>
    <p:sldId id="278" r:id="rId5"/>
    <p:sldId id="282" r:id="rId6"/>
    <p:sldId id="281" r:id="rId7"/>
    <p:sldId id="280" r:id="rId8"/>
    <p:sldId id="279" r:id="rId9"/>
    <p:sldId id="283" r:id="rId10"/>
    <p:sldId id="284" r:id="rId11"/>
    <p:sldId id="287" r:id="rId12"/>
    <p:sldId id="286" r:id="rId13"/>
    <p:sldId id="293" r:id="rId14"/>
    <p:sldId id="285" r:id="rId15"/>
    <p:sldId id="294" r:id="rId16"/>
    <p:sldId id="289" r:id="rId17"/>
    <p:sldId id="291" r:id="rId18"/>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 " initials="" lastIdx="1" clrIdx="0">
    <p:extLst>
      <p:ext uri="{19B8F6BF-5375-455C-9EA6-DF929625EA0E}">
        <p15:presenceInfo xmlns:p15="http://schemas.microsoft.com/office/powerpoint/2012/main" userId="9626423c7ba18f0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6199FAF-B6EF-482D-BACB-7B413ABD8154}"/>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a:extLst>
              <a:ext uri="{FF2B5EF4-FFF2-40B4-BE49-F238E27FC236}">
                <a16:creationId xmlns:a16="http://schemas.microsoft.com/office/drawing/2014/main" id="{955C0CF7-CC50-48E8-875C-74387686F6A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a:extLst>
              <a:ext uri="{FF2B5EF4-FFF2-40B4-BE49-F238E27FC236}">
                <a16:creationId xmlns:a16="http://schemas.microsoft.com/office/drawing/2014/main" id="{82B26DE6-09C7-48D6-B2E8-4F057E5647F5}"/>
              </a:ext>
            </a:extLst>
          </p:cNvPr>
          <p:cNvSpPr>
            <a:spLocks noGrp="1"/>
          </p:cNvSpPr>
          <p:nvPr>
            <p:ph type="dt" sz="half" idx="10"/>
          </p:nvPr>
        </p:nvSpPr>
        <p:spPr/>
        <p:txBody>
          <a:bodyPr/>
          <a:lstStyle/>
          <a:p>
            <a:fld id="{8A4F02B1-11D5-4B03-98CC-1F862BCE65B5}" type="datetimeFigureOut">
              <a:rPr lang="ru-RU" smtClean="0"/>
              <a:t>22.06.2022</a:t>
            </a:fld>
            <a:endParaRPr lang="ru-RU"/>
          </a:p>
        </p:txBody>
      </p:sp>
      <p:sp>
        <p:nvSpPr>
          <p:cNvPr id="5" name="Нижний колонтитул 4">
            <a:extLst>
              <a:ext uri="{FF2B5EF4-FFF2-40B4-BE49-F238E27FC236}">
                <a16:creationId xmlns:a16="http://schemas.microsoft.com/office/drawing/2014/main" id="{EE4449CF-78B7-4C0B-BF48-0C34F5DD33BA}"/>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88D944CB-7025-47FE-8002-40040D0D7FF6}"/>
              </a:ext>
            </a:extLst>
          </p:cNvPr>
          <p:cNvSpPr>
            <a:spLocks noGrp="1"/>
          </p:cNvSpPr>
          <p:nvPr>
            <p:ph type="sldNum" sz="quarter" idx="12"/>
          </p:nvPr>
        </p:nvSpPr>
        <p:spPr/>
        <p:txBody>
          <a:bodyPr/>
          <a:lstStyle/>
          <a:p>
            <a:fld id="{C1E6006F-584D-41BB-982D-EDEC500DC602}" type="slidenum">
              <a:rPr lang="ru-RU" smtClean="0"/>
              <a:t>‹#›</a:t>
            </a:fld>
            <a:endParaRPr lang="ru-RU"/>
          </a:p>
        </p:txBody>
      </p:sp>
    </p:spTree>
    <p:extLst>
      <p:ext uri="{BB962C8B-B14F-4D97-AF65-F5344CB8AC3E}">
        <p14:creationId xmlns:p14="http://schemas.microsoft.com/office/powerpoint/2010/main" val="24860898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B4EFD7B-D07B-487C-907B-B9A068DCF7B0}"/>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A4722E7A-6C88-480E-AAB7-42BD24E10C07}"/>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C5A6DBE7-0F9D-4BE6-986C-38BBE71A9DFD}"/>
              </a:ext>
            </a:extLst>
          </p:cNvPr>
          <p:cNvSpPr>
            <a:spLocks noGrp="1"/>
          </p:cNvSpPr>
          <p:nvPr>
            <p:ph type="dt" sz="half" idx="10"/>
          </p:nvPr>
        </p:nvSpPr>
        <p:spPr/>
        <p:txBody>
          <a:bodyPr/>
          <a:lstStyle/>
          <a:p>
            <a:fld id="{8A4F02B1-11D5-4B03-98CC-1F862BCE65B5}" type="datetimeFigureOut">
              <a:rPr lang="ru-RU" smtClean="0"/>
              <a:t>22.06.2022</a:t>
            </a:fld>
            <a:endParaRPr lang="ru-RU"/>
          </a:p>
        </p:txBody>
      </p:sp>
      <p:sp>
        <p:nvSpPr>
          <p:cNvPr id="5" name="Нижний колонтитул 4">
            <a:extLst>
              <a:ext uri="{FF2B5EF4-FFF2-40B4-BE49-F238E27FC236}">
                <a16:creationId xmlns:a16="http://schemas.microsoft.com/office/drawing/2014/main" id="{09751659-9D09-4055-B439-42F094D662F9}"/>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B27F1F6-1AB2-4AA9-AF5B-F7E9567B99EF}"/>
              </a:ext>
            </a:extLst>
          </p:cNvPr>
          <p:cNvSpPr>
            <a:spLocks noGrp="1"/>
          </p:cNvSpPr>
          <p:nvPr>
            <p:ph type="sldNum" sz="quarter" idx="12"/>
          </p:nvPr>
        </p:nvSpPr>
        <p:spPr/>
        <p:txBody>
          <a:bodyPr/>
          <a:lstStyle/>
          <a:p>
            <a:fld id="{C1E6006F-584D-41BB-982D-EDEC500DC602}" type="slidenum">
              <a:rPr lang="ru-RU" smtClean="0"/>
              <a:t>‹#›</a:t>
            </a:fld>
            <a:endParaRPr lang="ru-RU"/>
          </a:p>
        </p:txBody>
      </p:sp>
    </p:spTree>
    <p:extLst>
      <p:ext uri="{BB962C8B-B14F-4D97-AF65-F5344CB8AC3E}">
        <p14:creationId xmlns:p14="http://schemas.microsoft.com/office/powerpoint/2010/main" val="20428627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15CEF68-4498-4EE0-BA27-BA4EF52AF669}"/>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a:extLst>
              <a:ext uri="{FF2B5EF4-FFF2-40B4-BE49-F238E27FC236}">
                <a16:creationId xmlns:a16="http://schemas.microsoft.com/office/drawing/2014/main" id="{C0969C15-2348-4CBB-BF4B-FD0D42DAF5B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1BDE1B4B-04DD-46F5-A18C-F6428240427F}"/>
              </a:ext>
            </a:extLst>
          </p:cNvPr>
          <p:cNvSpPr>
            <a:spLocks noGrp="1"/>
          </p:cNvSpPr>
          <p:nvPr>
            <p:ph type="dt" sz="half" idx="10"/>
          </p:nvPr>
        </p:nvSpPr>
        <p:spPr/>
        <p:txBody>
          <a:bodyPr/>
          <a:lstStyle/>
          <a:p>
            <a:fld id="{8A4F02B1-11D5-4B03-98CC-1F862BCE65B5}" type="datetimeFigureOut">
              <a:rPr lang="ru-RU" smtClean="0"/>
              <a:t>22.06.2022</a:t>
            </a:fld>
            <a:endParaRPr lang="ru-RU"/>
          </a:p>
        </p:txBody>
      </p:sp>
      <p:sp>
        <p:nvSpPr>
          <p:cNvPr id="5" name="Нижний колонтитул 4">
            <a:extLst>
              <a:ext uri="{FF2B5EF4-FFF2-40B4-BE49-F238E27FC236}">
                <a16:creationId xmlns:a16="http://schemas.microsoft.com/office/drawing/2014/main" id="{06A10DD7-41BD-4BA4-928F-31AFBB17C6FC}"/>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6D8B5C9E-C299-4D9D-AC4C-78CC00C4FD3C}"/>
              </a:ext>
            </a:extLst>
          </p:cNvPr>
          <p:cNvSpPr>
            <a:spLocks noGrp="1"/>
          </p:cNvSpPr>
          <p:nvPr>
            <p:ph type="sldNum" sz="quarter" idx="12"/>
          </p:nvPr>
        </p:nvSpPr>
        <p:spPr/>
        <p:txBody>
          <a:bodyPr/>
          <a:lstStyle/>
          <a:p>
            <a:fld id="{C1E6006F-584D-41BB-982D-EDEC500DC602}" type="slidenum">
              <a:rPr lang="ru-RU" smtClean="0"/>
              <a:t>‹#›</a:t>
            </a:fld>
            <a:endParaRPr lang="ru-RU"/>
          </a:p>
        </p:txBody>
      </p:sp>
    </p:spTree>
    <p:extLst>
      <p:ext uri="{BB962C8B-B14F-4D97-AF65-F5344CB8AC3E}">
        <p14:creationId xmlns:p14="http://schemas.microsoft.com/office/powerpoint/2010/main" val="24765767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DDF2AE3-9326-419A-8C29-15B42E5101D5}"/>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6385BC0A-7645-4E81-8103-5CF804E8E959}"/>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a:extLst>
              <a:ext uri="{FF2B5EF4-FFF2-40B4-BE49-F238E27FC236}">
                <a16:creationId xmlns:a16="http://schemas.microsoft.com/office/drawing/2014/main" id="{FED3443F-2782-4333-A207-37DE95A9F1F6}"/>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a:extLst>
              <a:ext uri="{FF2B5EF4-FFF2-40B4-BE49-F238E27FC236}">
                <a16:creationId xmlns:a16="http://schemas.microsoft.com/office/drawing/2014/main" id="{951975CC-BCF8-430F-A214-BFA6421B6F14}"/>
              </a:ext>
            </a:extLst>
          </p:cNvPr>
          <p:cNvSpPr>
            <a:spLocks noGrp="1"/>
          </p:cNvSpPr>
          <p:nvPr>
            <p:ph type="dt" sz="half" idx="10"/>
          </p:nvPr>
        </p:nvSpPr>
        <p:spPr/>
        <p:txBody>
          <a:bodyPr/>
          <a:lstStyle/>
          <a:p>
            <a:fld id="{8A4F02B1-11D5-4B03-98CC-1F862BCE65B5}" type="datetimeFigureOut">
              <a:rPr lang="ru-RU" smtClean="0"/>
              <a:t>22.06.2022</a:t>
            </a:fld>
            <a:endParaRPr lang="ru-RU"/>
          </a:p>
        </p:txBody>
      </p:sp>
      <p:sp>
        <p:nvSpPr>
          <p:cNvPr id="6" name="Нижний колонтитул 5">
            <a:extLst>
              <a:ext uri="{FF2B5EF4-FFF2-40B4-BE49-F238E27FC236}">
                <a16:creationId xmlns:a16="http://schemas.microsoft.com/office/drawing/2014/main" id="{DF4F9A50-89BC-4BFC-B0B3-8D8AEF03B074}"/>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544546BE-CD56-4BF1-8DE0-F7A086EA0554}"/>
              </a:ext>
            </a:extLst>
          </p:cNvPr>
          <p:cNvSpPr>
            <a:spLocks noGrp="1"/>
          </p:cNvSpPr>
          <p:nvPr>
            <p:ph type="sldNum" sz="quarter" idx="12"/>
          </p:nvPr>
        </p:nvSpPr>
        <p:spPr/>
        <p:txBody>
          <a:bodyPr/>
          <a:lstStyle/>
          <a:p>
            <a:fld id="{C1E6006F-584D-41BB-982D-EDEC500DC602}" type="slidenum">
              <a:rPr lang="ru-RU" smtClean="0"/>
              <a:t>‹#›</a:t>
            </a:fld>
            <a:endParaRPr lang="ru-RU"/>
          </a:p>
        </p:txBody>
      </p:sp>
    </p:spTree>
    <p:extLst>
      <p:ext uri="{BB962C8B-B14F-4D97-AF65-F5344CB8AC3E}">
        <p14:creationId xmlns:p14="http://schemas.microsoft.com/office/powerpoint/2010/main" val="12583362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85F2A0A-DF1D-465B-B5E3-F12D8122B688}"/>
              </a:ext>
            </a:extLst>
          </p:cNvPr>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a:extLst>
              <a:ext uri="{FF2B5EF4-FFF2-40B4-BE49-F238E27FC236}">
                <a16:creationId xmlns:a16="http://schemas.microsoft.com/office/drawing/2014/main" id="{88993AC1-13E4-4D87-A0F6-4C68F6B7A5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6C190BE7-7087-48B6-968A-C5E2BAB5F0A9}"/>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a:extLst>
              <a:ext uri="{FF2B5EF4-FFF2-40B4-BE49-F238E27FC236}">
                <a16:creationId xmlns:a16="http://schemas.microsoft.com/office/drawing/2014/main" id="{EE300BFF-91E7-4C68-8161-3ED5C9B698A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D013A623-BAEE-404A-AFF2-4FA7A637D1F0}"/>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a:extLst>
              <a:ext uri="{FF2B5EF4-FFF2-40B4-BE49-F238E27FC236}">
                <a16:creationId xmlns:a16="http://schemas.microsoft.com/office/drawing/2014/main" id="{33EAF5F2-9888-4858-AAB8-8519A5D06255}"/>
              </a:ext>
            </a:extLst>
          </p:cNvPr>
          <p:cNvSpPr>
            <a:spLocks noGrp="1"/>
          </p:cNvSpPr>
          <p:nvPr>
            <p:ph type="dt" sz="half" idx="10"/>
          </p:nvPr>
        </p:nvSpPr>
        <p:spPr/>
        <p:txBody>
          <a:bodyPr/>
          <a:lstStyle/>
          <a:p>
            <a:fld id="{8A4F02B1-11D5-4B03-98CC-1F862BCE65B5}" type="datetimeFigureOut">
              <a:rPr lang="ru-RU" smtClean="0"/>
              <a:t>22.06.2022</a:t>
            </a:fld>
            <a:endParaRPr lang="ru-RU"/>
          </a:p>
        </p:txBody>
      </p:sp>
      <p:sp>
        <p:nvSpPr>
          <p:cNvPr id="8" name="Нижний колонтитул 7">
            <a:extLst>
              <a:ext uri="{FF2B5EF4-FFF2-40B4-BE49-F238E27FC236}">
                <a16:creationId xmlns:a16="http://schemas.microsoft.com/office/drawing/2014/main" id="{28D35824-A8DE-4E24-8C72-0469E58AAD9D}"/>
              </a:ext>
            </a:extLst>
          </p:cNvPr>
          <p:cNvSpPr>
            <a:spLocks noGrp="1"/>
          </p:cNvSpPr>
          <p:nvPr>
            <p:ph type="ftr" sz="quarter" idx="11"/>
          </p:nvPr>
        </p:nvSpPr>
        <p:spPr/>
        <p:txBody>
          <a:bodyPr/>
          <a:lstStyle/>
          <a:p>
            <a:endParaRPr lang="ru-RU"/>
          </a:p>
        </p:txBody>
      </p:sp>
      <p:sp>
        <p:nvSpPr>
          <p:cNvPr id="9" name="Номер слайда 8">
            <a:extLst>
              <a:ext uri="{FF2B5EF4-FFF2-40B4-BE49-F238E27FC236}">
                <a16:creationId xmlns:a16="http://schemas.microsoft.com/office/drawing/2014/main" id="{A01A3BA9-11CD-40B8-B715-C94F9E1B7B74}"/>
              </a:ext>
            </a:extLst>
          </p:cNvPr>
          <p:cNvSpPr>
            <a:spLocks noGrp="1"/>
          </p:cNvSpPr>
          <p:nvPr>
            <p:ph type="sldNum" sz="quarter" idx="12"/>
          </p:nvPr>
        </p:nvSpPr>
        <p:spPr/>
        <p:txBody>
          <a:bodyPr/>
          <a:lstStyle/>
          <a:p>
            <a:fld id="{C1E6006F-584D-41BB-982D-EDEC500DC602}" type="slidenum">
              <a:rPr lang="ru-RU" smtClean="0"/>
              <a:t>‹#›</a:t>
            </a:fld>
            <a:endParaRPr lang="ru-RU"/>
          </a:p>
        </p:txBody>
      </p:sp>
    </p:spTree>
    <p:extLst>
      <p:ext uri="{BB962C8B-B14F-4D97-AF65-F5344CB8AC3E}">
        <p14:creationId xmlns:p14="http://schemas.microsoft.com/office/powerpoint/2010/main" val="3874429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DCEA5A4-9572-4B33-87F3-8E78F5C9C7FC}"/>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14B36504-720F-42C5-8031-56523C752AF9}"/>
              </a:ext>
            </a:extLst>
          </p:cNvPr>
          <p:cNvSpPr>
            <a:spLocks noGrp="1"/>
          </p:cNvSpPr>
          <p:nvPr>
            <p:ph type="dt" sz="half" idx="10"/>
          </p:nvPr>
        </p:nvSpPr>
        <p:spPr/>
        <p:txBody>
          <a:bodyPr/>
          <a:lstStyle/>
          <a:p>
            <a:fld id="{8A4F02B1-11D5-4B03-98CC-1F862BCE65B5}" type="datetimeFigureOut">
              <a:rPr lang="ru-RU" smtClean="0"/>
              <a:t>22.06.2022</a:t>
            </a:fld>
            <a:endParaRPr lang="ru-RU"/>
          </a:p>
        </p:txBody>
      </p:sp>
      <p:sp>
        <p:nvSpPr>
          <p:cNvPr id="4" name="Нижний колонтитул 3">
            <a:extLst>
              <a:ext uri="{FF2B5EF4-FFF2-40B4-BE49-F238E27FC236}">
                <a16:creationId xmlns:a16="http://schemas.microsoft.com/office/drawing/2014/main" id="{02F7A123-14AE-49C5-99CF-7FBA37EBB1A6}"/>
              </a:ext>
            </a:extLst>
          </p:cNvPr>
          <p:cNvSpPr>
            <a:spLocks noGrp="1"/>
          </p:cNvSpPr>
          <p:nvPr>
            <p:ph type="ftr" sz="quarter" idx="11"/>
          </p:nvPr>
        </p:nvSpPr>
        <p:spPr/>
        <p:txBody>
          <a:bodyPr/>
          <a:lstStyle/>
          <a:p>
            <a:endParaRPr lang="ru-RU"/>
          </a:p>
        </p:txBody>
      </p:sp>
      <p:sp>
        <p:nvSpPr>
          <p:cNvPr id="5" name="Номер слайда 4">
            <a:extLst>
              <a:ext uri="{FF2B5EF4-FFF2-40B4-BE49-F238E27FC236}">
                <a16:creationId xmlns:a16="http://schemas.microsoft.com/office/drawing/2014/main" id="{A79BB6C5-9B12-40DE-AFC7-AB3A0C499646}"/>
              </a:ext>
            </a:extLst>
          </p:cNvPr>
          <p:cNvSpPr>
            <a:spLocks noGrp="1"/>
          </p:cNvSpPr>
          <p:nvPr>
            <p:ph type="sldNum" sz="quarter" idx="12"/>
          </p:nvPr>
        </p:nvSpPr>
        <p:spPr/>
        <p:txBody>
          <a:bodyPr/>
          <a:lstStyle/>
          <a:p>
            <a:fld id="{C1E6006F-584D-41BB-982D-EDEC500DC602}" type="slidenum">
              <a:rPr lang="ru-RU" smtClean="0"/>
              <a:t>‹#›</a:t>
            </a:fld>
            <a:endParaRPr lang="ru-RU"/>
          </a:p>
        </p:txBody>
      </p:sp>
    </p:spTree>
    <p:extLst>
      <p:ext uri="{BB962C8B-B14F-4D97-AF65-F5344CB8AC3E}">
        <p14:creationId xmlns:p14="http://schemas.microsoft.com/office/powerpoint/2010/main" val="3131996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B2CD6ACE-04D4-4023-B405-9461354C29B1}"/>
              </a:ext>
            </a:extLst>
          </p:cNvPr>
          <p:cNvSpPr>
            <a:spLocks noGrp="1"/>
          </p:cNvSpPr>
          <p:nvPr>
            <p:ph type="dt" sz="half" idx="10"/>
          </p:nvPr>
        </p:nvSpPr>
        <p:spPr/>
        <p:txBody>
          <a:bodyPr/>
          <a:lstStyle/>
          <a:p>
            <a:fld id="{8A4F02B1-11D5-4B03-98CC-1F862BCE65B5}" type="datetimeFigureOut">
              <a:rPr lang="ru-RU" smtClean="0"/>
              <a:t>22.06.2022</a:t>
            </a:fld>
            <a:endParaRPr lang="ru-RU"/>
          </a:p>
        </p:txBody>
      </p:sp>
      <p:sp>
        <p:nvSpPr>
          <p:cNvPr id="3" name="Нижний колонтитул 2">
            <a:extLst>
              <a:ext uri="{FF2B5EF4-FFF2-40B4-BE49-F238E27FC236}">
                <a16:creationId xmlns:a16="http://schemas.microsoft.com/office/drawing/2014/main" id="{EEE58CDE-27BA-4AF5-AEC4-35CD0FB0832E}"/>
              </a:ext>
            </a:extLst>
          </p:cNvPr>
          <p:cNvSpPr>
            <a:spLocks noGrp="1"/>
          </p:cNvSpPr>
          <p:nvPr>
            <p:ph type="ftr" sz="quarter" idx="11"/>
          </p:nvPr>
        </p:nvSpPr>
        <p:spPr/>
        <p:txBody>
          <a:bodyPr/>
          <a:lstStyle/>
          <a:p>
            <a:endParaRPr lang="ru-RU"/>
          </a:p>
        </p:txBody>
      </p:sp>
      <p:sp>
        <p:nvSpPr>
          <p:cNvPr id="4" name="Номер слайда 3">
            <a:extLst>
              <a:ext uri="{FF2B5EF4-FFF2-40B4-BE49-F238E27FC236}">
                <a16:creationId xmlns:a16="http://schemas.microsoft.com/office/drawing/2014/main" id="{0B682D6E-7F3D-4E2A-820C-F5875CFD4493}"/>
              </a:ext>
            </a:extLst>
          </p:cNvPr>
          <p:cNvSpPr>
            <a:spLocks noGrp="1"/>
          </p:cNvSpPr>
          <p:nvPr>
            <p:ph type="sldNum" sz="quarter" idx="12"/>
          </p:nvPr>
        </p:nvSpPr>
        <p:spPr/>
        <p:txBody>
          <a:bodyPr/>
          <a:lstStyle/>
          <a:p>
            <a:fld id="{C1E6006F-584D-41BB-982D-EDEC500DC602}" type="slidenum">
              <a:rPr lang="ru-RU" smtClean="0"/>
              <a:t>‹#›</a:t>
            </a:fld>
            <a:endParaRPr lang="ru-RU"/>
          </a:p>
        </p:txBody>
      </p:sp>
    </p:spTree>
    <p:extLst>
      <p:ext uri="{BB962C8B-B14F-4D97-AF65-F5344CB8AC3E}">
        <p14:creationId xmlns:p14="http://schemas.microsoft.com/office/powerpoint/2010/main" val="10703815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0D03AD0F-59E8-4A7D-BE32-B1E7EBC6360E}"/>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a:extLst>
              <a:ext uri="{FF2B5EF4-FFF2-40B4-BE49-F238E27FC236}">
                <a16:creationId xmlns:a16="http://schemas.microsoft.com/office/drawing/2014/main" id="{95864616-432C-4CA6-BD91-36FEEA7460B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a:extLst>
              <a:ext uri="{FF2B5EF4-FFF2-40B4-BE49-F238E27FC236}">
                <a16:creationId xmlns:a16="http://schemas.microsoft.com/office/drawing/2014/main" id="{AC9A8838-6555-4DD5-A5C0-CEED51096F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E16EBF72-CA98-4326-B67F-8BB82036CC75}"/>
              </a:ext>
            </a:extLst>
          </p:cNvPr>
          <p:cNvSpPr>
            <a:spLocks noGrp="1"/>
          </p:cNvSpPr>
          <p:nvPr>
            <p:ph type="dt" sz="half" idx="10"/>
          </p:nvPr>
        </p:nvSpPr>
        <p:spPr/>
        <p:txBody>
          <a:bodyPr/>
          <a:lstStyle/>
          <a:p>
            <a:fld id="{8A4F02B1-11D5-4B03-98CC-1F862BCE65B5}" type="datetimeFigureOut">
              <a:rPr lang="ru-RU" smtClean="0"/>
              <a:t>22.06.2022</a:t>
            </a:fld>
            <a:endParaRPr lang="ru-RU"/>
          </a:p>
        </p:txBody>
      </p:sp>
      <p:sp>
        <p:nvSpPr>
          <p:cNvPr id="6" name="Нижний колонтитул 5">
            <a:extLst>
              <a:ext uri="{FF2B5EF4-FFF2-40B4-BE49-F238E27FC236}">
                <a16:creationId xmlns:a16="http://schemas.microsoft.com/office/drawing/2014/main" id="{637AF3E0-F72F-4359-84E2-2DE1B0A18FDE}"/>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4C9BB13E-DC46-489D-BCDD-0B8D5DF08533}"/>
              </a:ext>
            </a:extLst>
          </p:cNvPr>
          <p:cNvSpPr>
            <a:spLocks noGrp="1"/>
          </p:cNvSpPr>
          <p:nvPr>
            <p:ph type="sldNum" sz="quarter" idx="12"/>
          </p:nvPr>
        </p:nvSpPr>
        <p:spPr/>
        <p:txBody>
          <a:bodyPr/>
          <a:lstStyle/>
          <a:p>
            <a:fld id="{C1E6006F-584D-41BB-982D-EDEC500DC602}" type="slidenum">
              <a:rPr lang="ru-RU" smtClean="0"/>
              <a:t>‹#›</a:t>
            </a:fld>
            <a:endParaRPr lang="ru-RU"/>
          </a:p>
        </p:txBody>
      </p:sp>
    </p:spTree>
    <p:extLst>
      <p:ext uri="{BB962C8B-B14F-4D97-AF65-F5344CB8AC3E}">
        <p14:creationId xmlns:p14="http://schemas.microsoft.com/office/powerpoint/2010/main" val="3086694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114174E-9F83-4F14-B708-6211D419B8B0}"/>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a:extLst>
              <a:ext uri="{FF2B5EF4-FFF2-40B4-BE49-F238E27FC236}">
                <a16:creationId xmlns:a16="http://schemas.microsoft.com/office/drawing/2014/main" id="{E2E672E2-5FDC-46F7-B783-BD49568C05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a:extLst>
              <a:ext uri="{FF2B5EF4-FFF2-40B4-BE49-F238E27FC236}">
                <a16:creationId xmlns:a16="http://schemas.microsoft.com/office/drawing/2014/main" id="{0943CD1E-C0CA-482B-9FB3-E9CAC563B46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63CB1C4B-E41E-44ED-9254-0CEE7A08D836}"/>
              </a:ext>
            </a:extLst>
          </p:cNvPr>
          <p:cNvSpPr>
            <a:spLocks noGrp="1"/>
          </p:cNvSpPr>
          <p:nvPr>
            <p:ph type="dt" sz="half" idx="10"/>
          </p:nvPr>
        </p:nvSpPr>
        <p:spPr/>
        <p:txBody>
          <a:bodyPr/>
          <a:lstStyle/>
          <a:p>
            <a:fld id="{8A4F02B1-11D5-4B03-98CC-1F862BCE65B5}" type="datetimeFigureOut">
              <a:rPr lang="ru-RU" smtClean="0"/>
              <a:t>22.06.2022</a:t>
            </a:fld>
            <a:endParaRPr lang="ru-RU"/>
          </a:p>
        </p:txBody>
      </p:sp>
      <p:sp>
        <p:nvSpPr>
          <p:cNvPr id="6" name="Нижний колонтитул 5">
            <a:extLst>
              <a:ext uri="{FF2B5EF4-FFF2-40B4-BE49-F238E27FC236}">
                <a16:creationId xmlns:a16="http://schemas.microsoft.com/office/drawing/2014/main" id="{E4174004-E23C-4AF4-B9C5-99745CD6CDBB}"/>
              </a:ext>
            </a:extLst>
          </p:cNvPr>
          <p:cNvSpPr>
            <a:spLocks noGrp="1"/>
          </p:cNvSpPr>
          <p:nvPr>
            <p:ph type="ftr" sz="quarter" idx="11"/>
          </p:nvPr>
        </p:nvSpPr>
        <p:spPr/>
        <p:txBody>
          <a:bodyPr/>
          <a:lstStyle/>
          <a:p>
            <a:endParaRPr lang="ru-RU"/>
          </a:p>
        </p:txBody>
      </p:sp>
      <p:sp>
        <p:nvSpPr>
          <p:cNvPr id="7" name="Номер слайда 6">
            <a:extLst>
              <a:ext uri="{FF2B5EF4-FFF2-40B4-BE49-F238E27FC236}">
                <a16:creationId xmlns:a16="http://schemas.microsoft.com/office/drawing/2014/main" id="{1632B08B-96DE-4ED3-B629-FF6AB69E8762}"/>
              </a:ext>
            </a:extLst>
          </p:cNvPr>
          <p:cNvSpPr>
            <a:spLocks noGrp="1"/>
          </p:cNvSpPr>
          <p:nvPr>
            <p:ph type="sldNum" sz="quarter" idx="12"/>
          </p:nvPr>
        </p:nvSpPr>
        <p:spPr/>
        <p:txBody>
          <a:bodyPr/>
          <a:lstStyle/>
          <a:p>
            <a:fld id="{C1E6006F-584D-41BB-982D-EDEC500DC602}" type="slidenum">
              <a:rPr lang="ru-RU" smtClean="0"/>
              <a:t>‹#›</a:t>
            </a:fld>
            <a:endParaRPr lang="ru-RU"/>
          </a:p>
        </p:txBody>
      </p:sp>
    </p:spTree>
    <p:extLst>
      <p:ext uri="{BB962C8B-B14F-4D97-AF65-F5344CB8AC3E}">
        <p14:creationId xmlns:p14="http://schemas.microsoft.com/office/powerpoint/2010/main" val="2101781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3D7B53EC-4A98-418E-A90E-EBFD73430404}"/>
              </a:ext>
            </a:extLst>
          </p:cNvPr>
          <p:cNvSpPr>
            <a:spLocks noGrp="1"/>
          </p:cNvSpPr>
          <p:nvPr>
            <p:ph type="title"/>
          </p:nvPr>
        </p:nvSpPr>
        <p:spPr/>
        <p:txBody>
          <a:bodyPr/>
          <a:lstStyle/>
          <a:p>
            <a:r>
              <a:rPr lang="ru-RU"/>
              <a:t>Образец заголовка</a:t>
            </a:r>
          </a:p>
        </p:txBody>
      </p:sp>
      <p:sp>
        <p:nvSpPr>
          <p:cNvPr id="3" name="Вертикальный текст 2">
            <a:extLst>
              <a:ext uri="{FF2B5EF4-FFF2-40B4-BE49-F238E27FC236}">
                <a16:creationId xmlns:a16="http://schemas.microsoft.com/office/drawing/2014/main" id="{1BDA2CFC-05F2-447E-9AB0-F7CD8568B4E3}"/>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EDF55670-5A0A-46C9-9C0F-70CCADDC95E1}"/>
              </a:ext>
            </a:extLst>
          </p:cNvPr>
          <p:cNvSpPr>
            <a:spLocks noGrp="1"/>
          </p:cNvSpPr>
          <p:nvPr>
            <p:ph type="dt" sz="half" idx="10"/>
          </p:nvPr>
        </p:nvSpPr>
        <p:spPr/>
        <p:txBody>
          <a:bodyPr/>
          <a:lstStyle/>
          <a:p>
            <a:fld id="{8A4F02B1-11D5-4B03-98CC-1F862BCE65B5}" type="datetimeFigureOut">
              <a:rPr lang="ru-RU" smtClean="0"/>
              <a:t>22.06.2022</a:t>
            </a:fld>
            <a:endParaRPr lang="ru-RU"/>
          </a:p>
        </p:txBody>
      </p:sp>
      <p:sp>
        <p:nvSpPr>
          <p:cNvPr id="5" name="Нижний колонтитул 4">
            <a:extLst>
              <a:ext uri="{FF2B5EF4-FFF2-40B4-BE49-F238E27FC236}">
                <a16:creationId xmlns:a16="http://schemas.microsoft.com/office/drawing/2014/main" id="{B476E413-8E91-4C4A-9C73-CC7075FB115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0A221F7E-0C1A-4BFD-B15B-510742A16382}"/>
              </a:ext>
            </a:extLst>
          </p:cNvPr>
          <p:cNvSpPr>
            <a:spLocks noGrp="1"/>
          </p:cNvSpPr>
          <p:nvPr>
            <p:ph type="sldNum" sz="quarter" idx="12"/>
          </p:nvPr>
        </p:nvSpPr>
        <p:spPr/>
        <p:txBody>
          <a:bodyPr/>
          <a:lstStyle/>
          <a:p>
            <a:fld id="{C1E6006F-584D-41BB-982D-EDEC500DC602}" type="slidenum">
              <a:rPr lang="ru-RU" smtClean="0"/>
              <a:t>‹#›</a:t>
            </a:fld>
            <a:endParaRPr lang="ru-RU"/>
          </a:p>
        </p:txBody>
      </p:sp>
    </p:spTree>
    <p:extLst>
      <p:ext uri="{BB962C8B-B14F-4D97-AF65-F5344CB8AC3E}">
        <p14:creationId xmlns:p14="http://schemas.microsoft.com/office/powerpoint/2010/main" val="36829449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B7F81AA5-E880-4308-A81B-2576D266F01C}"/>
              </a:ext>
            </a:extLst>
          </p:cNvPr>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a:extLst>
              <a:ext uri="{FF2B5EF4-FFF2-40B4-BE49-F238E27FC236}">
                <a16:creationId xmlns:a16="http://schemas.microsoft.com/office/drawing/2014/main" id="{4E5D1EEE-6E9D-45C3-9594-89B110651C61}"/>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1377355F-87F2-48C8-939E-DB0CD984CFDA}"/>
              </a:ext>
            </a:extLst>
          </p:cNvPr>
          <p:cNvSpPr>
            <a:spLocks noGrp="1"/>
          </p:cNvSpPr>
          <p:nvPr>
            <p:ph type="dt" sz="half" idx="10"/>
          </p:nvPr>
        </p:nvSpPr>
        <p:spPr/>
        <p:txBody>
          <a:bodyPr/>
          <a:lstStyle/>
          <a:p>
            <a:fld id="{8A4F02B1-11D5-4B03-98CC-1F862BCE65B5}" type="datetimeFigureOut">
              <a:rPr lang="ru-RU" smtClean="0"/>
              <a:t>22.06.2022</a:t>
            </a:fld>
            <a:endParaRPr lang="ru-RU"/>
          </a:p>
        </p:txBody>
      </p:sp>
      <p:sp>
        <p:nvSpPr>
          <p:cNvPr id="5" name="Нижний колонтитул 4">
            <a:extLst>
              <a:ext uri="{FF2B5EF4-FFF2-40B4-BE49-F238E27FC236}">
                <a16:creationId xmlns:a16="http://schemas.microsoft.com/office/drawing/2014/main" id="{06CDE228-E1E2-473F-8097-EE8541C9B9F5}"/>
              </a:ext>
            </a:extLst>
          </p:cNvPr>
          <p:cNvSpPr>
            <a:spLocks noGrp="1"/>
          </p:cNvSpPr>
          <p:nvPr>
            <p:ph type="ftr" sz="quarter" idx="11"/>
          </p:nvPr>
        </p:nvSpPr>
        <p:spPr/>
        <p:txBody>
          <a:bodyPr/>
          <a:lstStyle/>
          <a:p>
            <a:endParaRPr lang="ru-RU"/>
          </a:p>
        </p:txBody>
      </p:sp>
      <p:sp>
        <p:nvSpPr>
          <p:cNvPr id="6" name="Номер слайда 5">
            <a:extLst>
              <a:ext uri="{FF2B5EF4-FFF2-40B4-BE49-F238E27FC236}">
                <a16:creationId xmlns:a16="http://schemas.microsoft.com/office/drawing/2014/main" id="{B0D235D9-B20A-4DEE-A64F-3BF2D77DE16F}"/>
              </a:ext>
            </a:extLst>
          </p:cNvPr>
          <p:cNvSpPr>
            <a:spLocks noGrp="1"/>
          </p:cNvSpPr>
          <p:nvPr>
            <p:ph type="sldNum" sz="quarter" idx="12"/>
          </p:nvPr>
        </p:nvSpPr>
        <p:spPr/>
        <p:txBody>
          <a:bodyPr/>
          <a:lstStyle/>
          <a:p>
            <a:fld id="{C1E6006F-584D-41BB-982D-EDEC500DC602}" type="slidenum">
              <a:rPr lang="ru-RU" smtClean="0"/>
              <a:t>‹#›</a:t>
            </a:fld>
            <a:endParaRPr lang="ru-RU"/>
          </a:p>
        </p:txBody>
      </p:sp>
    </p:spTree>
    <p:extLst>
      <p:ext uri="{BB962C8B-B14F-4D97-AF65-F5344CB8AC3E}">
        <p14:creationId xmlns:p14="http://schemas.microsoft.com/office/powerpoint/2010/main" val="2599490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C2F8ACE0-B640-4307-AA35-258300ADAAA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a:extLst>
              <a:ext uri="{FF2B5EF4-FFF2-40B4-BE49-F238E27FC236}">
                <a16:creationId xmlns:a16="http://schemas.microsoft.com/office/drawing/2014/main" id="{734D9E91-D672-40F9-BCC0-ABDCDAC5A1A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1FE3824-211E-4006-8414-DC3689F9F21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4F02B1-11D5-4B03-98CC-1F862BCE65B5}" type="datetimeFigureOut">
              <a:rPr lang="ru-RU" smtClean="0"/>
              <a:t>22.06.2022</a:t>
            </a:fld>
            <a:endParaRPr lang="ru-RU"/>
          </a:p>
        </p:txBody>
      </p:sp>
      <p:sp>
        <p:nvSpPr>
          <p:cNvPr id="5" name="Нижний колонтитул 4">
            <a:extLst>
              <a:ext uri="{FF2B5EF4-FFF2-40B4-BE49-F238E27FC236}">
                <a16:creationId xmlns:a16="http://schemas.microsoft.com/office/drawing/2014/main" id="{8755EC6D-C0AD-4817-875C-A5EC88042D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a:extLst>
              <a:ext uri="{FF2B5EF4-FFF2-40B4-BE49-F238E27FC236}">
                <a16:creationId xmlns:a16="http://schemas.microsoft.com/office/drawing/2014/main" id="{4C60F7DC-2504-4B6E-B579-4C358000DA0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E6006F-584D-41BB-982D-EDEC500DC602}" type="slidenum">
              <a:rPr lang="ru-RU" smtClean="0"/>
              <a:t>‹#›</a:t>
            </a:fld>
            <a:endParaRPr lang="ru-RU"/>
          </a:p>
        </p:txBody>
      </p:sp>
    </p:spTree>
    <p:extLst>
      <p:ext uri="{BB962C8B-B14F-4D97-AF65-F5344CB8AC3E}">
        <p14:creationId xmlns:p14="http://schemas.microsoft.com/office/powerpoint/2010/main" val="1694470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2D16450A-03D4-4CE6-A812-C56FC6329594}"/>
              </a:ext>
            </a:extLst>
          </p:cNvPr>
          <p:cNvPicPr>
            <a:picLocks noChangeAspect="1"/>
          </p:cNvPicPr>
          <p:nvPr/>
        </p:nvPicPr>
        <p:blipFill>
          <a:blip r:embed="rId2"/>
          <a:stretch>
            <a:fillRect/>
          </a:stretch>
        </p:blipFill>
        <p:spPr>
          <a:xfrm>
            <a:off x="181429" y="135184"/>
            <a:ext cx="11829142" cy="6584593"/>
          </a:xfrm>
          <a:prstGeom prst="rect">
            <a:avLst/>
          </a:prstGeom>
        </p:spPr>
      </p:pic>
      <p:sp>
        <p:nvSpPr>
          <p:cNvPr id="7" name="TextBox 6">
            <a:extLst>
              <a:ext uri="{FF2B5EF4-FFF2-40B4-BE49-F238E27FC236}">
                <a16:creationId xmlns:a16="http://schemas.microsoft.com/office/drawing/2014/main" id="{EA6AEBCB-BCDE-4FA8-95A7-55FBD7BE298B}"/>
              </a:ext>
            </a:extLst>
          </p:cNvPr>
          <p:cNvSpPr txBox="1"/>
          <p:nvPr/>
        </p:nvSpPr>
        <p:spPr>
          <a:xfrm>
            <a:off x="4305300" y="1790700"/>
            <a:ext cx="7505109" cy="4278094"/>
          </a:xfrm>
          <a:prstGeom prst="rect">
            <a:avLst/>
          </a:prstGeom>
          <a:noFill/>
        </p:spPr>
        <p:txBody>
          <a:bodyPr wrap="square" rtlCol="0">
            <a:spAutoFit/>
          </a:bodyPr>
          <a:lstStyle/>
          <a:p>
            <a:pPr algn="ctr"/>
            <a:r>
              <a:rPr lang="ru-RU" sz="2800" b="1" i="1" dirty="0">
                <a:solidFill>
                  <a:srgbClr val="FF0000"/>
                </a:solidFill>
                <a:latin typeface="Times New Roman" panose="02020603050405020304" pitchFamily="18" charset="0"/>
                <a:cs typeface="Times New Roman" panose="02020603050405020304" pitchFamily="18" charset="0"/>
              </a:rPr>
              <a:t>Совместный проект педагогов с родителями</a:t>
            </a:r>
          </a:p>
          <a:p>
            <a:pPr algn="ctr"/>
            <a:r>
              <a:rPr lang="ru-RU" sz="2800" b="1" i="1" dirty="0">
                <a:solidFill>
                  <a:srgbClr val="FF0000"/>
                </a:solidFill>
                <a:latin typeface="Times New Roman" panose="02020603050405020304" pitchFamily="18" charset="0"/>
                <a:cs typeface="Times New Roman" panose="02020603050405020304" pitchFamily="18" charset="0"/>
              </a:rPr>
              <a:t>по приобщению детей к истокам русской,</a:t>
            </a:r>
          </a:p>
          <a:p>
            <a:pPr algn="ctr"/>
            <a:r>
              <a:rPr lang="ru-RU" sz="2800" b="1" i="1" dirty="0">
                <a:solidFill>
                  <a:srgbClr val="FF0000"/>
                </a:solidFill>
                <a:latin typeface="Times New Roman" panose="02020603050405020304" pitchFamily="18" charset="0"/>
                <a:cs typeface="Times New Roman" panose="02020603050405020304" pitchFamily="18" charset="0"/>
              </a:rPr>
              <a:t>национальной культуры и традициям.</a:t>
            </a:r>
          </a:p>
          <a:p>
            <a:pPr algn="ctr"/>
            <a:r>
              <a:rPr lang="ru-RU" sz="2800" b="1" i="1" dirty="0">
                <a:solidFill>
                  <a:srgbClr val="FF0000"/>
                </a:solidFill>
                <a:latin typeface="Times New Roman" panose="02020603050405020304" pitchFamily="18" charset="0"/>
                <a:cs typeface="Times New Roman" panose="02020603050405020304" pitchFamily="18" charset="0"/>
              </a:rPr>
              <a:t>Тема: «Тряпичные куклы»</a:t>
            </a:r>
          </a:p>
          <a:p>
            <a:pPr algn="ctr"/>
            <a:endParaRPr lang="ru-RU" sz="2800" dirty="0">
              <a:latin typeface="Times New Roman" panose="02020603050405020304" pitchFamily="18" charset="0"/>
              <a:cs typeface="Times New Roman" panose="02020603050405020304" pitchFamily="18" charset="0"/>
            </a:endParaRPr>
          </a:p>
          <a:p>
            <a:endParaRPr lang="ru-RU" sz="2800" dirty="0">
              <a:latin typeface="Times New Roman" panose="02020603050405020304" pitchFamily="18" charset="0"/>
              <a:cs typeface="Times New Roman" panose="02020603050405020304" pitchFamily="18" charset="0"/>
            </a:endParaRPr>
          </a:p>
          <a:p>
            <a:endParaRPr lang="ru-RU" sz="2800" dirty="0">
              <a:latin typeface="Times New Roman" panose="02020603050405020304" pitchFamily="18" charset="0"/>
              <a:cs typeface="Times New Roman" panose="02020603050405020304" pitchFamily="18" charset="0"/>
            </a:endParaRPr>
          </a:p>
          <a:p>
            <a:endParaRPr lang="ru-RU" sz="2800" dirty="0">
              <a:latin typeface="Times New Roman" panose="02020603050405020304" pitchFamily="18" charset="0"/>
              <a:cs typeface="Times New Roman" panose="02020603050405020304" pitchFamily="18" charset="0"/>
            </a:endParaRPr>
          </a:p>
          <a:p>
            <a:pPr algn="r"/>
            <a:r>
              <a:rPr lang="ru-RU" sz="2400" dirty="0">
                <a:solidFill>
                  <a:srgbClr val="FF0000"/>
                </a:solidFill>
                <a:latin typeface="Times New Roman" panose="02020603050405020304" pitchFamily="18" charset="0"/>
                <a:cs typeface="Times New Roman" panose="02020603050405020304" pitchFamily="18" charset="0"/>
              </a:rPr>
              <a:t>Разработчики: Волоскова Дарья Петровна, </a:t>
            </a:r>
          </a:p>
          <a:p>
            <a:pPr algn="r"/>
            <a:r>
              <a:rPr lang="ru-RU" sz="2400" dirty="0" err="1">
                <a:solidFill>
                  <a:srgbClr val="FF0000"/>
                </a:solidFill>
                <a:latin typeface="Times New Roman" panose="02020603050405020304" pitchFamily="18" charset="0"/>
                <a:cs typeface="Times New Roman" panose="02020603050405020304" pitchFamily="18" charset="0"/>
              </a:rPr>
              <a:t>Муталибова</a:t>
            </a:r>
            <a:r>
              <a:rPr lang="ru-RU" sz="2400" dirty="0">
                <a:solidFill>
                  <a:srgbClr val="FF0000"/>
                </a:solidFill>
                <a:latin typeface="Times New Roman" panose="02020603050405020304" pitchFamily="18" charset="0"/>
                <a:cs typeface="Times New Roman" panose="02020603050405020304" pitchFamily="18" charset="0"/>
              </a:rPr>
              <a:t> </a:t>
            </a:r>
            <a:r>
              <a:rPr lang="ru-RU" sz="2400" dirty="0" err="1">
                <a:solidFill>
                  <a:srgbClr val="FF0000"/>
                </a:solidFill>
                <a:latin typeface="Times New Roman" panose="02020603050405020304" pitchFamily="18" charset="0"/>
                <a:cs typeface="Times New Roman" panose="02020603050405020304" pitchFamily="18" charset="0"/>
              </a:rPr>
              <a:t>Раида</a:t>
            </a:r>
            <a:r>
              <a:rPr lang="ru-RU" sz="2400" dirty="0">
                <a:solidFill>
                  <a:srgbClr val="FF0000"/>
                </a:solidFill>
                <a:latin typeface="Times New Roman" panose="02020603050405020304" pitchFamily="18" charset="0"/>
                <a:cs typeface="Times New Roman" panose="02020603050405020304" pitchFamily="18" charset="0"/>
              </a:rPr>
              <a:t> </a:t>
            </a:r>
            <a:r>
              <a:rPr lang="ru-RU" sz="2400" dirty="0" err="1">
                <a:solidFill>
                  <a:srgbClr val="FF0000"/>
                </a:solidFill>
                <a:latin typeface="Times New Roman" panose="02020603050405020304" pitchFamily="18" charset="0"/>
                <a:cs typeface="Times New Roman" panose="02020603050405020304" pitchFamily="18" charset="0"/>
              </a:rPr>
              <a:t>Магомедшерифовна</a:t>
            </a:r>
            <a:endParaRPr lang="ru-RU" sz="2400"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837356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sp>
        <p:nvSpPr>
          <p:cNvPr id="6" name="TextBox 5">
            <a:extLst>
              <a:ext uri="{FF2B5EF4-FFF2-40B4-BE49-F238E27FC236}">
                <a16:creationId xmlns:a16="http://schemas.microsoft.com/office/drawing/2014/main" id="{8A0ADED2-9C21-48B9-B5E7-BCB8C039AC2A}"/>
              </a:ext>
            </a:extLst>
          </p:cNvPr>
          <p:cNvSpPr txBox="1"/>
          <p:nvPr/>
        </p:nvSpPr>
        <p:spPr>
          <a:xfrm>
            <a:off x="2000250" y="329610"/>
            <a:ext cx="8515350" cy="4832092"/>
          </a:xfrm>
          <a:prstGeom prst="rect">
            <a:avLst/>
          </a:prstGeom>
          <a:noFill/>
        </p:spPr>
        <p:txBody>
          <a:bodyPr wrap="square" rtlCol="0">
            <a:spAutoFit/>
          </a:bodyPr>
          <a:lstStyle/>
          <a:p>
            <a:pPr algn="ctr"/>
            <a:r>
              <a:rPr lang="ru-RU" sz="2800" b="1" i="1" dirty="0">
                <a:latin typeface="Times New Roman" panose="02020603050405020304" pitchFamily="18" charset="0"/>
                <a:cs typeface="Times New Roman" panose="02020603050405020304" pitchFamily="18" charset="0"/>
              </a:rPr>
              <a:t>Актуальность проекта:</a:t>
            </a:r>
          </a:p>
          <a:p>
            <a:pPr algn="ctr"/>
            <a:endParaRPr lang="ru-RU" sz="2000" b="1"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Наши дети должны хорошо знать не только историю Российского государства, но и традиции национальной культуры, осознавать, понимать и активно участвовать в её возрождении; развиваться, как личность любящая свою Родину, свой народ и всё, что связано с народной культурой.</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Игровая культура народа формировалась на протяжении многих веков, передавалась из поколения в поколение, отражала различные стороны традиционной культуры, семейного и общественного быта. Дети самого разного возраста старались создать своими руками простую и в то же время многофункциональную игрушку. В наши дни народная кукла почти исчезла из быта, информация о ней в значительной степени утрачена. Кукла известна с глубокой древности. Всюду, где бы ни селился человек, кукла — неизменный его спутник. Она проста, но в этой простоте таится загадка.</a:t>
            </a:r>
          </a:p>
        </p:txBody>
      </p:sp>
    </p:spTree>
    <p:extLst>
      <p:ext uri="{BB962C8B-B14F-4D97-AF65-F5344CB8AC3E}">
        <p14:creationId xmlns:p14="http://schemas.microsoft.com/office/powerpoint/2010/main" val="4011142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sp>
        <p:nvSpPr>
          <p:cNvPr id="2" name="TextBox 1">
            <a:extLst>
              <a:ext uri="{FF2B5EF4-FFF2-40B4-BE49-F238E27FC236}">
                <a16:creationId xmlns:a16="http://schemas.microsoft.com/office/drawing/2014/main" id="{6857B39B-1AB0-4081-A536-B0AD4908472C}"/>
              </a:ext>
            </a:extLst>
          </p:cNvPr>
          <p:cNvSpPr txBox="1"/>
          <p:nvPr/>
        </p:nvSpPr>
        <p:spPr>
          <a:xfrm>
            <a:off x="2062715" y="159488"/>
            <a:ext cx="8537946" cy="5324535"/>
          </a:xfrm>
          <a:prstGeom prst="rect">
            <a:avLst/>
          </a:prstGeom>
          <a:noFill/>
        </p:spPr>
        <p:txBody>
          <a:bodyPr wrap="square" rtlCol="0">
            <a:spAutoFit/>
          </a:bodyPr>
          <a:lstStyle/>
          <a:p>
            <a:pPr lvl="0"/>
            <a:endParaRPr lang="ru-RU" sz="2000" dirty="0">
              <a:solidFill>
                <a:prstClr val="black"/>
              </a:solidFill>
              <a:latin typeface="Times New Roman" panose="02020603050405020304" pitchFamily="18" charset="0"/>
              <a:cs typeface="Times New Roman" panose="02020603050405020304" pitchFamily="18" charset="0"/>
            </a:endParaRPr>
          </a:p>
          <a:p>
            <a:pPr lvl="0"/>
            <a:endParaRPr lang="ru-RU" sz="2000" dirty="0">
              <a:solidFill>
                <a:prstClr val="black"/>
              </a:solidFill>
              <a:latin typeface="Times New Roman" panose="02020603050405020304" pitchFamily="18" charset="0"/>
              <a:cs typeface="Times New Roman" panose="02020603050405020304" pitchFamily="18" charset="0"/>
            </a:endParaRPr>
          </a:p>
          <a:p>
            <a:pPr lvl="0"/>
            <a:r>
              <a:rPr lang="ru-RU" sz="2000" dirty="0">
                <a:solidFill>
                  <a:prstClr val="black"/>
                </a:solidFill>
                <a:latin typeface="Times New Roman" panose="02020603050405020304" pitchFamily="18" charset="0"/>
                <a:cs typeface="Times New Roman" panose="02020603050405020304" pitchFamily="18" charset="0"/>
              </a:rPr>
              <a:t>Традиционные народные куклы служили оберегами, являлись непременными атрибутами праздничных обрядов. Некоторые куклы изготавливались для совершения обряда, а другие бережно хранились в сундуках, и передавались из поколения в поколение. В стародавние времена кукла сопровождала человека на протяжении всей жизни: встречала новорождённого в колыбели, помогала в тяжёлые времена, принимала на себя болезни, оберегала от злых сил. Игры с куклами поощрялись взрослыми, ведь с их помощью ребёнок познавал себя и мир, учился вести хозяйство, обретал образ семьи. « Кто в куклы не играет, тот счастья не знает», гласит народная поговорка. Богатая традиция и разнообразие народной куклы вдохновила меня на создание проекта «Народная кукла», посвящённого кукле. Ведь кукла рассказывает о традициях нашего народа, воспитывает в человеке доброту, любовь и сострадание, учит понимать чувства другого человека, его внутренний мир. Такую народную куклу не купить в магазине!</a:t>
            </a:r>
          </a:p>
        </p:txBody>
      </p:sp>
    </p:spTree>
    <p:extLst>
      <p:ext uri="{BB962C8B-B14F-4D97-AF65-F5344CB8AC3E}">
        <p14:creationId xmlns:p14="http://schemas.microsoft.com/office/powerpoint/2010/main" val="742051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sp>
        <p:nvSpPr>
          <p:cNvPr id="2" name="TextBox 1">
            <a:extLst>
              <a:ext uri="{FF2B5EF4-FFF2-40B4-BE49-F238E27FC236}">
                <a16:creationId xmlns:a16="http://schemas.microsoft.com/office/drawing/2014/main" id="{ADC28E3B-DB0A-48FD-B088-3D5BEA01A0F8}"/>
              </a:ext>
            </a:extLst>
          </p:cNvPr>
          <p:cNvSpPr txBox="1"/>
          <p:nvPr/>
        </p:nvSpPr>
        <p:spPr>
          <a:xfrm>
            <a:off x="2434975" y="374605"/>
            <a:ext cx="6666495" cy="5386090"/>
          </a:xfrm>
          <a:prstGeom prst="rect">
            <a:avLst/>
          </a:prstGeom>
          <a:noFill/>
        </p:spPr>
        <p:txBody>
          <a:bodyPr wrap="square" rtlCol="0">
            <a:spAutoFit/>
          </a:bodyPr>
          <a:lstStyle/>
          <a:p>
            <a:pPr lvl="0"/>
            <a:r>
              <a:rPr lang="ru-RU" sz="2400" b="1" i="1" dirty="0">
                <a:solidFill>
                  <a:prstClr val="black"/>
                </a:solidFill>
                <a:latin typeface="Times New Roman" panose="02020603050405020304" pitchFamily="18" charset="0"/>
                <a:cs typeface="Times New Roman" panose="02020603050405020304" pitchFamily="18" charset="0"/>
              </a:rPr>
              <a:t>Вид проекта: познавательно- творческий</a:t>
            </a:r>
          </a:p>
          <a:p>
            <a:pPr lvl="0"/>
            <a:endParaRPr lang="ru-RU" sz="2000" dirty="0">
              <a:solidFill>
                <a:prstClr val="black"/>
              </a:solidFill>
              <a:latin typeface="Times New Roman" panose="02020603050405020304" pitchFamily="18" charset="0"/>
              <a:cs typeface="Times New Roman" panose="02020603050405020304" pitchFamily="18" charset="0"/>
            </a:endParaRPr>
          </a:p>
          <a:p>
            <a:pPr lvl="0"/>
            <a:r>
              <a:rPr lang="ru-RU" sz="2000" dirty="0">
                <a:solidFill>
                  <a:prstClr val="black"/>
                </a:solidFill>
                <a:latin typeface="Times New Roman" panose="02020603050405020304" pitchFamily="18" charset="0"/>
                <a:cs typeface="Times New Roman" panose="02020603050405020304" pitchFamily="18" charset="0"/>
              </a:rPr>
              <a:t>Цель проекта: Укрепление взаимодействия ДОУ и семьи средствами музейной педагогики через формирование у детей 3-5 лет интереса к истории и культуре традиционной народной тряпичной куклы. </a:t>
            </a:r>
          </a:p>
          <a:p>
            <a:pPr lvl="0"/>
            <a:endParaRPr lang="ru-RU" sz="2000" dirty="0">
              <a:solidFill>
                <a:prstClr val="black"/>
              </a:solidFill>
              <a:latin typeface="Times New Roman" panose="02020603050405020304" pitchFamily="18" charset="0"/>
              <a:cs typeface="Times New Roman" panose="02020603050405020304" pitchFamily="18" charset="0"/>
            </a:endParaRPr>
          </a:p>
          <a:p>
            <a:pPr lvl="0"/>
            <a:r>
              <a:rPr lang="ru-RU" sz="2000" b="1" i="1" dirty="0">
                <a:solidFill>
                  <a:prstClr val="black"/>
                </a:solidFill>
                <a:latin typeface="Times New Roman" panose="02020603050405020304" pitchFamily="18" charset="0"/>
                <a:cs typeface="Times New Roman" panose="02020603050405020304" pitchFamily="18" charset="0"/>
              </a:rPr>
              <a:t>Образовательные области:</a:t>
            </a:r>
          </a:p>
          <a:p>
            <a:pPr lvl="0"/>
            <a:r>
              <a:rPr lang="ru-RU" sz="2000" dirty="0">
                <a:solidFill>
                  <a:prstClr val="black"/>
                </a:solidFill>
                <a:latin typeface="Times New Roman" panose="02020603050405020304" pitchFamily="18" charset="0"/>
                <a:cs typeface="Times New Roman" panose="02020603050405020304" pitchFamily="18" charset="0"/>
              </a:rPr>
              <a:t>-Социально-коммуникативное развитие;</a:t>
            </a:r>
          </a:p>
          <a:p>
            <a:pPr lvl="0"/>
            <a:r>
              <a:rPr lang="ru-RU" sz="2000" dirty="0">
                <a:solidFill>
                  <a:prstClr val="black"/>
                </a:solidFill>
                <a:latin typeface="Times New Roman" panose="02020603050405020304" pitchFamily="18" charset="0"/>
                <a:cs typeface="Times New Roman" panose="02020603050405020304" pitchFamily="18" charset="0"/>
              </a:rPr>
              <a:t>- Познавательное развитие;</a:t>
            </a:r>
          </a:p>
          <a:p>
            <a:pPr lvl="0"/>
            <a:r>
              <a:rPr lang="ru-RU" sz="2000" dirty="0">
                <a:solidFill>
                  <a:prstClr val="black"/>
                </a:solidFill>
                <a:latin typeface="Times New Roman" panose="02020603050405020304" pitchFamily="18" charset="0"/>
                <a:cs typeface="Times New Roman" panose="02020603050405020304" pitchFamily="18" charset="0"/>
              </a:rPr>
              <a:t>- Художественно-эстетическое развитие.</a:t>
            </a:r>
          </a:p>
          <a:p>
            <a:pPr marL="342900" lvl="0" indent="-342900">
              <a:buFontTx/>
              <a:buChar char="-"/>
            </a:pPr>
            <a:endParaRPr lang="ru-RU" sz="2000" dirty="0">
              <a:solidFill>
                <a:prstClr val="black"/>
              </a:solidFill>
              <a:latin typeface="Times New Roman" panose="02020603050405020304" pitchFamily="18" charset="0"/>
              <a:cs typeface="Times New Roman" panose="02020603050405020304" pitchFamily="18" charset="0"/>
            </a:endParaRPr>
          </a:p>
          <a:p>
            <a:pPr lvl="0"/>
            <a:r>
              <a:rPr lang="ru-RU" sz="2000" dirty="0">
                <a:solidFill>
                  <a:prstClr val="black"/>
                </a:solidFill>
                <a:latin typeface="Times New Roman" panose="02020603050405020304" pitchFamily="18" charset="0"/>
                <a:cs typeface="Times New Roman" panose="02020603050405020304" pitchFamily="18" charset="0"/>
              </a:rPr>
              <a:t>Возрастная группа: Разновозрастная </a:t>
            </a:r>
          </a:p>
          <a:p>
            <a:pPr lvl="0"/>
            <a:r>
              <a:rPr lang="ru-RU" sz="2000" dirty="0">
                <a:solidFill>
                  <a:prstClr val="black"/>
                </a:solidFill>
                <a:latin typeface="Times New Roman" panose="02020603050405020304" pitchFamily="18" charset="0"/>
                <a:cs typeface="Times New Roman" panose="02020603050405020304" pitchFamily="18" charset="0"/>
              </a:rPr>
              <a:t>Продолжительность   проекта: Краткосрочный 4 месяца.</a:t>
            </a:r>
          </a:p>
          <a:p>
            <a:pPr lvl="0"/>
            <a:r>
              <a:rPr lang="ru-RU" sz="2000" dirty="0">
                <a:solidFill>
                  <a:prstClr val="black"/>
                </a:solidFill>
                <a:latin typeface="Times New Roman" panose="02020603050405020304" pitchFamily="18" charset="0"/>
                <a:cs typeface="Times New Roman" panose="02020603050405020304" pitchFamily="18" charset="0"/>
              </a:rPr>
              <a:t>Объект исследования: Тряпичная кукла.</a:t>
            </a:r>
          </a:p>
          <a:p>
            <a:pPr lvl="0"/>
            <a:r>
              <a:rPr lang="ru-RU" sz="2000" dirty="0">
                <a:solidFill>
                  <a:prstClr val="black"/>
                </a:solidFill>
                <a:latin typeface="Times New Roman" panose="02020603050405020304" pitchFamily="18" charset="0"/>
                <a:cs typeface="Times New Roman" panose="02020603050405020304" pitchFamily="18" charset="0"/>
              </a:rPr>
              <a:t>Предмет исследования: технология изготовления кукол из ткани.</a:t>
            </a:r>
          </a:p>
        </p:txBody>
      </p:sp>
    </p:spTree>
    <p:extLst>
      <p:ext uri="{BB962C8B-B14F-4D97-AF65-F5344CB8AC3E}">
        <p14:creationId xmlns:p14="http://schemas.microsoft.com/office/powerpoint/2010/main" val="13271543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6" y="50837"/>
            <a:ext cx="12011247" cy="6756326"/>
          </a:xfrm>
          <a:prstGeom prst="rect">
            <a:avLst/>
          </a:prstGeom>
        </p:spPr>
      </p:pic>
      <p:sp>
        <p:nvSpPr>
          <p:cNvPr id="2" name="TextBox 1">
            <a:extLst>
              <a:ext uri="{FF2B5EF4-FFF2-40B4-BE49-F238E27FC236}">
                <a16:creationId xmlns:a16="http://schemas.microsoft.com/office/drawing/2014/main" id="{80B90FA2-1CA4-4485-9AFA-9FB67060B894}"/>
              </a:ext>
            </a:extLst>
          </p:cNvPr>
          <p:cNvSpPr txBox="1"/>
          <p:nvPr/>
        </p:nvSpPr>
        <p:spPr>
          <a:xfrm>
            <a:off x="2636875" y="101674"/>
            <a:ext cx="7464055" cy="6370975"/>
          </a:xfrm>
          <a:prstGeom prst="rect">
            <a:avLst/>
          </a:prstGeom>
          <a:noFill/>
        </p:spPr>
        <p:txBody>
          <a:bodyPr wrap="square" rtlCol="0">
            <a:spAutoFit/>
          </a:bodyPr>
          <a:lstStyle/>
          <a:p>
            <a:pPr lvl="0"/>
            <a:r>
              <a:rPr lang="ru-RU" sz="2400" b="1" dirty="0">
                <a:solidFill>
                  <a:prstClr val="black"/>
                </a:solidFill>
                <a:latin typeface="Times New Roman" panose="02020603050405020304" pitchFamily="18" charset="0"/>
                <a:cs typeface="Times New Roman" panose="02020603050405020304" pitchFamily="18" charset="0"/>
              </a:rPr>
              <a:t>Задачи:</a:t>
            </a:r>
          </a:p>
          <a:p>
            <a:pPr lvl="0"/>
            <a:r>
              <a:rPr lang="ru-RU" sz="2400" dirty="0">
                <a:solidFill>
                  <a:prstClr val="black"/>
                </a:solidFill>
                <a:latin typeface="Times New Roman" panose="02020603050405020304" pitchFamily="18" charset="0"/>
                <a:cs typeface="Times New Roman" panose="02020603050405020304" pitchFamily="18" charset="0"/>
              </a:rPr>
              <a:t>1.Содействовать патриотическому воспитанию, через изучение культуры своей Родины, истоков народного творчества</a:t>
            </a:r>
          </a:p>
          <a:p>
            <a:pPr lvl="0"/>
            <a:r>
              <a:rPr lang="ru-RU" sz="2400" dirty="0">
                <a:solidFill>
                  <a:prstClr val="black"/>
                </a:solidFill>
                <a:latin typeface="Times New Roman" panose="02020603050405020304" pitchFamily="18" charset="0"/>
                <a:cs typeface="Times New Roman" panose="02020603050405020304" pitchFamily="18" charset="0"/>
              </a:rPr>
              <a:t>2. Обогащать знания дошкольников об истории возникновения кукол.</a:t>
            </a:r>
          </a:p>
          <a:p>
            <a:pPr lvl="0"/>
            <a:r>
              <a:rPr lang="ru-RU" sz="2400" dirty="0">
                <a:solidFill>
                  <a:prstClr val="black"/>
                </a:solidFill>
                <a:latin typeface="Times New Roman" panose="02020603050405020304" pitchFamily="18" charset="0"/>
                <a:cs typeface="Times New Roman" panose="02020603050405020304" pitchFamily="18" charset="0"/>
              </a:rPr>
              <a:t>3. Формировать знания о разнообразии и назначении традиционной русской куклы.</a:t>
            </a:r>
          </a:p>
          <a:p>
            <a:pPr lvl="0"/>
            <a:r>
              <a:rPr lang="ru-RU" sz="2400" dirty="0">
                <a:solidFill>
                  <a:prstClr val="black"/>
                </a:solidFill>
                <a:latin typeface="Times New Roman" panose="02020603050405020304" pitchFamily="18" charset="0"/>
                <a:cs typeface="Times New Roman" panose="02020603050405020304" pitchFamily="18" charset="0"/>
              </a:rPr>
              <a:t>4. Исследовать на практике особенности изготовления тряпичных кукол.</a:t>
            </a:r>
          </a:p>
          <a:p>
            <a:pPr lvl="0"/>
            <a:r>
              <a:rPr lang="ru-RU" sz="2400" dirty="0">
                <a:solidFill>
                  <a:prstClr val="black"/>
                </a:solidFill>
                <a:latin typeface="Times New Roman" panose="02020603050405020304" pitchFamily="18" charset="0"/>
                <a:cs typeface="Times New Roman" panose="02020603050405020304" pitchFamily="18" charset="0"/>
              </a:rPr>
              <a:t>5. Закрепить на примере изготовленных кукол понятия о семье, семейных</a:t>
            </a:r>
          </a:p>
          <a:p>
            <a:pPr lvl="0"/>
            <a:r>
              <a:rPr lang="ru-RU" sz="2400" dirty="0">
                <a:solidFill>
                  <a:prstClr val="black"/>
                </a:solidFill>
                <a:latin typeface="Times New Roman" panose="02020603050405020304" pitchFamily="18" charset="0"/>
                <a:cs typeface="Times New Roman" panose="02020603050405020304" pitchFamily="18" charset="0"/>
              </a:rPr>
              <a:t>ценностях, традициях и быте русского народа</a:t>
            </a:r>
          </a:p>
          <a:p>
            <a:pPr lvl="0"/>
            <a:r>
              <a:rPr lang="ru-RU" sz="2400" dirty="0">
                <a:solidFill>
                  <a:prstClr val="black"/>
                </a:solidFill>
                <a:latin typeface="Times New Roman" panose="02020603050405020304" pitchFamily="18" charset="0"/>
                <a:cs typeface="Times New Roman" panose="02020603050405020304" pitchFamily="18" charset="0"/>
              </a:rPr>
              <a:t>6. Воспитывать интерес к русской народной кукле и бережное отношение к культуре своего народа.</a:t>
            </a:r>
          </a:p>
          <a:p>
            <a:pPr lvl="0"/>
            <a:r>
              <a:rPr lang="ru-RU" sz="2400" dirty="0">
                <a:solidFill>
                  <a:prstClr val="black"/>
                </a:solidFill>
                <a:latin typeface="Times New Roman" panose="02020603050405020304" pitchFamily="18" charset="0"/>
                <a:cs typeface="Times New Roman" panose="02020603050405020304" pitchFamily="18" charset="0"/>
              </a:rPr>
              <a:t>7. Совершенствовать навыки самостоятельной и коллективной работы.</a:t>
            </a:r>
          </a:p>
        </p:txBody>
      </p:sp>
    </p:spTree>
    <p:extLst>
      <p:ext uri="{BB962C8B-B14F-4D97-AF65-F5344CB8AC3E}">
        <p14:creationId xmlns:p14="http://schemas.microsoft.com/office/powerpoint/2010/main" val="31747933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sp>
        <p:nvSpPr>
          <p:cNvPr id="2" name="TextBox 1">
            <a:extLst>
              <a:ext uri="{FF2B5EF4-FFF2-40B4-BE49-F238E27FC236}">
                <a16:creationId xmlns:a16="http://schemas.microsoft.com/office/drawing/2014/main" id="{995445F2-6E5D-4733-AD97-2677F79E7051}"/>
              </a:ext>
            </a:extLst>
          </p:cNvPr>
          <p:cNvSpPr txBox="1"/>
          <p:nvPr/>
        </p:nvSpPr>
        <p:spPr>
          <a:xfrm>
            <a:off x="2390551" y="48511"/>
            <a:ext cx="8412128" cy="6107740"/>
          </a:xfrm>
          <a:prstGeom prst="rect">
            <a:avLst/>
          </a:prstGeom>
          <a:noFill/>
        </p:spPr>
        <p:txBody>
          <a:bodyPr wrap="square" rtlCol="0">
            <a:spAutoFit/>
          </a:bodyPr>
          <a:lstStyle/>
          <a:p>
            <a:pPr lvl="0"/>
            <a:r>
              <a:rPr lang="ru-RU" sz="2400" b="1" i="1" dirty="0">
                <a:solidFill>
                  <a:prstClr val="black"/>
                </a:solidFill>
                <a:latin typeface="Times New Roman" panose="02020603050405020304" pitchFamily="18" charset="0"/>
                <a:cs typeface="Times New Roman" panose="02020603050405020304" pitchFamily="18" charset="0"/>
              </a:rPr>
              <a:t>Ожидаемый результат:</a:t>
            </a:r>
          </a:p>
          <a:p>
            <a:pPr lvl="0"/>
            <a:endParaRPr lang="ru-RU" sz="2000" dirty="0">
              <a:solidFill>
                <a:prstClr val="black"/>
              </a:solidFill>
              <a:latin typeface="Times New Roman" panose="02020603050405020304" pitchFamily="18" charset="0"/>
              <a:cs typeface="Times New Roman" panose="02020603050405020304" pitchFamily="18" charset="0"/>
            </a:endParaRPr>
          </a:p>
          <a:p>
            <a:pPr lvl="0"/>
            <a:r>
              <a:rPr lang="ru-RU" sz="2000" dirty="0">
                <a:solidFill>
                  <a:prstClr val="black"/>
                </a:solidFill>
                <a:latin typeface="Times New Roman" panose="02020603050405020304" pitchFamily="18" charset="0"/>
                <a:cs typeface="Times New Roman" panose="02020603050405020304" pitchFamily="18" charset="0"/>
              </a:rPr>
              <a:t>Формирование знаний об истории русской народной куклы, материалах, инструментах необходимых для изготовления разнообразных кукол.</a:t>
            </a:r>
          </a:p>
          <a:p>
            <a:pPr lvl="0"/>
            <a:endParaRPr lang="ru-RU" sz="2000" dirty="0">
              <a:solidFill>
                <a:prstClr val="black"/>
              </a:solidFill>
              <a:latin typeface="Times New Roman" panose="02020603050405020304" pitchFamily="18" charset="0"/>
              <a:cs typeface="Times New Roman" panose="02020603050405020304" pitchFamily="18" charset="0"/>
            </a:endParaRPr>
          </a:p>
          <a:p>
            <a:pPr lvl="0"/>
            <a:r>
              <a:rPr lang="ru-RU" sz="2000" dirty="0">
                <a:solidFill>
                  <a:prstClr val="black"/>
                </a:solidFill>
                <a:latin typeface="Times New Roman" panose="02020603050405020304" pitchFamily="18" charset="0"/>
                <a:cs typeface="Times New Roman" panose="02020603050405020304" pitchFamily="18" charset="0"/>
              </a:rPr>
              <a:t>· Совершенствование познавательно-исследовательской деятельности детей старшего дошкольного возраста.</a:t>
            </a:r>
          </a:p>
          <a:p>
            <a:pPr lvl="0"/>
            <a:endParaRPr lang="ru-RU" sz="2000" dirty="0">
              <a:solidFill>
                <a:prstClr val="black"/>
              </a:solidFill>
              <a:latin typeface="Times New Roman" panose="02020603050405020304" pitchFamily="18" charset="0"/>
              <a:cs typeface="Times New Roman" panose="02020603050405020304" pitchFamily="18" charset="0"/>
            </a:endParaRPr>
          </a:p>
          <a:p>
            <a:pPr lvl="0"/>
            <a:r>
              <a:rPr lang="ru-RU" sz="2000" dirty="0">
                <a:solidFill>
                  <a:prstClr val="black"/>
                </a:solidFill>
                <a:latin typeface="Times New Roman" panose="02020603050405020304" pitchFamily="18" charset="0"/>
                <a:cs typeface="Times New Roman" panose="02020603050405020304" pitchFamily="18" charset="0"/>
              </a:rPr>
              <a:t>· Приобретение детьми навыков социального общения с взрослыми и со сверстниками.</a:t>
            </a:r>
          </a:p>
          <a:p>
            <a:pPr lvl="0"/>
            <a:endParaRPr lang="ru-RU" sz="2000" dirty="0">
              <a:solidFill>
                <a:prstClr val="black"/>
              </a:solidFill>
              <a:latin typeface="Times New Roman" panose="02020603050405020304" pitchFamily="18" charset="0"/>
              <a:cs typeface="Times New Roman" panose="02020603050405020304" pitchFamily="18" charset="0"/>
            </a:endParaRPr>
          </a:p>
          <a:p>
            <a:pPr lvl="0"/>
            <a:r>
              <a:rPr lang="ru-RU" sz="2000" dirty="0">
                <a:solidFill>
                  <a:prstClr val="black"/>
                </a:solidFill>
                <a:latin typeface="Times New Roman" panose="02020603050405020304" pitchFamily="18" charset="0"/>
                <a:cs typeface="Times New Roman" panose="02020603050405020304" pitchFamily="18" charset="0"/>
              </a:rPr>
              <a:t>· Повышение интереса дошкольников к культуре русского народа.</a:t>
            </a:r>
          </a:p>
          <a:p>
            <a:pPr lvl="0"/>
            <a:endParaRPr lang="ru-RU" sz="2000" dirty="0">
              <a:solidFill>
                <a:prstClr val="black"/>
              </a:solidFill>
              <a:latin typeface="Times New Roman" panose="02020603050405020304" pitchFamily="18" charset="0"/>
              <a:cs typeface="Times New Roman" panose="02020603050405020304" pitchFamily="18" charset="0"/>
            </a:endParaRPr>
          </a:p>
          <a:p>
            <a:pPr lvl="0"/>
            <a:r>
              <a:rPr lang="ru-RU" sz="2000" dirty="0">
                <a:solidFill>
                  <a:prstClr val="black"/>
                </a:solidFill>
                <a:latin typeface="Times New Roman" panose="02020603050405020304" pitchFamily="18" charset="0"/>
                <a:cs typeface="Times New Roman" panose="02020603050405020304" pitchFamily="18" charset="0"/>
              </a:rPr>
              <a:t>· Создание необходимых условий для ознакомления детей с тряпичной куклой.</a:t>
            </a:r>
          </a:p>
          <a:p>
            <a:pPr lvl="0"/>
            <a:endParaRPr lang="ru-RU" sz="2000" dirty="0">
              <a:solidFill>
                <a:prstClr val="black"/>
              </a:solidFill>
              <a:latin typeface="Times New Roman" panose="02020603050405020304" pitchFamily="18" charset="0"/>
              <a:cs typeface="Times New Roman" panose="02020603050405020304" pitchFamily="18" charset="0"/>
            </a:endParaRPr>
          </a:p>
          <a:p>
            <a:pPr lvl="0"/>
            <a:r>
              <a:rPr lang="ru-RU" sz="2000" dirty="0">
                <a:solidFill>
                  <a:prstClr val="black"/>
                </a:solidFill>
                <a:latin typeface="Times New Roman" panose="02020603050405020304" pitchFamily="18" charset="0"/>
                <a:cs typeface="Times New Roman" panose="02020603050405020304" pitchFamily="18" charset="0"/>
              </a:rPr>
              <a:t>· Развитие умения детей самостоятельно создавать тряпичную  куклу.</a:t>
            </a:r>
          </a:p>
          <a:p>
            <a:pPr lvl="0"/>
            <a:endParaRPr lang="ru-RU" sz="2000" dirty="0">
              <a:solidFill>
                <a:prstClr val="black"/>
              </a:solidFill>
              <a:latin typeface="Times New Roman" panose="02020603050405020304" pitchFamily="18" charset="0"/>
              <a:cs typeface="Times New Roman" panose="02020603050405020304" pitchFamily="18" charset="0"/>
            </a:endParaRPr>
          </a:p>
          <a:p>
            <a:pPr lvl="0"/>
            <a:r>
              <a:rPr lang="ru-RU" sz="2000" dirty="0">
                <a:solidFill>
                  <a:prstClr val="black"/>
                </a:solidFill>
                <a:latin typeface="Times New Roman" panose="02020603050405020304" pitchFamily="18" charset="0"/>
                <a:cs typeface="Times New Roman" panose="02020603050405020304" pitchFamily="18" charset="0"/>
              </a:rPr>
              <a:t>· Воспитание в детях любви и уважения к народным традициям .</a:t>
            </a:r>
          </a:p>
        </p:txBody>
      </p:sp>
    </p:spTree>
    <p:extLst>
      <p:ext uri="{BB962C8B-B14F-4D97-AF65-F5344CB8AC3E}">
        <p14:creationId xmlns:p14="http://schemas.microsoft.com/office/powerpoint/2010/main" val="20084419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48511"/>
            <a:ext cx="12011247" cy="6756326"/>
          </a:xfrm>
          <a:prstGeom prst="rect">
            <a:avLst/>
          </a:prstGeom>
        </p:spPr>
      </p:pic>
      <p:sp>
        <p:nvSpPr>
          <p:cNvPr id="2" name="TextBox 1">
            <a:extLst>
              <a:ext uri="{FF2B5EF4-FFF2-40B4-BE49-F238E27FC236}">
                <a16:creationId xmlns:a16="http://schemas.microsoft.com/office/drawing/2014/main" id="{F09C72F1-0AF5-4FBF-A298-76A82D0F296B}"/>
              </a:ext>
            </a:extLst>
          </p:cNvPr>
          <p:cNvSpPr txBox="1"/>
          <p:nvPr/>
        </p:nvSpPr>
        <p:spPr>
          <a:xfrm>
            <a:off x="2273337" y="1824739"/>
            <a:ext cx="7814930" cy="2554545"/>
          </a:xfrm>
          <a:prstGeom prst="rect">
            <a:avLst/>
          </a:prstGeom>
          <a:noFill/>
        </p:spPr>
        <p:txBody>
          <a:bodyPr wrap="square" rtlCol="0">
            <a:spAutoFit/>
          </a:bodyPr>
          <a:lstStyle/>
          <a:p>
            <a:pPr lvl="0"/>
            <a:r>
              <a:rPr lang="ru-RU" sz="2000" dirty="0">
                <a:solidFill>
                  <a:prstClr val="black"/>
                </a:solidFill>
                <a:latin typeface="Times New Roman" panose="02020603050405020304" pitchFamily="18" charset="0"/>
                <a:cs typeface="Times New Roman" panose="02020603050405020304" pitchFamily="18" charset="0"/>
              </a:rPr>
              <a:t>Русская кукла считается одним из самых загадочных символов России.</a:t>
            </a:r>
          </a:p>
          <a:p>
            <a:pPr lvl="0"/>
            <a:r>
              <a:rPr lang="ru-RU" sz="2000" dirty="0">
                <a:solidFill>
                  <a:prstClr val="black"/>
                </a:solidFill>
                <a:latin typeface="Times New Roman" panose="02020603050405020304" pitchFamily="18" charset="0"/>
                <a:cs typeface="Times New Roman" panose="02020603050405020304" pitchFamily="18" charset="0"/>
              </a:rPr>
              <a:t>Это не просто детская игрушка, это неотъемлемый атрибут древних обрядов. Считалось, что куклы, сделанные своими руками из подручных материалов, обладают магическими свойствами. Наши предки верили, что куклы способны отгонять злых духов и приносить счастье в дом. Наверное, поэтому эти куколки довольно часто носились как талисманы.</a:t>
            </a:r>
          </a:p>
        </p:txBody>
      </p:sp>
    </p:spTree>
    <p:extLst>
      <p:ext uri="{BB962C8B-B14F-4D97-AF65-F5344CB8AC3E}">
        <p14:creationId xmlns:p14="http://schemas.microsoft.com/office/powerpoint/2010/main" val="23876561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sp>
        <p:nvSpPr>
          <p:cNvPr id="2" name="TextBox 1">
            <a:extLst>
              <a:ext uri="{FF2B5EF4-FFF2-40B4-BE49-F238E27FC236}">
                <a16:creationId xmlns:a16="http://schemas.microsoft.com/office/drawing/2014/main" id="{83F5BD06-B267-4DA3-B936-319D004BF3E0}"/>
              </a:ext>
            </a:extLst>
          </p:cNvPr>
          <p:cNvSpPr txBox="1"/>
          <p:nvPr/>
        </p:nvSpPr>
        <p:spPr>
          <a:xfrm>
            <a:off x="2158409" y="1084522"/>
            <a:ext cx="8346558" cy="3785652"/>
          </a:xfrm>
          <a:prstGeom prst="rect">
            <a:avLst/>
          </a:prstGeom>
          <a:noFill/>
        </p:spPr>
        <p:txBody>
          <a:bodyPr wrap="square" rtlCol="0">
            <a:spAutoFit/>
          </a:bodyPr>
          <a:lstStyle/>
          <a:p>
            <a:r>
              <a:rPr lang="ru-RU" sz="2000" dirty="0"/>
              <a:t>Мы  решились помочь своим воспитанникам на примере создания мини-музея игрушки, расширить знания у ребят о традициях в использовании кукол, дать им возможность проявить интерес к изготовлению разнообразных кукол и использованию в дальнейшем их в детской деятельности. Заинтересовать родителей в создании национальной тряпичной куклы, создать атмосферу в воспитании бережного отношения к культуре своего народа.</a:t>
            </a:r>
          </a:p>
          <a:p>
            <a:r>
              <a:rPr lang="ru-RU" sz="2000" dirty="0"/>
              <a:t>Участие ребёнка в создании тряпичной куклы позволит развить у него творческие начала, воображение, фантазию. И, в то же время,</a:t>
            </a:r>
          </a:p>
          <a:p>
            <a:r>
              <a:rPr lang="ru-RU" sz="2000" dirty="0"/>
              <a:t>побудит к активизации познавательной деятельности, воспитает</a:t>
            </a:r>
          </a:p>
          <a:p>
            <a:r>
              <a:rPr lang="ru-RU" sz="2000" dirty="0"/>
              <a:t>интерес и любовь к культуре своей Родины. И у нас педагогов и</a:t>
            </a:r>
          </a:p>
          <a:p>
            <a:r>
              <a:rPr lang="ru-RU" sz="2000" dirty="0"/>
              <a:t>родителей есть замечательная возможность помочь им в этом.</a:t>
            </a:r>
            <a:endParaRPr lang="ru-RU" dirty="0"/>
          </a:p>
        </p:txBody>
      </p:sp>
    </p:spTree>
    <p:extLst>
      <p:ext uri="{BB962C8B-B14F-4D97-AF65-F5344CB8AC3E}">
        <p14:creationId xmlns:p14="http://schemas.microsoft.com/office/powerpoint/2010/main" val="1577002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pic>
        <p:nvPicPr>
          <p:cNvPr id="2" name="Рисунок 1">
            <a:extLst>
              <a:ext uri="{FF2B5EF4-FFF2-40B4-BE49-F238E27FC236}">
                <a16:creationId xmlns:a16="http://schemas.microsoft.com/office/drawing/2014/main" id="{FD713680-99B5-4680-8AC4-E9DA4E1608CF}"/>
              </a:ext>
            </a:extLst>
          </p:cNvPr>
          <p:cNvPicPr>
            <a:picLocks noChangeAspect="1"/>
          </p:cNvPicPr>
          <p:nvPr/>
        </p:nvPicPr>
        <p:blipFill>
          <a:blip r:embed="rId3"/>
          <a:stretch>
            <a:fillRect/>
          </a:stretch>
        </p:blipFill>
        <p:spPr>
          <a:xfrm>
            <a:off x="2700683" y="1048305"/>
            <a:ext cx="2962913" cy="4761389"/>
          </a:xfrm>
          <a:prstGeom prst="rect">
            <a:avLst/>
          </a:prstGeom>
        </p:spPr>
      </p:pic>
      <p:pic>
        <p:nvPicPr>
          <p:cNvPr id="3" name="Рисунок 2">
            <a:extLst>
              <a:ext uri="{FF2B5EF4-FFF2-40B4-BE49-F238E27FC236}">
                <a16:creationId xmlns:a16="http://schemas.microsoft.com/office/drawing/2014/main" id="{24D1BC64-376B-4626-A634-CA77977A47BF}"/>
              </a:ext>
            </a:extLst>
          </p:cNvPr>
          <p:cNvPicPr>
            <a:picLocks noChangeAspect="1"/>
          </p:cNvPicPr>
          <p:nvPr/>
        </p:nvPicPr>
        <p:blipFill>
          <a:blip r:embed="rId4"/>
          <a:stretch>
            <a:fillRect/>
          </a:stretch>
        </p:blipFill>
        <p:spPr>
          <a:xfrm>
            <a:off x="6347650" y="1074886"/>
            <a:ext cx="2962913" cy="4761389"/>
          </a:xfrm>
          <a:prstGeom prst="rect">
            <a:avLst/>
          </a:prstGeom>
        </p:spPr>
      </p:pic>
      <p:sp>
        <p:nvSpPr>
          <p:cNvPr id="6" name="TextBox 5">
            <a:extLst>
              <a:ext uri="{FF2B5EF4-FFF2-40B4-BE49-F238E27FC236}">
                <a16:creationId xmlns:a16="http://schemas.microsoft.com/office/drawing/2014/main" id="{A2CCACE2-7A7A-4CAC-B481-1D25F7D7AF56}"/>
              </a:ext>
            </a:extLst>
          </p:cNvPr>
          <p:cNvSpPr txBox="1"/>
          <p:nvPr/>
        </p:nvSpPr>
        <p:spPr>
          <a:xfrm>
            <a:off x="3030280" y="302415"/>
            <a:ext cx="6422066" cy="523220"/>
          </a:xfrm>
          <a:prstGeom prst="rect">
            <a:avLst/>
          </a:prstGeom>
          <a:noFill/>
        </p:spPr>
        <p:txBody>
          <a:bodyPr wrap="square" rtlCol="0">
            <a:spAutoFit/>
          </a:bodyPr>
          <a:lstStyle/>
          <a:p>
            <a:pPr lvl="0" algn="ctr"/>
            <a:r>
              <a:rPr lang="ru-RU" sz="2800" b="1" i="1">
                <a:solidFill>
                  <a:prstClr val="black"/>
                </a:solidFill>
                <a:latin typeface="Times New Roman" panose="02020603050405020304" pitchFamily="18" charset="0"/>
                <a:cs typeface="Times New Roman" panose="02020603050405020304" pitchFamily="18" charset="0"/>
              </a:rPr>
              <a:t>Создание </a:t>
            </a:r>
            <a:r>
              <a:rPr lang="ru-RU" sz="2800" b="1" i="1" dirty="0">
                <a:solidFill>
                  <a:prstClr val="black"/>
                </a:solidFill>
                <a:latin typeface="Times New Roman" panose="02020603050405020304" pitchFamily="18" charset="0"/>
                <a:cs typeface="Times New Roman" panose="02020603050405020304" pitchFamily="18" charset="0"/>
              </a:rPr>
              <a:t>куклы в семье Ким Кирилла </a:t>
            </a:r>
          </a:p>
        </p:txBody>
      </p:sp>
    </p:spTree>
    <p:extLst>
      <p:ext uri="{BB962C8B-B14F-4D97-AF65-F5344CB8AC3E}">
        <p14:creationId xmlns:p14="http://schemas.microsoft.com/office/powerpoint/2010/main" val="42148938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pic>
        <p:nvPicPr>
          <p:cNvPr id="2" name="Рисунок 1">
            <a:extLst>
              <a:ext uri="{FF2B5EF4-FFF2-40B4-BE49-F238E27FC236}">
                <a16:creationId xmlns:a16="http://schemas.microsoft.com/office/drawing/2014/main" id="{08ECB19C-850A-43A9-9D23-5D916EAC4D90}"/>
              </a:ext>
            </a:extLst>
          </p:cNvPr>
          <p:cNvPicPr>
            <a:picLocks noChangeAspect="1"/>
          </p:cNvPicPr>
          <p:nvPr/>
        </p:nvPicPr>
        <p:blipFill>
          <a:blip r:embed="rId3"/>
          <a:stretch>
            <a:fillRect/>
          </a:stretch>
        </p:blipFill>
        <p:spPr>
          <a:xfrm>
            <a:off x="6095998" y="4015047"/>
            <a:ext cx="5058170" cy="2133784"/>
          </a:xfrm>
          <a:prstGeom prst="rect">
            <a:avLst/>
          </a:prstGeom>
        </p:spPr>
      </p:pic>
      <p:pic>
        <p:nvPicPr>
          <p:cNvPr id="5" name="Рисунок 4">
            <a:extLst>
              <a:ext uri="{FF2B5EF4-FFF2-40B4-BE49-F238E27FC236}">
                <a16:creationId xmlns:a16="http://schemas.microsoft.com/office/drawing/2014/main" id="{17D3E827-F57E-4C77-B6B6-6E33572FA9FC}"/>
              </a:ext>
            </a:extLst>
          </p:cNvPr>
          <p:cNvPicPr>
            <a:picLocks noChangeAspect="1"/>
          </p:cNvPicPr>
          <p:nvPr/>
        </p:nvPicPr>
        <p:blipFill>
          <a:blip r:embed="rId4"/>
          <a:stretch>
            <a:fillRect/>
          </a:stretch>
        </p:blipFill>
        <p:spPr>
          <a:xfrm>
            <a:off x="2486957" y="1394747"/>
            <a:ext cx="4878204" cy="2133785"/>
          </a:xfrm>
          <a:prstGeom prst="rect">
            <a:avLst/>
          </a:prstGeom>
        </p:spPr>
      </p:pic>
      <p:sp>
        <p:nvSpPr>
          <p:cNvPr id="6" name="TextBox 5">
            <a:extLst>
              <a:ext uri="{FF2B5EF4-FFF2-40B4-BE49-F238E27FC236}">
                <a16:creationId xmlns:a16="http://schemas.microsoft.com/office/drawing/2014/main" id="{33F9DB4B-4D0F-4D45-8D4A-B9445CBB988B}"/>
              </a:ext>
            </a:extLst>
          </p:cNvPr>
          <p:cNvSpPr txBox="1"/>
          <p:nvPr/>
        </p:nvSpPr>
        <p:spPr>
          <a:xfrm>
            <a:off x="3211033" y="446567"/>
            <a:ext cx="7028120" cy="461665"/>
          </a:xfrm>
          <a:prstGeom prst="rect">
            <a:avLst/>
          </a:prstGeom>
          <a:noFill/>
        </p:spPr>
        <p:txBody>
          <a:bodyPr wrap="square" rtlCol="0">
            <a:spAutoFit/>
          </a:bodyPr>
          <a:lstStyle/>
          <a:p>
            <a:pPr lvl="0" algn="ctr"/>
            <a:r>
              <a:rPr lang="ru-RU" sz="2400" b="1" i="1">
                <a:solidFill>
                  <a:prstClr val="black"/>
                </a:solidFill>
                <a:latin typeface="Times New Roman" panose="02020603050405020304" pitchFamily="18" charset="0"/>
                <a:cs typeface="Times New Roman" panose="02020603050405020304" pitchFamily="18" charset="0"/>
              </a:rPr>
              <a:t>Создание куклы в семье Шеина Марии</a:t>
            </a:r>
            <a:endParaRPr lang="ru-RU" sz="2400" b="1" i="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17528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6" y="40563"/>
            <a:ext cx="12011247" cy="6756326"/>
          </a:xfrm>
          <a:prstGeom prst="rect">
            <a:avLst/>
          </a:prstGeom>
        </p:spPr>
      </p:pic>
      <p:sp>
        <p:nvSpPr>
          <p:cNvPr id="2" name="TextBox 1">
            <a:extLst>
              <a:ext uri="{FF2B5EF4-FFF2-40B4-BE49-F238E27FC236}">
                <a16:creationId xmlns:a16="http://schemas.microsoft.com/office/drawing/2014/main" id="{089FAFB8-0C7E-4407-99CE-0B0DE4DD831C}"/>
              </a:ext>
            </a:extLst>
          </p:cNvPr>
          <p:cNvSpPr txBox="1"/>
          <p:nvPr/>
        </p:nvSpPr>
        <p:spPr>
          <a:xfrm>
            <a:off x="3380196" y="313362"/>
            <a:ext cx="6020658" cy="461665"/>
          </a:xfrm>
          <a:prstGeom prst="rect">
            <a:avLst/>
          </a:prstGeom>
          <a:noFill/>
        </p:spPr>
        <p:txBody>
          <a:bodyPr wrap="square" rtlCol="0">
            <a:spAutoFit/>
          </a:bodyPr>
          <a:lstStyle/>
          <a:p>
            <a:r>
              <a:rPr lang="ru-RU" sz="2400" dirty="0">
                <a:latin typeface="Times New Roman" panose="02020603050405020304" pitchFamily="18" charset="0"/>
                <a:cs typeface="Times New Roman" panose="02020603050405020304" pitchFamily="18" charset="0"/>
              </a:rPr>
              <a:t>Создание куклы в семье </a:t>
            </a:r>
            <a:r>
              <a:rPr lang="ru-RU" sz="2400" dirty="0" err="1">
                <a:latin typeface="Times New Roman" panose="02020603050405020304" pitchFamily="18" charset="0"/>
                <a:cs typeface="Times New Roman" panose="02020603050405020304" pitchFamily="18" charset="0"/>
              </a:rPr>
              <a:t>Бабюк</a:t>
            </a:r>
            <a:r>
              <a:rPr lang="ru-RU" sz="2400" dirty="0">
                <a:latin typeface="Times New Roman" panose="02020603050405020304" pitchFamily="18" charset="0"/>
                <a:cs typeface="Times New Roman" panose="02020603050405020304" pitchFamily="18" charset="0"/>
              </a:rPr>
              <a:t> Тимофея</a:t>
            </a:r>
          </a:p>
        </p:txBody>
      </p:sp>
      <p:pic>
        <p:nvPicPr>
          <p:cNvPr id="5" name="Рисунок 4">
            <a:extLst>
              <a:ext uri="{FF2B5EF4-FFF2-40B4-BE49-F238E27FC236}">
                <a16:creationId xmlns:a16="http://schemas.microsoft.com/office/drawing/2014/main" id="{D99D2E16-CB2E-41CB-9949-66A9CFE727FB}"/>
              </a:ext>
            </a:extLst>
          </p:cNvPr>
          <p:cNvPicPr>
            <a:picLocks noChangeAspect="1"/>
          </p:cNvPicPr>
          <p:nvPr/>
        </p:nvPicPr>
        <p:blipFill>
          <a:blip r:embed="rId3"/>
          <a:stretch>
            <a:fillRect/>
          </a:stretch>
        </p:blipFill>
        <p:spPr>
          <a:xfrm>
            <a:off x="3067085" y="2439440"/>
            <a:ext cx="2727789" cy="3637052"/>
          </a:xfrm>
          <a:prstGeom prst="rect">
            <a:avLst/>
          </a:prstGeom>
        </p:spPr>
      </p:pic>
      <p:pic>
        <p:nvPicPr>
          <p:cNvPr id="6" name="Рисунок 5">
            <a:extLst>
              <a:ext uri="{FF2B5EF4-FFF2-40B4-BE49-F238E27FC236}">
                <a16:creationId xmlns:a16="http://schemas.microsoft.com/office/drawing/2014/main" id="{51A2B435-4C5D-4975-B193-512C9D2D7FF4}"/>
              </a:ext>
            </a:extLst>
          </p:cNvPr>
          <p:cNvPicPr>
            <a:picLocks noChangeAspect="1"/>
          </p:cNvPicPr>
          <p:nvPr/>
        </p:nvPicPr>
        <p:blipFill>
          <a:blip r:embed="rId4"/>
          <a:stretch>
            <a:fillRect/>
          </a:stretch>
        </p:blipFill>
        <p:spPr>
          <a:xfrm>
            <a:off x="6902407" y="1037552"/>
            <a:ext cx="2727789" cy="3637052"/>
          </a:xfrm>
          <a:prstGeom prst="rect">
            <a:avLst/>
          </a:prstGeom>
        </p:spPr>
      </p:pic>
    </p:spTree>
    <p:extLst>
      <p:ext uri="{BB962C8B-B14F-4D97-AF65-F5344CB8AC3E}">
        <p14:creationId xmlns:p14="http://schemas.microsoft.com/office/powerpoint/2010/main" val="3355328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sp>
        <p:nvSpPr>
          <p:cNvPr id="2" name="TextBox 1">
            <a:extLst>
              <a:ext uri="{FF2B5EF4-FFF2-40B4-BE49-F238E27FC236}">
                <a16:creationId xmlns:a16="http://schemas.microsoft.com/office/drawing/2014/main" id="{663D8A59-A125-46E4-810C-5D433BF4A21A}"/>
              </a:ext>
            </a:extLst>
          </p:cNvPr>
          <p:cNvSpPr txBox="1"/>
          <p:nvPr/>
        </p:nvSpPr>
        <p:spPr>
          <a:xfrm>
            <a:off x="3742660" y="2321004"/>
            <a:ext cx="5497033" cy="1107996"/>
          </a:xfrm>
          <a:prstGeom prst="rect">
            <a:avLst/>
          </a:prstGeom>
          <a:noFill/>
        </p:spPr>
        <p:txBody>
          <a:bodyPr wrap="square" rtlCol="0">
            <a:spAutoFit/>
          </a:bodyPr>
          <a:lstStyle/>
          <a:p>
            <a:r>
              <a:rPr lang="ru-RU" sz="6600" dirty="0">
                <a:latin typeface="Times New Roman" panose="02020603050405020304" pitchFamily="18" charset="0"/>
                <a:cs typeface="Times New Roman" panose="02020603050405020304" pitchFamily="18" charset="0"/>
              </a:rPr>
              <a:t>Мир кукол</a:t>
            </a:r>
          </a:p>
        </p:txBody>
      </p:sp>
    </p:spTree>
    <p:extLst>
      <p:ext uri="{BB962C8B-B14F-4D97-AF65-F5344CB8AC3E}">
        <p14:creationId xmlns:p14="http://schemas.microsoft.com/office/powerpoint/2010/main" val="985640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pic>
        <p:nvPicPr>
          <p:cNvPr id="3" name="Рисунок 2">
            <a:extLst>
              <a:ext uri="{FF2B5EF4-FFF2-40B4-BE49-F238E27FC236}">
                <a16:creationId xmlns:a16="http://schemas.microsoft.com/office/drawing/2014/main" id="{0CD0679C-8724-442F-8A94-6DAC12B293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87730" y="266843"/>
            <a:ext cx="4835489" cy="5887378"/>
          </a:xfrm>
          <a:prstGeom prst="rect">
            <a:avLst/>
          </a:prstGeom>
        </p:spPr>
      </p:pic>
    </p:spTree>
    <p:extLst>
      <p:ext uri="{BB962C8B-B14F-4D97-AF65-F5344CB8AC3E}">
        <p14:creationId xmlns:p14="http://schemas.microsoft.com/office/powerpoint/2010/main" val="3160608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pic>
        <p:nvPicPr>
          <p:cNvPr id="2" name="Рисунок 1">
            <a:extLst>
              <a:ext uri="{FF2B5EF4-FFF2-40B4-BE49-F238E27FC236}">
                <a16:creationId xmlns:a16="http://schemas.microsoft.com/office/drawing/2014/main" id="{B99903FA-09A7-4548-85C3-679218ADE231}"/>
              </a:ext>
            </a:extLst>
          </p:cNvPr>
          <p:cNvPicPr>
            <a:picLocks noChangeAspect="1"/>
          </p:cNvPicPr>
          <p:nvPr/>
        </p:nvPicPr>
        <p:blipFill>
          <a:blip r:embed="rId3"/>
          <a:stretch>
            <a:fillRect/>
          </a:stretch>
        </p:blipFill>
        <p:spPr>
          <a:xfrm>
            <a:off x="2710612" y="1333172"/>
            <a:ext cx="6941771" cy="4191655"/>
          </a:xfrm>
          <a:prstGeom prst="rect">
            <a:avLst/>
          </a:prstGeom>
        </p:spPr>
      </p:pic>
      <p:sp>
        <p:nvSpPr>
          <p:cNvPr id="3" name="TextBox 2">
            <a:extLst>
              <a:ext uri="{FF2B5EF4-FFF2-40B4-BE49-F238E27FC236}">
                <a16:creationId xmlns:a16="http://schemas.microsoft.com/office/drawing/2014/main" id="{7C4F9A3C-10FB-44D5-A2CD-1939412EF90A}"/>
              </a:ext>
            </a:extLst>
          </p:cNvPr>
          <p:cNvSpPr txBox="1"/>
          <p:nvPr/>
        </p:nvSpPr>
        <p:spPr>
          <a:xfrm>
            <a:off x="2200939" y="412628"/>
            <a:ext cx="8601740" cy="830997"/>
          </a:xfrm>
          <a:prstGeom prst="rect">
            <a:avLst/>
          </a:prstGeom>
          <a:noFill/>
        </p:spPr>
        <p:txBody>
          <a:bodyPr wrap="square" rtlCol="0">
            <a:spAutoFit/>
          </a:bodyPr>
          <a:lstStyle/>
          <a:p>
            <a:pPr lvl="0" algn="ctr"/>
            <a:r>
              <a:rPr lang="ru-RU" sz="2400" b="1" i="1" dirty="0">
                <a:solidFill>
                  <a:prstClr val="black"/>
                </a:solidFill>
                <a:latin typeface="Times New Roman" panose="02020603050405020304" pitchFamily="18" charset="0"/>
                <a:cs typeface="Times New Roman" panose="02020603050405020304" pitchFamily="18" charset="0"/>
              </a:rPr>
              <a:t>Куклы из пластилина тоже пополнили нашу коллекцию в патриотическом уголке группы «Ромашка»</a:t>
            </a:r>
          </a:p>
        </p:txBody>
      </p:sp>
      <p:sp>
        <p:nvSpPr>
          <p:cNvPr id="6" name="TextBox 5">
            <a:extLst>
              <a:ext uri="{FF2B5EF4-FFF2-40B4-BE49-F238E27FC236}">
                <a16:creationId xmlns:a16="http://schemas.microsoft.com/office/drawing/2014/main" id="{0E81F11F-0CE4-4607-B6B9-766BFC1F85E9}"/>
              </a:ext>
            </a:extLst>
          </p:cNvPr>
          <p:cNvSpPr txBox="1"/>
          <p:nvPr/>
        </p:nvSpPr>
        <p:spPr>
          <a:xfrm>
            <a:off x="3572540" y="5614374"/>
            <a:ext cx="6230679" cy="830997"/>
          </a:xfrm>
          <a:prstGeom prst="rect">
            <a:avLst/>
          </a:prstGeom>
          <a:noFill/>
        </p:spPr>
        <p:txBody>
          <a:bodyPr wrap="square" rtlCol="0">
            <a:spAutoFit/>
          </a:bodyPr>
          <a:lstStyle/>
          <a:p>
            <a:pPr lvl="0"/>
            <a:endParaRPr lang="ru-RU" sz="2400" i="1" dirty="0">
              <a:solidFill>
                <a:prstClr val="black"/>
              </a:solidFill>
              <a:latin typeface="Times New Roman" panose="02020603050405020304" pitchFamily="18" charset="0"/>
              <a:cs typeface="Times New Roman" panose="02020603050405020304" pitchFamily="18" charset="0"/>
            </a:endParaRPr>
          </a:p>
          <a:p>
            <a:pPr lvl="0"/>
            <a:r>
              <a:rPr lang="ru-RU" sz="2400" i="1" dirty="0">
                <a:solidFill>
                  <a:prstClr val="black"/>
                </a:solidFill>
                <a:latin typeface="Times New Roman" panose="02020603050405020304" pitchFamily="18" charset="0"/>
                <a:cs typeface="Times New Roman" panose="02020603050405020304" pitchFamily="18" charset="0"/>
              </a:rPr>
              <a:t>Работу выполнила </a:t>
            </a:r>
            <a:r>
              <a:rPr lang="ru-RU" sz="2400" i="1" dirty="0" err="1">
                <a:solidFill>
                  <a:prstClr val="black"/>
                </a:solidFill>
                <a:latin typeface="Times New Roman" panose="02020603050405020304" pitchFamily="18" charset="0"/>
                <a:cs typeface="Times New Roman" panose="02020603050405020304" pitchFamily="18" charset="0"/>
              </a:rPr>
              <a:t>Хома</a:t>
            </a:r>
            <a:r>
              <a:rPr lang="ru-RU" sz="2400" i="1" dirty="0">
                <a:solidFill>
                  <a:prstClr val="black"/>
                </a:solidFill>
                <a:latin typeface="Times New Roman" panose="02020603050405020304" pitchFamily="18" charset="0"/>
                <a:cs typeface="Times New Roman" panose="02020603050405020304" pitchFamily="18" charset="0"/>
              </a:rPr>
              <a:t> </a:t>
            </a:r>
            <a:r>
              <a:rPr lang="ru-RU" sz="2400" i="1" dirty="0" err="1">
                <a:solidFill>
                  <a:prstClr val="black"/>
                </a:solidFill>
                <a:latin typeface="Times New Roman" panose="02020603050405020304" pitchFamily="18" charset="0"/>
                <a:cs typeface="Times New Roman" panose="02020603050405020304" pitchFamily="18" charset="0"/>
              </a:rPr>
              <a:t>Сафия</a:t>
            </a:r>
            <a:r>
              <a:rPr lang="ru-RU" sz="2400" i="1" dirty="0">
                <a:solidFill>
                  <a:prstClr val="black"/>
                </a:solidFill>
                <a:latin typeface="Times New Roman" panose="02020603050405020304" pitchFamily="18" charset="0"/>
                <a:cs typeface="Times New Roman" panose="02020603050405020304" pitchFamily="18" charset="0"/>
              </a:rPr>
              <a:t> с мамой</a:t>
            </a:r>
          </a:p>
        </p:txBody>
      </p:sp>
    </p:spTree>
    <p:extLst>
      <p:ext uri="{BB962C8B-B14F-4D97-AF65-F5344CB8AC3E}">
        <p14:creationId xmlns:p14="http://schemas.microsoft.com/office/powerpoint/2010/main" val="1805225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6" y="-72454"/>
            <a:ext cx="12011247" cy="6756326"/>
          </a:xfrm>
          <a:prstGeom prst="rect">
            <a:avLst/>
          </a:prstGeom>
        </p:spPr>
      </p:pic>
      <p:sp>
        <p:nvSpPr>
          <p:cNvPr id="3" name="TextBox 2">
            <a:extLst>
              <a:ext uri="{FF2B5EF4-FFF2-40B4-BE49-F238E27FC236}">
                <a16:creationId xmlns:a16="http://schemas.microsoft.com/office/drawing/2014/main" id="{7C4F9A3C-10FB-44D5-A2CD-1939412EF90A}"/>
              </a:ext>
            </a:extLst>
          </p:cNvPr>
          <p:cNvSpPr txBox="1"/>
          <p:nvPr/>
        </p:nvSpPr>
        <p:spPr>
          <a:xfrm>
            <a:off x="1635861" y="626629"/>
            <a:ext cx="8601740" cy="830997"/>
          </a:xfrm>
          <a:prstGeom prst="rect">
            <a:avLst/>
          </a:prstGeom>
          <a:noFill/>
        </p:spPr>
        <p:txBody>
          <a:bodyPr wrap="square" rtlCol="0">
            <a:spAutoFit/>
          </a:bodyPr>
          <a:lstStyle/>
          <a:p>
            <a:pPr lvl="0" algn="ctr"/>
            <a:r>
              <a:rPr lang="ru-RU" sz="2400" b="1" i="1" dirty="0">
                <a:solidFill>
                  <a:prstClr val="black"/>
                </a:solidFill>
                <a:latin typeface="Times New Roman" panose="02020603050405020304" pitchFamily="18" charset="0"/>
                <a:cs typeface="Times New Roman" panose="02020603050405020304" pitchFamily="18" charset="0"/>
              </a:rPr>
              <a:t>Совместная работа детей и родителей в создании альбома «Куклы из бабушкиного сундука» </a:t>
            </a:r>
          </a:p>
        </p:txBody>
      </p:sp>
      <p:pic>
        <p:nvPicPr>
          <p:cNvPr id="7" name="Рисунок 6">
            <a:extLst>
              <a:ext uri="{FF2B5EF4-FFF2-40B4-BE49-F238E27FC236}">
                <a16:creationId xmlns:a16="http://schemas.microsoft.com/office/drawing/2014/main" id="{E7A2C036-DD06-44C9-B0A0-E9ED2C186213}"/>
              </a:ext>
            </a:extLst>
          </p:cNvPr>
          <p:cNvPicPr>
            <a:picLocks noChangeAspect="1"/>
          </p:cNvPicPr>
          <p:nvPr/>
        </p:nvPicPr>
        <p:blipFill>
          <a:blip r:embed="rId3"/>
          <a:stretch>
            <a:fillRect/>
          </a:stretch>
        </p:blipFill>
        <p:spPr>
          <a:xfrm>
            <a:off x="1902989" y="2936335"/>
            <a:ext cx="2334800" cy="3113067"/>
          </a:xfrm>
          <a:prstGeom prst="rect">
            <a:avLst/>
          </a:prstGeom>
        </p:spPr>
      </p:pic>
      <p:pic>
        <p:nvPicPr>
          <p:cNvPr id="8" name="Рисунок 7">
            <a:extLst>
              <a:ext uri="{FF2B5EF4-FFF2-40B4-BE49-F238E27FC236}">
                <a16:creationId xmlns:a16="http://schemas.microsoft.com/office/drawing/2014/main" id="{50123681-21A1-44B5-B00B-7D681B040006}"/>
              </a:ext>
            </a:extLst>
          </p:cNvPr>
          <p:cNvPicPr>
            <a:picLocks noChangeAspect="1"/>
          </p:cNvPicPr>
          <p:nvPr/>
        </p:nvPicPr>
        <p:blipFill>
          <a:blip r:embed="rId4"/>
          <a:stretch>
            <a:fillRect/>
          </a:stretch>
        </p:blipFill>
        <p:spPr>
          <a:xfrm>
            <a:off x="8644423" y="1048416"/>
            <a:ext cx="2291726" cy="3055635"/>
          </a:xfrm>
          <a:prstGeom prst="rect">
            <a:avLst/>
          </a:prstGeom>
        </p:spPr>
      </p:pic>
      <p:pic>
        <p:nvPicPr>
          <p:cNvPr id="9" name="Рисунок 8">
            <a:extLst>
              <a:ext uri="{FF2B5EF4-FFF2-40B4-BE49-F238E27FC236}">
                <a16:creationId xmlns:a16="http://schemas.microsoft.com/office/drawing/2014/main" id="{1B470656-F521-4753-9AC4-6D72ACBB81E2}"/>
              </a:ext>
            </a:extLst>
          </p:cNvPr>
          <p:cNvPicPr>
            <a:picLocks noChangeAspect="1"/>
          </p:cNvPicPr>
          <p:nvPr/>
        </p:nvPicPr>
        <p:blipFill>
          <a:blip r:embed="rId5"/>
          <a:stretch>
            <a:fillRect/>
          </a:stretch>
        </p:blipFill>
        <p:spPr>
          <a:xfrm rot="16200000">
            <a:off x="5231215" y="1452604"/>
            <a:ext cx="2364983" cy="3153311"/>
          </a:xfrm>
          <a:prstGeom prst="rect">
            <a:avLst/>
          </a:prstGeom>
        </p:spPr>
      </p:pic>
    </p:spTree>
    <p:extLst>
      <p:ext uri="{BB962C8B-B14F-4D97-AF65-F5344CB8AC3E}">
        <p14:creationId xmlns:p14="http://schemas.microsoft.com/office/powerpoint/2010/main" val="18323543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sp>
        <p:nvSpPr>
          <p:cNvPr id="2" name="TextBox 1">
            <a:extLst>
              <a:ext uri="{FF2B5EF4-FFF2-40B4-BE49-F238E27FC236}">
                <a16:creationId xmlns:a16="http://schemas.microsoft.com/office/drawing/2014/main" id="{1D69AB33-FA1C-4C76-8381-79C4AA3CE529}"/>
              </a:ext>
            </a:extLst>
          </p:cNvPr>
          <p:cNvSpPr txBox="1"/>
          <p:nvPr/>
        </p:nvSpPr>
        <p:spPr>
          <a:xfrm>
            <a:off x="2210975" y="669850"/>
            <a:ext cx="8112641" cy="4585871"/>
          </a:xfrm>
          <a:prstGeom prst="rect">
            <a:avLst/>
          </a:prstGeom>
          <a:noFill/>
        </p:spPr>
        <p:txBody>
          <a:bodyPr wrap="square" rtlCol="0">
            <a:spAutoFit/>
          </a:bodyPr>
          <a:lstStyle/>
          <a:p>
            <a:pPr lvl="0"/>
            <a:r>
              <a:rPr lang="ru-RU" sz="2800" b="1" i="1" dirty="0">
                <a:solidFill>
                  <a:prstClr val="black"/>
                </a:solidFill>
                <a:latin typeface="Times New Roman" panose="02020603050405020304" pitchFamily="18" charset="0"/>
                <a:cs typeface="Times New Roman" panose="02020603050405020304" pitchFamily="18" charset="0"/>
              </a:rPr>
              <a:t>Результаты проекта</a:t>
            </a:r>
          </a:p>
          <a:p>
            <a:pPr lvl="0"/>
            <a:endParaRPr lang="ru-RU" sz="2400" dirty="0">
              <a:solidFill>
                <a:prstClr val="black"/>
              </a:solidFill>
              <a:latin typeface="Times New Roman" panose="02020603050405020304" pitchFamily="18" charset="0"/>
              <a:cs typeface="Times New Roman" panose="02020603050405020304" pitchFamily="18" charset="0"/>
            </a:endParaRPr>
          </a:p>
          <a:p>
            <a:pPr lvl="0"/>
            <a:endParaRPr lang="ru-RU" sz="2400" dirty="0">
              <a:solidFill>
                <a:prstClr val="black"/>
              </a:solidFill>
              <a:latin typeface="Times New Roman" panose="02020603050405020304" pitchFamily="18" charset="0"/>
              <a:cs typeface="Times New Roman" panose="02020603050405020304" pitchFamily="18" charset="0"/>
            </a:endParaRPr>
          </a:p>
          <a:p>
            <a:pPr lvl="0"/>
            <a:r>
              <a:rPr lang="ru-RU" sz="2400" dirty="0">
                <a:solidFill>
                  <a:prstClr val="black"/>
                </a:solidFill>
                <a:latin typeface="Times New Roman" panose="02020603050405020304" pitchFamily="18" charset="0"/>
                <a:cs typeface="Times New Roman" panose="02020603050405020304" pitchFamily="18" charset="0"/>
              </a:rPr>
              <a:t>- Создание мини-музея тряпичной куклы в группе </a:t>
            </a:r>
          </a:p>
          <a:p>
            <a:pPr lvl="0"/>
            <a:r>
              <a:rPr lang="ru-RU" sz="2400" dirty="0">
                <a:solidFill>
                  <a:prstClr val="black"/>
                </a:solidFill>
                <a:latin typeface="Times New Roman" panose="02020603050405020304" pitchFamily="18" charset="0"/>
                <a:cs typeface="Times New Roman" panose="02020603050405020304" pitchFamily="18" charset="0"/>
              </a:rPr>
              <a:t>«Такие разные куклы».</a:t>
            </a:r>
          </a:p>
          <a:p>
            <a:pPr lvl="0"/>
            <a:r>
              <a:rPr lang="ru-RU" sz="2400" dirty="0">
                <a:solidFill>
                  <a:prstClr val="black"/>
                </a:solidFill>
                <a:latin typeface="Times New Roman" panose="02020603050405020304" pitchFamily="18" charset="0"/>
                <a:cs typeface="Times New Roman" panose="02020603050405020304" pitchFamily="18" charset="0"/>
              </a:rPr>
              <a:t>- Альбом «Куклы из бабушкиного сундука» (совместные рисунки детей и родителей)</a:t>
            </a:r>
          </a:p>
          <a:p>
            <a:pPr lvl="0"/>
            <a:r>
              <a:rPr lang="ru-RU" sz="2400" dirty="0">
                <a:solidFill>
                  <a:prstClr val="black"/>
                </a:solidFill>
                <a:latin typeface="Times New Roman" panose="02020603050405020304" pitchFamily="18" charset="0"/>
                <a:cs typeface="Times New Roman" panose="02020603050405020304" pitchFamily="18" charset="0"/>
              </a:rPr>
              <a:t>- Презентация проекта для педагогов и родителей</a:t>
            </a:r>
          </a:p>
          <a:p>
            <a:pPr lvl="0"/>
            <a:r>
              <a:rPr lang="ru-RU" sz="2400" dirty="0">
                <a:solidFill>
                  <a:prstClr val="black"/>
                </a:solidFill>
                <a:latin typeface="Times New Roman" panose="02020603050405020304" pitchFamily="18" charset="0"/>
                <a:cs typeface="Times New Roman" panose="02020603050405020304" pitchFamily="18" charset="0"/>
              </a:rPr>
              <a:t>Основополагающим в данном проекте является формирование у детей понятия назначении мини-музея, о разнообразии традиционной тряпичной русской куклы и умения изготовить кукол из различных материалов.</a:t>
            </a:r>
          </a:p>
        </p:txBody>
      </p:sp>
    </p:spTree>
    <p:extLst>
      <p:ext uri="{BB962C8B-B14F-4D97-AF65-F5344CB8AC3E}">
        <p14:creationId xmlns:p14="http://schemas.microsoft.com/office/powerpoint/2010/main" val="14224840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C8C8050C-2CBF-452F-8FA6-F376CDF4C93A}"/>
              </a:ext>
            </a:extLst>
          </p:cNvPr>
          <p:cNvPicPr>
            <a:picLocks noChangeAspect="1"/>
          </p:cNvPicPr>
          <p:nvPr/>
        </p:nvPicPr>
        <p:blipFill>
          <a:blip r:embed="rId2"/>
          <a:stretch>
            <a:fillRect/>
          </a:stretch>
        </p:blipFill>
        <p:spPr>
          <a:xfrm>
            <a:off x="90375" y="53163"/>
            <a:ext cx="12011247" cy="6756326"/>
          </a:xfrm>
          <a:prstGeom prst="rect">
            <a:avLst/>
          </a:prstGeom>
        </p:spPr>
      </p:pic>
      <p:sp>
        <p:nvSpPr>
          <p:cNvPr id="2" name="TextBox 1">
            <a:extLst>
              <a:ext uri="{FF2B5EF4-FFF2-40B4-BE49-F238E27FC236}">
                <a16:creationId xmlns:a16="http://schemas.microsoft.com/office/drawing/2014/main" id="{06308D45-4D56-4281-BE18-233F1EAEE037}"/>
              </a:ext>
            </a:extLst>
          </p:cNvPr>
          <p:cNvSpPr txBox="1"/>
          <p:nvPr/>
        </p:nvSpPr>
        <p:spPr>
          <a:xfrm>
            <a:off x="2009554" y="2228671"/>
            <a:ext cx="8846288" cy="1200329"/>
          </a:xfrm>
          <a:prstGeom prst="rect">
            <a:avLst/>
          </a:prstGeom>
          <a:noFill/>
        </p:spPr>
        <p:txBody>
          <a:bodyPr wrap="square" rtlCol="0">
            <a:spAutoFit/>
          </a:bodyPr>
          <a:lstStyle/>
          <a:p>
            <a:pPr algn="ctr"/>
            <a:r>
              <a:rPr lang="ru-RU" sz="7200" dirty="0">
                <a:latin typeface="Times New Roman" panose="02020603050405020304" pitchFamily="18" charset="0"/>
                <a:cs typeface="Times New Roman" panose="02020603050405020304" pitchFamily="18" charset="0"/>
              </a:rPr>
              <a:t>Спасибо за внимание!</a:t>
            </a:r>
          </a:p>
        </p:txBody>
      </p:sp>
    </p:spTree>
    <p:extLst>
      <p:ext uri="{BB962C8B-B14F-4D97-AF65-F5344CB8AC3E}">
        <p14:creationId xmlns:p14="http://schemas.microsoft.com/office/powerpoint/2010/main" val="3387975885"/>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872</Words>
  <Application>Microsoft Office PowerPoint</Application>
  <PresentationFormat>Широкоэкранный</PresentationFormat>
  <Paragraphs>79</Paragraphs>
  <Slides>17</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17</vt:i4>
      </vt:variant>
    </vt:vector>
  </HeadingPairs>
  <TitlesOfParts>
    <vt:vector size="22"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 </dc:creator>
  <cp:lastModifiedBy> </cp:lastModifiedBy>
  <cp:revision>35</cp:revision>
  <dcterms:created xsi:type="dcterms:W3CDTF">2022-05-07T17:56:21Z</dcterms:created>
  <dcterms:modified xsi:type="dcterms:W3CDTF">2022-06-22T12:05:53Z</dcterms:modified>
</cp:coreProperties>
</file>