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30"/>
  </p:notesMasterIdLst>
  <p:sldIdLst>
    <p:sldId id="256" r:id="rId2"/>
    <p:sldId id="258" r:id="rId3"/>
    <p:sldId id="317" r:id="rId4"/>
    <p:sldId id="319" r:id="rId5"/>
    <p:sldId id="333" r:id="rId6"/>
    <p:sldId id="321" r:id="rId7"/>
    <p:sldId id="316" r:id="rId8"/>
    <p:sldId id="336" r:id="rId9"/>
    <p:sldId id="338" r:id="rId10"/>
    <p:sldId id="327" r:id="rId11"/>
    <p:sldId id="322" r:id="rId12"/>
    <p:sldId id="325" r:id="rId13"/>
    <p:sldId id="337" r:id="rId14"/>
    <p:sldId id="328" r:id="rId15"/>
    <p:sldId id="344" r:id="rId16"/>
    <p:sldId id="323" r:id="rId17"/>
    <p:sldId id="340" r:id="rId18"/>
    <p:sldId id="345" r:id="rId19"/>
    <p:sldId id="349" r:id="rId20"/>
    <p:sldId id="350" r:id="rId21"/>
    <p:sldId id="329" r:id="rId22"/>
    <p:sldId id="330" r:id="rId23"/>
    <p:sldId id="335" r:id="rId24"/>
    <p:sldId id="341" r:id="rId25"/>
    <p:sldId id="346" r:id="rId26"/>
    <p:sldId id="347" r:id="rId27"/>
    <p:sldId id="339" r:id="rId28"/>
    <p:sldId id="300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967FB215-3D9F-42C8-A89D-B9DFAE37EE36}">
          <p14:sldIdLst>
            <p14:sldId id="256"/>
            <p14:sldId id="258"/>
            <p14:sldId id="317"/>
            <p14:sldId id="319"/>
            <p14:sldId id="333"/>
            <p14:sldId id="321"/>
            <p14:sldId id="316"/>
            <p14:sldId id="336"/>
            <p14:sldId id="338"/>
            <p14:sldId id="327"/>
            <p14:sldId id="322"/>
            <p14:sldId id="325"/>
            <p14:sldId id="337"/>
            <p14:sldId id="328"/>
            <p14:sldId id="344"/>
            <p14:sldId id="323"/>
            <p14:sldId id="340"/>
            <p14:sldId id="345"/>
            <p14:sldId id="349"/>
            <p14:sldId id="350"/>
          </p14:sldIdLst>
        </p14:section>
        <p14:section name="Раздел без заголовка" id="{9EFD65F8-649C-434F-A1AA-6AFF0356E677}">
          <p14:sldIdLst>
            <p14:sldId id="329"/>
            <p14:sldId id="330"/>
            <p14:sldId id="335"/>
            <p14:sldId id="341"/>
            <p14:sldId id="346"/>
            <p14:sldId id="347"/>
            <p14:sldId id="339"/>
            <p14:sldId id="300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59" autoAdjust="0"/>
    <p:restoredTop sz="86477" autoAdjust="0"/>
  </p:normalViewPr>
  <p:slideViewPr>
    <p:cSldViewPr>
      <p:cViewPr>
        <p:scale>
          <a:sx n="58" d="100"/>
          <a:sy n="58" d="100"/>
        </p:scale>
        <p:origin x="-1398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54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3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992659069583389"/>
          <c:y val="1.5958103420607592E-2"/>
          <c:w val="0.84085452399441063"/>
          <c:h val="0.8211093829080718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Средний</a:t>
                    </a:r>
                  </a:p>
                  <a:p>
                    <a:r>
                      <a:rPr lang="ru-RU" dirty="0" smtClean="0"/>
                      <a:t>Уровень</a:t>
                    </a:r>
                  </a:p>
                  <a:p>
                    <a:r>
                      <a:rPr lang="ru-RU" dirty="0" smtClean="0"/>
                      <a:t>49%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separator>
</c:separator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Низкий</a:t>
                    </a:r>
                  </a:p>
                  <a:p>
                    <a:r>
                      <a:rPr lang="ru-RU" smtClean="0"/>
                      <a:t>Уровень</a:t>
                    </a:r>
                  </a:p>
                  <a:p>
                    <a:r>
                      <a:rPr lang="ru-RU" smtClean="0"/>
                      <a:t>38%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Высокий</a:t>
                    </a:r>
                    <a:r>
                      <a:rPr lang="ru-RU" baseline="0" dirty="0" smtClean="0"/>
                      <a:t> </a:t>
                    </a:r>
                  </a:p>
                  <a:p>
                    <a:r>
                      <a:rPr lang="ru-RU" baseline="0" dirty="0" smtClean="0"/>
                      <a:t>Уровень</a:t>
                    </a:r>
                  </a:p>
                  <a:p>
                    <a:r>
                      <a:rPr lang="ru-RU" baseline="0" dirty="0" smtClean="0"/>
                      <a:t>13%</a:t>
                    </a:r>
                    <a:endParaRPr lang="ru-RU" dirty="0" smtClean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</c:v>
                </c:pt>
                <c:pt idx="1">
                  <c:v>5</c:v>
                </c:pt>
                <c:pt idx="2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1.1916844074382127E-2"/>
          <c:w val="1"/>
          <c:h val="0.9593749999999999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Средний</a:t>
                    </a:r>
                  </a:p>
                  <a:p>
                    <a:r>
                      <a:rPr lang="ru-RU" dirty="0" smtClean="0"/>
                      <a:t>Уровень</a:t>
                    </a:r>
                  </a:p>
                  <a:p>
                    <a:r>
                      <a:rPr lang="ru-RU" dirty="0" smtClean="0"/>
                      <a:t>48%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Низкий</a:t>
                    </a:r>
                  </a:p>
                  <a:p>
                    <a:r>
                      <a:rPr lang="ru-RU" dirty="0" smtClean="0"/>
                      <a:t>Уровень</a:t>
                    </a:r>
                  </a:p>
                  <a:p>
                    <a:r>
                      <a:rPr lang="ru-RU" dirty="0" smtClean="0"/>
                      <a:t>6%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9134132155250724E-2"/>
                  <c:y val="-0.13455261727675905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Высокий</a:t>
                    </a:r>
                  </a:p>
                  <a:p>
                    <a:r>
                      <a:rPr lang="ru-RU" dirty="0" smtClean="0"/>
                      <a:t>Уровень</a:t>
                    </a:r>
                  </a:p>
                  <a:p>
                    <a:r>
                      <a:rPr lang="ru-RU" dirty="0" smtClean="0"/>
                      <a:t>46%</a:t>
                    </a:r>
                  </a:p>
                  <a:p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6.3</c:v>
                </c:pt>
                <c:pt idx="1">
                  <c:v>0.2</c:v>
                </c:pt>
                <c:pt idx="2">
                  <c:v>5.8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13</a:t>
                    </a:r>
                    <a:r>
                      <a:rPr lang="ru-RU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49</a:t>
                    </a:r>
                    <a:r>
                      <a:rPr lang="ru-RU" smtClean="0"/>
                      <a:t>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38</a:t>
                    </a:r>
                    <a:r>
                      <a:rPr lang="ru-RU" smtClean="0"/>
                      <a:t>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1.3</c:v>
                </c:pt>
                <c:pt idx="1">
                  <c:v>4.9000000000000004</c:v>
                </c:pt>
                <c:pt idx="2">
                  <c:v>3.8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46</a:t>
                    </a:r>
                    <a:r>
                      <a:rPr lang="ru-RU" smtClean="0"/>
                      <a:t>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48</a:t>
                    </a:r>
                    <a:r>
                      <a:rPr lang="ru-RU" smtClean="0"/>
                      <a:t>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6</a:t>
                    </a:r>
                    <a:r>
                      <a:rPr lang="ru-RU" smtClean="0"/>
                      <a:t>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Категория 1</c:v>
                </c:pt>
                <c:pt idx="1">
                  <c:v>Категория 2</c:v>
                </c:pt>
                <c:pt idx="2">
                  <c:v>Категория 3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4.5999999999999996</c:v>
                </c:pt>
                <c:pt idx="1">
                  <c:v>4.8</c:v>
                </c:pt>
                <c:pt idx="2">
                  <c:v>0.6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5312128"/>
        <c:axId val="115313664"/>
      </c:barChart>
      <c:catAx>
        <c:axId val="115312128"/>
        <c:scaling>
          <c:orientation val="minMax"/>
        </c:scaling>
        <c:delete val="1"/>
        <c:axPos val="b"/>
        <c:majorTickMark val="out"/>
        <c:minorTickMark val="none"/>
        <c:tickLblPos val="nextTo"/>
        <c:crossAx val="115313664"/>
        <c:crosses val="autoZero"/>
        <c:auto val="1"/>
        <c:lblAlgn val="ctr"/>
        <c:lblOffset val="100"/>
        <c:noMultiLvlLbl val="0"/>
      </c:catAx>
      <c:valAx>
        <c:axId val="1153136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1531212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5A1269-C76C-4735-8136-C081C8A48D28}" type="datetimeFigureOut">
              <a:rPr lang="ru-RU" smtClean="0"/>
              <a:t>13.09.2022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447E3B-DE18-4F22-AD84-D23A7F378B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043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47E3B-DE18-4F22-AD84-D23A7F378B6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82632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47E3B-DE18-4F22-AD84-D23A7F378B69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66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47E3B-DE18-4F22-AD84-D23A7F378B69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8761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47E3B-DE18-4F22-AD84-D23A7F378B69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3939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13.09.2022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13.09.2022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332656"/>
            <a:ext cx="8424936" cy="4968552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МКДОУ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Староакульшетский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детский сад.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:«Формирование естественных представлений основ экологической грамотности через наблюдение»</a:t>
            </a:r>
            <a:b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  <a:b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Михеева Н.В.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5589240"/>
            <a:ext cx="8305800" cy="926976"/>
          </a:xfrm>
        </p:spPr>
        <p:txBody>
          <a:bodyPr/>
          <a:lstStyle/>
          <a:p>
            <a:r>
              <a:rPr lang="ru-RU" dirty="0" smtClean="0"/>
              <a:t>С. Старый </a:t>
            </a:r>
            <a:r>
              <a:rPr lang="ru-RU" dirty="0" err="1" smtClean="0"/>
              <a:t>Акульшет</a:t>
            </a:r>
            <a:r>
              <a:rPr lang="ru-RU" dirty="0" smtClean="0"/>
              <a:t> 2022г.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1469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7234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260648"/>
            <a:ext cx="8219256" cy="640871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4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экологического образования – одна из самых актуальных на</a:t>
            </a:r>
            <a:r>
              <a:rPr lang="ru-RU" sz="2200" baseline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сегодняшний день. Бережное отношение к природе, осознание важности ее охраны</a:t>
            </a:r>
            <a:r>
              <a:rPr lang="ru-RU" sz="2200" baseline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восстановления, формирование экологически целесообразного поведения в природе необходимо воспитывать с ранних лет. Именно с дошкольного возраста</a:t>
            </a:r>
            <a:r>
              <a:rPr lang="ru-RU" sz="2200" baseline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закладывается позитивное отношение к природе.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 метод наблюдения позволит детям через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самостоятельную практическую  деятельность напрямую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удовлетворить присущую им любознательность, обогатить свои знания о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растительном мире. Посредством наблюдений за 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окружающим, дети обогащают свой внутренний мир.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Экологическое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дошкольников 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ФГОС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это непрерывный процесс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детей, направленный на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них экологической культуры.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Главная</a:t>
            </a:r>
            <a:r>
              <a:rPr lang="ru-RU" sz="2200" b="1" baseline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экологического воспитания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все необходимые условия для</a:t>
            </a:r>
          </a:p>
          <a:p>
            <a:pPr marL="0" indent="0">
              <a:buNone/>
            </a:pPr>
            <a:r>
              <a:rPr lang="ru-RU" sz="2200" baseline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ознакомления детей с миром природы.</a:t>
            </a:r>
          </a:p>
          <a:p>
            <a:pPr marL="0" indent="0">
              <a:buNone/>
            </a:pPr>
            <a:endParaRPr lang="ru-RU" sz="2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Педагогический проект &amp;quot;Юные туристы&amp;quot; НОД по теме: &amp;quot;Юные крае...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566912"/>
            <a:ext cx="2338983" cy="182386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6138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6696744"/>
          </a:xfrm>
        </p:spPr>
        <p:txBody>
          <a:bodyPr>
            <a:norm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kumimoji="0" lang="ru-RU" sz="40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у ребёнка определённой системы ценностей, представление о человеке как о части природы, о зависимости</a:t>
            </a:r>
            <a:br>
              <a:rPr kumimoji="0" lang="ru-RU" sz="40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40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сваей </a:t>
            </a:r>
            <a:br>
              <a:rPr kumimoji="0" lang="ru-RU" sz="40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40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жизни, своего </a:t>
            </a:r>
            <a:br>
              <a:rPr kumimoji="0" lang="ru-RU" sz="40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40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здоровья от её </a:t>
            </a:r>
            <a:br>
              <a:rPr kumimoji="0" lang="ru-RU" sz="40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40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состояния,</a:t>
            </a:r>
            <a:br>
              <a:rPr kumimoji="0" lang="ru-RU" sz="40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40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через метод </a:t>
            </a:r>
            <a:br>
              <a:rPr kumimoji="0" lang="ru-RU" sz="40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40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наблюдения.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chart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23928" y="2852936"/>
            <a:ext cx="4788024" cy="3840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223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91264" cy="604867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  <a:r>
              <a:rPr kumimoji="0" lang="ru-RU" sz="31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1.Сформировать первые навыки наблюдения за природой.</a:t>
            </a:r>
          </a:p>
          <a:p>
            <a:pPr lvl="0"/>
            <a:r>
              <a:rPr kumimoji="0" lang="ru-RU" sz="31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Закрепить знаний о природе и существующих в ней взаимосвязей.</a:t>
            </a:r>
          </a:p>
          <a:p>
            <a:pPr lvl="0"/>
            <a:r>
              <a:rPr kumimoji="0" lang="ru-RU" sz="31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 Воспитать, бережное отношения к природе.</a:t>
            </a:r>
          </a:p>
          <a:p>
            <a:pPr lvl="0"/>
            <a:r>
              <a:rPr kumimoji="0" lang="ru-RU" sz="31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 Сформировать понимания правильного здорового образа жизни.</a:t>
            </a:r>
            <a:endParaRPr lang="ru-RU" sz="31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kumimoji="0" lang="ru-RU" sz="31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kumimoji="0" lang="ru-RU" sz="3100" b="0" kern="120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1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эмоциональное отзывчивое отношение к живой природе.</a:t>
            </a:r>
            <a:endParaRPr lang="ru-RU" sz="31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kumimoji="0" lang="ru-RU" sz="31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6. Сформировать положительные эстетические ощущения от любования природой. </a:t>
            </a:r>
            <a:endParaRPr lang="ru-RU" sz="31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kumimoji="0" lang="ru-RU" sz="31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7. Закрепить умения познавать особенности окружающего мира через наблюдение.</a:t>
            </a: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27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2700" b="0" kern="120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 flipV="1">
            <a:off x="467544" y="7389440"/>
            <a:ext cx="8136904" cy="288032"/>
          </a:xfrm>
        </p:spPr>
        <p:txBody>
          <a:bodyPr>
            <a:normAutofit fontScale="625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729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572784"/>
          </a:xfrm>
        </p:spPr>
        <p:txBody>
          <a:bodyPr>
            <a:noAutofit/>
          </a:bodyPr>
          <a:lstStyle/>
          <a:p>
            <a:r>
              <a:rPr lang="ru-RU" sz="3600" dirty="0" smtClean="0"/>
              <a:t>Теоретические основы наблюдения как метода экологического воспитания детей дошкольного возраста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3543672"/>
          </a:xfrm>
        </p:spPr>
        <p:txBody>
          <a:bodyPr/>
          <a:lstStyle/>
          <a:p>
            <a:r>
              <a:rPr lang="ru-RU" b="1" dirty="0" smtClean="0"/>
              <a:t>Экологическое воспитание </a:t>
            </a:r>
            <a:r>
              <a:rPr lang="ru-RU" dirty="0" smtClean="0"/>
              <a:t>– это не отъемлющая часть единой системы воспитания, формирование у человека сознательного восприятия окружающее природной среды, убеждённости в необходимости бережного отношения к природе.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171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Работа по методу наблюдения проводилась в </a:t>
            </a:r>
            <a:r>
              <a:rPr lang="ru-RU" dirty="0"/>
              <a:t>3</a:t>
            </a:r>
            <a:r>
              <a:rPr lang="ru-RU" dirty="0" smtClean="0"/>
              <a:t> этапа.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608512"/>
          </a:xfrm>
        </p:spPr>
        <p:txBody>
          <a:bodyPr/>
          <a:lstStyle/>
          <a:p>
            <a:pPr lvl="0">
              <a:buClr>
                <a:srgbClr val="4584D3"/>
              </a:buClr>
            </a:pP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6" name="Круглая лента лицом вниз 5"/>
          <p:cNvSpPr/>
          <p:nvPr/>
        </p:nvSpPr>
        <p:spPr>
          <a:xfrm>
            <a:off x="1672918" y="2060848"/>
            <a:ext cx="6276011" cy="1152128"/>
          </a:xfrm>
          <a:prstGeom prst="ellipseRibbon">
            <a:avLst>
              <a:gd name="adj1" fmla="val 22398"/>
              <a:gd name="adj2" fmla="val 50000"/>
              <a:gd name="adj3" fmla="val 1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Организационный</a:t>
            </a:r>
            <a:endParaRPr lang="ru-RU" dirty="0"/>
          </a:p>
        </p:txBody>
      </p:sp>
      <p:sp>
        <p:nvSpPr>
          <p:cNvPr id="7" name="Круглая лента лицом вниз 6"/>
          <p:cNvSpPr/>
          <p:nvPr/>
        </p:nvSpPr>
        <p:spPr>
          <a:xfrm>
            <a:off x="1663261" y="4941168"/>
            <a:ext cx="6276009" cy="1152128"/>
          </a:xfrm>
          <a:prstGeom prst="ellipse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Итоговый</a:t>
            </a:r>
            <a:endParaRPr lang="ru-RU" dirty="0"/>
          </a:p>
        </p:txBody>
      </p:sp>
      <p:sp>
        <p:nvSpPr>
          <p:cNvPr id="9" name="Круглая лента лицом вниз 8"/>
          <p:cNvSpPr/>
          <p:nvPr/>
        </p:nvSpPr>
        <p:spPr>
          <a:xfrm>
            <a:off x="1672918" y="3501008"/>
            <a:ext cx="6266352" cy="1296144"/>
          </a:xfrm>
          <a:prstGeom prst="ellipseRibb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Практический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4486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Диагностика организационного этапа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6453031"/>
              </p:ext>
            </p:extLst>
          </p:nvPr>
        </p:nvGraphicFramePr>
        <p:xfrm>
          <a:off x="251520" y="1844824"/>
          <a:ext cx="8568952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1435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741368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Организационный</a:t>
            </a:r>
          </a:p>
          <a:p>
            <a:pPr marL="0" indent="0">
              <a:buNone/>
            </a:pPr>
            <a:r>
              <a:rPr lang="ru-RU" dirty="0" smtClean="0"/>
              <a:t>Подготовить детей к предстоящему</a:t>
            </a:r>
          </a:p>
          <a:p>
            <a:pPr marL="0" indent="0">
              <a:buNone/>
            </a:pPr>
            <a:r>
              <a:rPr lang="ru-RU" dirty="0" smtClean="0"/>
              <a:t> наблюдению, вызвать интерес к объекту,</a:t>
            </a:r>
          </a:p>
          <a:p>
            <a:pPr marL="0" indent="0">
              <a:buNone/>
            </a:pPr>
            <a:r>
              <a:rPr lang="ru-RU" dirty="0" smtClean="0"/>
              <a:t> а также уточнить, что о данном объекте </a:t>
            </a:r>
          </a:p>
          <a:p>
            <a:pPr marL="0" indent="0">
              <a:buNone/>
            </a:pPr>
            <a:r>
              <a:rPr lang="ru-RU" dirty="0" smtClean="0"/>
              <a:t>уже известно детям.</a:t>
            </a:r>
          </a:p>
          <a:p>
            <a:pPr marL="0" indent="0">
              <a:buNone/>
            </a:pPr>
            <a:endParaRPr lang="ru-RU" dirty="0" smtClean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48880"/>
            <a:ext cx="5976664" cy="4320479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849" y="260648"/>
            <a:ext cx="1440159" cy="1728192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7786" y="2348880"/>
            <a:ext cx="1431513" cy="1944216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IMG_20220715_10515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849" y="4797151"/>
            <a:ext cx="1698727" cy="1881943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752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3246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 и закрепление полученных представлений об объекте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User\AppData\Local\Microsoft\Windows\INetCache\Content.Word\IMG_20220814_23101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20" y="1829579"/>
            <a:ext cx="2451100" cy="2635438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5" name="Рисунок 4" descr="C:\Users\User\AppData\Local\Microsoft\Windows\INetCache\Content.Word\IMG_20220715_10550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243" y="1196752"/>
            <a:ext cx="2743835" cy="205867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6" name="Рисунок 5" descr="C:\Users\User\AppData\Local\Microsoft\Windows\INetCache\Content.Word\IMG_20220826_10553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450908" y="2023019"/>
            <a:ext cx="2547239" cy="2272608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7" name="Рисунок 6" descr="C:\Users\User\AppData\Local\Microsoft\Windows\INetCache\Content.Word\IMG_20220715_105557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243" y="3429000"/>
            <a:ext cx="2743835" cy="3115618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88120" y="4801407"/>
            <a:ext cx="2451100" cy="1630363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/>
          <p:nvPr/>
        </p:nvPicPr>
        <p:blipFill>
          <a:blip r:embed="rId7"/>
          <a:stretch>
            <a:fillRect/>
          </a:stretch>
        </p:blipFill>
        <p:spPr>
          <a:xfrm>
            <a:off x="6588222" y="4801406"/>
            <a:ext cx="2272609" cy="1630363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59572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5976664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Практический этап</a:t>
            </a:r>
            <a:b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экологической культуры у детей дошкольного возраста через метод наблюдения на базе МКДОУ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Староакульшетский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детский сад предлагается реализовать по средствам составления перспективного плана эколога – педагогической работы с детьми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возраста, который предусматривает создание экологического пространства –  лаборатории, метеостанций, посадка огорода, оформление цветников.</a:t>
            </a:r>
            <a:b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2520280"/>
          </a:xfrm>
        </p:spPr>
        <p:txBody>
          <a:bodyPr/>
          <a:lstStyle/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71116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ru-RU" dirty="0" smtClean="0"/>
              <a:t>          Деревья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60648"/>
            <a:ext cx="1689654" cy="196484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676395"/>
            <a:ext cx="1660081" cy="1656184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342087"/>
            <a:ext cx="6120681" cy="486768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492896"/>
            <a:ext cx="1693186" cy="1969549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4440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936104"/>
          </a:xfrm>
        </p:spPr>
        <p:txBody>
          <a:bodyPr>
            <a:norm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Цветы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76672"/>
            <a:ext cx="1851917" cy="180020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797152"/>
            <a:ext cx="1890236" cy="1728192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D:\фотоматериал доу\DSC0364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28800"/>
            <a:ext cx="5642683" cy="4407859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фотоматериал доу\DSC0364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780928"/>
            <a:ext cx="1890236" cy="1610256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021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91944"/>
          </a:xfrm>
        </p:spPr>
        <p:txBody>
          <a:bodyPr/>
          <a:lstStyle/>
          <a:p>
            <a:r>
              <a:rPr lang="ru-RU" dirty="0" smtClean="0"/>
              <a:t>Поддержание интереса к объекту, изучение  объекта, формирование представлений, установление </a:t>
            </a:r>
            <a:r>
              <a:rPr lang="ru-RU" dirty="0" err="1" smtClean="0"/>
              <a:t>причино</a:t>
            </a:r>
            <a:r>
              <a:rPr lang="ru-RU" dirty="0" smtClean="0"/>
              <a:t> следственных связей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92896"/>
            <a:ext cx="2889321" cy="3852428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492896"/>
            <a:ext cx="2232248" cy="3852428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C:\Users\User\AppData\Local\Microsoft\Windows\INetCache\Content.Word\IMG_20220815_11173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5" y="2459168"/>
            <a:ext cx="2270196" cy="3886156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0662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575" y="-21222"/>
            <a:ext cx="8229600" cy="936104"/>
          </a:xfrm>
        </p:spPr>
        <p:txBody>
          <a:bodyPr>
            <a:norm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Метеостанция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557885"/>
            <a:ext cx="1754495" cy="2016224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96752"/>
            <a:ext cx="5472608" cy="504056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564904"/>
            <a:ext cx="1754495" cy="180020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70315"/>
            <a:ext cx="1754495" cy="2016224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3587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71" y="3412143"/>
            <a:ext cx="3035012" cy="3096344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448147"/>
            <a:ext cx="2923701" cy="3024336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8447" y="-40341"/>
            <a:ext cx="2868094" cy="3011611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15" y="0"/>
            <a:ext cx="3068047" cy="3011611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2408" y="1067973"/>
            <a:ext cx="2996039" cy="3897413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690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>
            <a:norm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Огород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53"/>
            <a:ext cx="6120680" cy="5256584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797152"/>
            <a:ext cx="1849646" cy="1899284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636912"/>
            <a:ext cx="1849646" cy="1764965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32656"/>
            <a:ext cx="1637236" cy="1944216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570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80120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 descr="C:\Users\User\AppData\Local\Microsoft\Windows\INetCache\Content.Word\IMG_20220830_125810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9206"/>
            <a:ext cx="3744416" cy="487680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5" name="Рисунок 4" descr="C:\Users\User\AppData\Local\Microsoft\Windows\INetCache\Content.Word\IMG_20220830_12583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556792"/>
            <a:ext cx="3657600" cy="487680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38442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19088"/>
            <a:ext cx="4248473" cy="62198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19088"/>
            <a:ext cx="3960440" cy="62198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539859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764704"/>
            <a:ext cx="7920880" cy="5328592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259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2696"/>
            <a:ext cx="8280920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81955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Итоговый этап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6028309"/>
              </p:ext>
            </p:extLst>
          </p:nvPr>
        </p:nvGraphicFramePr>
        <p:xfrm>
          <a:off x="395536" y="2204864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983794274"/>
              </p:ext>
            </p:extLst>
          </p:nvPr>
        </p:nvGraphicFramePr>
        <p:xfrm>
          <a:off x="827584" y="1124744"/>
          <a:ext cx="7560840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831008"/>
              </p:ext>
            </p:extLst>
          </p:nvPr>
        </p:nvGraphicFramePr>
        <p:xfrm>
          <a:off x="547936" y="2357264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7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20535538"/>
              </p:ext>
            </p:extLst>
          </p:nvPr>
        </p:nvGraphicFramePr>
        <p:xfrm>
          <a:off x="251520" y="1196753"/>
          <a:ext cx="8517632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1365363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584176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Сравнительный анализ данных, полученных на констатирующем и контрольном этапах исследования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Объект 1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7030886"/>
              </p:ext>
            </p:extLst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293360"/>
              </p:ext>
            </p:extLst>
          </p:nvPr>
        </p:nvGraphicFramePr>
        <p:xfrm>
          <a:off x="1619672" y="6219600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/>
              </a:tblGrid>
              <a:tr h="640080">
                <a:tc>
                  <a:txBody>
                    <a:bodyPr/>
                    <a:lstStyle/>
                    <a:p>
                      <a:r>
                        <a:rPr lang="ru-RU" dirty="0" smtClean="0"/>
                        <a:t>Высокий                       Средний                         Низкий </a:t>
                      </a:r>
                    </a:p>
                    <a:p>
                      <a:r>
                        <a:rPr lang="ru-RU" dirty="0" smtClean="0"/>
                        <a:t>Уровень                         </a:t>
                      </a:r>
                      <a:r>
                        <a:rPr lang="ru-RU" dirty="0" err="1" smtClean="0"/>
                        <a:t>Уровень</a:t>
                      </a:r>
                      <a:r>
                        <a:rPr lang="ru-RU" dirty="0" smtClean="0"/>
                        <a:t>                          </a:t>
                      </a:r>
                      <a:r>
                        <a:rPr lang="ru-RU" dirty="0" err="1" smtClean="0"/>
                        <a:t>Уровень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8361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Работа с родителями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6336704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Проведение акции «Спасём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мусора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(уборка территории у дома совместно с детьми).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Привлечь внимание детей к проблемам загрязнения окружающей среды и замусориванию планеты.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2.Проведение акции «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Зеленая планета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(принести и посадить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ребенком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любое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растение для озеленения участка).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формирование у детей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экологического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сознания, восприятия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бережного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отношения к природе.</a:t>
            </a: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4" name="Picture 6" descr="https://avatars.mds.yandex.net/i?id=d67c458fb2d8ac9dabbb87ad53161259-4902348-images-thumbs&amp;ref=rim&amp;n=33&amp;w=150&amp;h=1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573016"/>
            <a:ext cx="3024336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0288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Заключение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6021288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аблюдая у детей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появилось желание общаться с природой и отражать свои впечатления через различные виды деятельности.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342356"/>
            <a:ext cx="3298825" cy="217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342356"/>
            <a:ext cx="3236913" cy="2030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89" y="4653301"/>
            <a:ext cx="3249613" cy="217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144" y="4671558"/>
            <a:ext cx="3298825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204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319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Сформировано осознанно – правильное отношение к объектам и явления природы.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Сформированы начала экологической культуры детей.</a:t>
            </a:r>
          </a:p>
          <a:p>
            <a:pPr marL="0" indent="0">
              <a:buNone/>
            </a:pPr>
            <a:r>
              <a:rPr lang="ru-RU" sz="2800" dirty="0" smtClean="0"/>
              <a:t>   </a:t>
            </a:r>
            <a:endParaRPr lang="ru-RU" sz="2800" dirty="0"/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12977"/>
            <a:ext cx="3528392" cy="3137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212977"/>
            <a:ext cx="3591619" cy="3137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5298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847928"/>
          </a:xfrm>
        </p:spPr>
        <p:txBody>
          <a:bodyPr/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получают практические знания по охране природы.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учатся экспериментировать, анализировать, делать выводы.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Развиваются речевые навыки детей.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Детьми был сделан вывод,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человек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не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сможет прожить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растений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нужно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беречь природу.    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212977"/>
            <a:ext cx="2952328" cy="3378700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Овал 3"/>
          <p:cNvSpPr/>
          <p:nvPr/>
        </p:nvSpPr>
        <p:spPr>
          <a:xfrm>
            <a:off x="7956376" y="4902327"/>
            <a:ext cx="7200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759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92088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Принято решение: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998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етям очень понравился метод наблюдения, в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дальнейшем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планирую провести  наблюдение за птицами, насекомыми и прудом. Установить </a:t>
            </a:r>
          </a:p>
          <a:p>
            <a:pPr marL="0" indent="0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взаимосвязь </a:t>
            </a:r>
          </a:p>
          <a:p>
            <a:pPr marL="0" indent="0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между живой и не </a:t>
            </a:r>
          </a:p>
          <a:p>
            <a:pPr marL="0" indent="0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живой природой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Экологическая сказка для детей &amp;quot;Серая Шапочка&amp;quot; 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7" y="2636912"/>
            <a:ext cx="5184576" cy="38400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988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32427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792088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9443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6382</TotalTime>
  <Words>502</Words>
  <Application>Microsoft Office PowerPoint</Application>
  <PresentationFormat>Экран (4:3)</PresentationFormat>
  <Paragraphs>107</Paragraphs>
  <Slides>28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Поток</vt:lpstr>
      <vt:lpstr>МКДОУ Староакульшетский детский сад.  Тема :«Формирование естественных представлений основ экологической грамотности через наблюдение»                                                          Воспитатель: Михеева Н.В.</vt:lpstr>
      <vt:lpstr>Презентация PowerPoint</vt:lpstr>
      <vt:lpstr>Цель: Формирование у ребёнка определённой системы ценностей, представление о человеке как о части природы, о зависимости  сваей  жизни, своего  здоровья от её  состояния,  через метод  наблюдения.</vt:lpstr>
      <vt:lpstr> Задачи: 1.Сформировать первые навыки наблюдения за природой. 2. Закрепить знаний о природе и существующих в ней взаимосвязей. 3.  Воспитать, бережное отношения к природе. 4. Сформировать понимания правильного здорового образа жизни. 5. Сформировать эмоциональное отзывчивое отношение к живой природе. 6. Сформировать положительные эстетические ощущения от любования природой.  7. Закрепить умения познавать особенности окружающего мира через наблюдение.  </vt:lpstr>
      <vt:lpstr>Теоретические основы наблюдения как метода экологического воспитания детей дошкольного возраста </vt:lpstr>
      <vt:lpstr>Работа по методу наблюдения проводилась в 3 этапа.</vt:lpstr>
      <vt:lpstr>Диагностика организационного этапа</vt:lpstr>
      <vt:lpstr>Презентация PowerPoint</vt:lpstr>
      <vt:lpstr>Презентация PowerPoint</vt:lpstr>
      <vt:lpstr>Практический этап Формирование экологической культуры у детей дошкольного возраста через метод наблюдения на базе МКДОУ Староакульшетский детский сад предлагается реализовать по средствам составления перспективного плана эколога – педагогической работы с детьми дошкольного возраста, который предусматривает создание экологического пространства –  лаборатории, метеостанций, посадка огорода, оформление цветников.   .</vt:lpstr>
      <vt:lpstr>          Деревья</vt:lpstr>
      <vt:lpstr>             Цветы</vt:lpstr>
      <vt:lpstr>Презентация PowerPoint</vt:lpstr>
      <vt:lpstr>Метеостанция</vt:lpstr>
      <vt:lpstr>Презентация PowerPoint</vt:lpstr>
      <vt:lpstr>            Огород</vt:lpstr>
      <vt:lpstr>Лаборатория</vt:lpstr>
      <vt:lpstr>Презентация PowerPoint</vt:lpstr>
      <vt:lpstr>Презентация PowerPoint</vt:lpstr>
      <vt:lpstr>Презентация PowerPoint</vt:lpstr>
      <vt:lpstr>Итоговый этап</vt:lpstr>
      <vt:lpstr>Сравнительный анализ данных, полученных на констатирующем и контрольном этапах исследования</vt:lpstr>
      <vt:lpstr>Работа с родителями</vt:lpstr>
      <vt:lpstr>Заключение </vt:lpstr>
      <vt:lpstr>Презентация PowerPoint</vt:lpstr>
      <vt:lpstr>Презентация PowerPoint</vt:lpstr>
      <vt:lpstr>Принято решение: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207</cp:revision>
  <dcterms:created xsi:type="dcterms:W3CDTF">2022-08-10T13:23:53Z</dcterms:created>
  <dcterms:modified xsi:type="dcterms:W3CDTF">2022-09-13T12:08:28Z</dcterms:modified>
  <cp:contentStatus/>
</cp:coreProperties>
</file>