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6" r:id="rId10"/>
    <p:sldId id="267" r:id="rId11"/>
    <p:sldId id="264" r:id="rId12"/>
    <p:sldId id="268" r:id="rId13"/>
    <p:sldId id="269" r:id="rId14"/>
    <p:sldId id="270" r:id="rId1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51" d="100"/>
          <a:sy n="51" d="100"/>
        </p:scale>
        <p:origin x="775" y="-1039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Title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1012" y="1300785"/>
            <a:ext cx="8689976" cy="2509213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1012" y="3886200"/>
            <a:ext cx="8689976" cy="1371599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152137-1701-46AA-86A7-E889C96552C3}" type="datetimeFigureOut">
              <a:rPr lang="ru-RU" smtClean="0"/>
              <a:t>24.01.2025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E05A9E-C4EB-40EC-A93A-41F16F38145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327105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10363826" cy="342410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152137-1701-46AA-86A7-E889C96552C3}" type="datetimeFigureOut">
              <a:rPr lang="ru-RU" smtClean="0"/>
              <a:t>24.01.2025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E05A9E-C4EB-40EC-A93A-41F16F38145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1292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828563"/>
            <a:ext cx="10351752" cy="2736819"/>
          </a:xfr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4" y="3657457"/>
            <a:ext cx="10351752" cy="1368183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152137-1701-46AA-86A7-E889C96552C3}" type="datetimeFigureOut">
              <a:rPr lang="ru-RU" smtClean="0"/>
              <a:t>24.01.2025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E05A9E-C4EB-40EC-A93A-41F16F38145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514233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5106026" cy="342410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6172200" y="2367092"/>
            <a:ext cx="5105400" cy="342410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152137-1701-46AA-86A7-E889C96552C3}" type="datetimeFigureOut">
              <a:rPr lang="ru-RU" smtClean="0"/>
              <a:t>24.01.2025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E05A9E-C4EB-40EC-A93A-41F16F38145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95318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6328" y="2371018"/>
            <a:ext cx="487347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913774" y="3051012"/>
            <a:ext cx="5106027" cy="274018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96423" y="2371018"/>
            <a:ext cx="488180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6172200" y="3051012"/>
            <a:ext cx="5105401" cy="274018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152137-1701-46AA-86A7-E889C96552C3}" type="datetimeFigureOut">
              <a:rPr lang="ru-RU" smtClean="0"/>
              <a:t>24.01.2025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E05A9E-C4EB-40EC-A93A-41F16F38145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522627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152137-1701-46AA-86A7-E889C96552C3}" type="datetimeFigureOut">
              <a:rPr lang="ru-RU" smtClean="0"/>
              <a:t>24.01.2025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E05A9E-C4EB-40EC-A93A-41F16F38145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743649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152137-1701-46AA-86A7-E889C96552C3}" type="datetimeFigureOut">
              <a:rPr lang="ru-RU" smtClean="0"/>
              <a:t>24.01.2025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E05A9E-C4EB-40EC-A93A-41F16F38145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467839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609600"/>
            <a:ext cx="3935688" cy="2023252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78062" y="609600"/>
            <a:ext cx="6200163" cy="5181599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2632852"/>
            <a:ext cx="3935689" cy="3158348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152137-1701-46AA-86A7-E889C96552C3}" type="datetimeFigureOut">
              <a:rPr lang="ru-RU" smtClean="0"/>
              <a:t>24.01.2025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E05A9E-C4EB-40EC-A93A-41F16F38145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940203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5934969" cy="2023254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3" y="609601"/>
            <a:ext cx="3255358" cy="5181600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632852"/>
            <a:ext cx="5934949" cy="3158347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152137-1701-46AA-86A7-E889C96552C3}" type="datetimeFigureOut">
              <a:rPr lang="ru-RU" smtClean="0"/>
              <a:t>24.01.2025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E05A9E-C4EB-40EC-A93A-41F16F38145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915516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4" y="4289374"/>
            <a:ext cx="10364432" cy="81161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84744" y="698261"/>
            <a:ext cx="9822532" cy="3214136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5108728"/>
            <a:ext cx="10364452" cy="682472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152137-1701-46AA-86A7-E889C96552C3}" type="datetimeFigureOut">
              <a:rPr lang="ru-RU" smtClean="0"/>
              <a:t>24.01.2025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E05A9E-C4EB-40EC-A93A-41F16F38145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88769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599"/>
            <a:ext cx="10364452" cy="3427245"/>
          </a:xfrm>
        </p:spPr>
        <p:txBody>
          <a:bodyPr anchor="ctr"/>
          <a:lstStyle>
            <a:lvl1pPr algn="ctr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204821"/>
            <a:ext cx="10364452" cy="1586380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152137-1701-46AA-86A7-E889C96552C3}" type="datetimeFigureOut">
              <a:rPr lang="ru-RU" smtClean="0"/>
              <a:t>24.01.2025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E05A9E-C4EB-40EC-A93A-41F16F38145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1883288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59478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4372796"/>
            <a:ext cx="10364452" cy="1421053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152137-1701-46AA-86A7-E889C96552C3}" type="datetimeFigureOut">
              <a:rPr lang="ru-RU" smtClean="0"/>
              <a:t>24.01.2025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E05A9E-C4EB-40EC-A93A-41F16F38145C}" type="slidenum">
              <a:rPr lang="ru-RU" smtClean="0"/>
              <a:t>‹#›</a:t>
            </a:fld>
            <a:endParaRPr lang="ru-RU"/>
          </a:p>
        </p:txBody>
      </p:sp>
      <p:sp>
        <p:nvSpPr>
          <p:cNvPr id="13" name="TextBox 12"/>
          <p:cNvSpPr txBox="1"/>
          <p:nvPr/>
        </p:nvSpPr>
        <p:spPr>
          <a:xfrm>
            <a:off x="1001488" y="75416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57558" y="29935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20867260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2138721"/>
            <a:ext cx="10364452" cy="2511835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662335"/>
            <a:ext cx="10364452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152137-1701-46AA-86A7-E889C96552C3}" type="datetimeFigureOut">
              <a:rPr lang="ru-RU" smtClean="0"/>
              <a:t>24.01.2025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E05A9E-C4EB-40EC-A93A-41F16F38145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7198694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10364452" cy="1605094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74" y="2367093"/>
            <a:ext cx="329897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74" y="2943355"/>
            <a:ext cx="3298976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52389" y="2367093"/>
            <a:ext cx="329152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1348" y="2943355"/>
            <a:ext cx="3303351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367093"/>
            <a:ext cx="33049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3298" y="2943355"/>
            <a:ext cx="3304928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152137-1701-46AA-86A7-E889C96552C3}" type="datetimeFigureOut">
              <a:rPr lang="ru-RU" smtClean="0"/>
              <a:t>24.01.2025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E05A9E-C4EB-40EC-A93A-41F16F38145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4402616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74" y="610772"/>
            <a:ext cx="10364452" cy="1603922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74" y="4204820"/>
            <a:ext cx="3296409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913774" y="2367093"/>
            <a:ext cx="3296409" cy="1524000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74" y="4781082"/>
            <a:ext cx="3296409" cy="101011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59" y="4204820"/>
            <a:ext cx="33018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41348" y="2367093"/>
            <a:ext cx="3303352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81080"/>
            <a:ext cx="3303352" cy="101011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4204820"/>
            <a:ext cx="330068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973298" y="2367093"/>
            <a:ext cx="3304928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173" y="4781078"/>
            <a:ext cx="3305053" cy="1010121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152137-1701-46AA-86A7-E889C96552C3}" type="datetimeFigureOut">
              <a:rPr lang="ru-RU" smtClean="0"/>
              <a:t>24.01.2025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E05A9E-C4EB-40EC-A93A-41F16F38145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6426237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2367093"/>
            <a:ext cx="10364452" cy="342410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152137-1701-46AA-86A7-E889C96552C3}" type="datetimeFigureOut">
              <a:rPr lang="ru-RU" smtClean="0"/>
              <a:t>24.01.2025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E05A9E-C4EB-40EC-A93A-41F16F38145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0120172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601"/>
            <a:ext cx="2553326" cy="51815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609601"/>
            <a:ext cx="7658724" cy="518159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152137-1701-46AA-86A7-E889C96552C3}" type="datetimeFigureOut">
              <a:rPr lang="ru-RU" smtClean="0"/>
              <a:t>24.01.2025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E05A9E-C4EB-40EC-A93A-41F16F38145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51072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 amt="8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5" y="2367093"/>
            <a:ext cx="10364452" cy="34241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7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09152137-1701-46AA-86A7-E889C96552C3}" type="datetimeFigureOut">
              <a:rPr lang="ru-RU" smtClean="0"/>
              <a:t>24.01.2025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74" y="5883275"/>
            <a:ext cx="66728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6421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64E05A9E-C4EB-40EC-A93A-41F16F38145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148013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1" r:id="rId1"/>
    <p:sldLayoutId id="2147483752" r:id="rId2"/>
    <p:sldLayoutId id="2147483753" r:id="rId3"/>
    <p:sldLayoutId id="2147483754" r:id="rId4"/>
    <p:sldLayoutId id="2147483755" r:id="rId5"/>
    <p:sldLayoutId id="2147483756" r:id="rId6"/>
    <p:sldLayoutId id="2147483757" r:id="rId7"/>
    <p:sldLayoutId id="2147483758" r:id="rId8"/>
    <p:sldLayoutId id="2147483759" r:id="rId9"/>
    <p:sldLayoutId id="2147483760" r:id="rId10"/>
    <p:sldLayoutId id="2147483761" r:id="rId11"/>
    <p:sldLayoutId id="2147483762" r:id="rId12"/>
    <p:sldLayoutId id="2147483763" r:id="rId13"/>
    <p:sldLayoutId id="2147483764" r:id="rId14"/>
    <p:sldLayoutId id="2147483765" r:id="rId15"/>
    <p:sldLayoutId id="2147483766" r:id="rId16"/>
    <p:sldLayoutId id="2147483767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tx1"/>
        </a:buClr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9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12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17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8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22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25.jpe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ctrTitle"/>
          </p:nvPr>
        </p:nvSpPr>
        <p:spPr>
          <a:xfrm>
            <a:off x="1721224" y="161365"/>
            <a:ext cx="8719764" cy="1387736"/>
          </a:xfrm>
        </p:spPr>
        <p:txBody>
          <a:bodyPr/>
          <a:lstStyle/>
          <a:p>
            <a:r>
              <a:rPr lang="ru-RU" b="1" dirty="0" smtClean="0">
                <a:solidFill>
                  <a:schemeClr val="accent3">
                    <a:lumMod val="75000"/>
                  </a:schemeClr>
                </a:solidFill>
              </a:rPr>
              <a:t>Презентация для родителей</a:t>
            </a:r>
            <a:endParaRPr lang="ru-RU" b="1" dirty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type="subTitle" idx="1"/>
          </p:nvPr>
        </p:nvSpPr>
        <p:spPr>
          <a:xfrm>
            <a:off x="1323191" y="1775012"/>
            <a:ext cx="10424159" cy="4206239"/>
          </a:xfrm>
        </p:spPr>
        <p:txBody>
          <a:bodyPr>
            <a:noAutofit/>
          </a:bodyPr>
          <a:lstStyle/>
          <a:p>
            <a:r>
              <a:rPr lang="ru-RU" sz="5400" b="1" dirty="0" smtClean="0">
                <a:solidFill>
                  <a:schemeClr val="accent6">
                    <a:lumMod val="75000"/>
                  </a:schemeClr>
                </a:solidFill>
              </a:rPr>
              <a:t>Мультфильмы</a:t>
            </a:r>
            <a:r>
              <a:rPr lang="ru-RU" sz="5400" b="1" dirty="0">
                <a:solidFill>
                  <a:schemeClr val="accent6">
                    <a:lumMod val="75000"/>
                  </a:schemeClr>
                </a:solidFill>
              </a:rPr>
              <a:t/>
            </a:r>
            <a:br>
              <a:rPr lang="ru-RU" sz="5400" b="1" dirty="0">
                <a:solidFill>
                  <a:schemeClr val="accent6">
                    <a:lumMod val="75000"/>
                  </a:schemeClr>
                </a:solidFill>
              </a:rPr>
            </a:br>
            <a:r>
              <a:rPr lang="ru-RU" sz="5400" b="1" dirty="0" smtClean="0">
                <a:solidFill>
                  <a:schemeClr val="accent6">
                    <a:lumMod val="75000"/>
                  </a:schemeClr>
                </a:solidFill>
              </a:rPr>
              <a:t>вредные и полезные….</a:t>
            </a:r>
          </a:p>
          <a:p>
            <a:pPr algn="r">
              <a:spcBef>
                <a:spcPts val="0"/>
              </a:spcBef>
            </a:pPr>
            <a:endParaRPr lang="ru-RU" sz="2400" dirty="0" smtClean="0">
              <a:solidFill>
                <a:schemeClr val="accent3">
                  <a:lumMod val="75000"/>
                </a:schemeClr>
              </a:solidFill>
            </a:endParaRPr>
          </a:p>
          <a:p>
            <a:pPr algn="r">
              <a:spcBef>
                <a:spcPts val="0"/>
              </a:spcBef>
            </a:pPr>
            <a:endParaRPr lang="ru-RU" sz="2400" b="1" dirty="0" smtClean="0">
              <a:solidFill>
                <a:schemeClr val="accent3">
                  <a:lumMod val="75000"/>
                </a:schemeClr>
              </a:solidFill>
            </a:endParaRPr>
          </a:p>
          <a:p>
            <a:pPr algn="r">
              <a:spcBef>
                <a:spcPts val="0"/>
              </a:spcBef>
            </a:pPr>
            <a:endParaRPr lang="ru-RU" sz="2400" b="1" dirty="0">
              <a:solidFill>
                <a:schemeClr val="accent3">
                  <a:lumMod val="75000"/>
                </a:schemeClr>
              </a:solidFill>
            </a:endParaRPr>
          </a:p>
          <a:p>
            <a:pPr algn="r">
              <a:spcBef>
                <a:spcPts val="0"/>
              </a:spcBef>
            </a:pPr>
            <a:r>
              <a:rPr lang="ru-RU" sz="2400" b="1" dirty="0" smtClean="0">
                <a:solidFill>
                  <a:schemeClr val="accent3">
                    <a:lumMod val="75000"/>
                  </a:schemeClr>
                </a:solidFill>
              </a:rPr>
              <a:t>Подготовила: </a:t>
            </a:r>
          </a:p>
          <a:p>
            <a:pPr algn="r">
              <a:spcBef>
                <a:spcPts val="0"/>
              </a:spcBef>
            </a:pPr>
            <a:r>
              <a:rPr lang="ru-RU" sz="2000" b="1" dirty="0" smtClean="0">
                <a:solidFill>
                  <a:schemeClr val="accent3">
                    <a:lumMod val="75000"/>
                  </a:schemeClr>
                </a:solidFill>
              </a:rPr>
              <a:t>Педагог-психолог</a:t>
            </a:r>
          </a:p>
          <a:p>
            <a:pPr algn="r">
              <a:spcBef>
                <a:spcPts val="0"/>
              </a:spcBef>
            </a:pPr>
            <a:r>
              <a:rPr lang="ru-RU" sz="2000" b="1" dirty="0" smtClean="0">
                <a:solidFill>
                  <a:schemeClr val="accent3">
                    <a:lumMod val="75000"/>
                  </a:schemeClr>
                </a:solidFill>
              </a:rPr>
              <a:t> МАДОУ «Детский сад № 5» г. Горнозаводска  </a:t>
            </a:r>
          </a:p>
          <a:p>
            <a:pPr algn="r">
              <a:spcBef>
                <a:spcPts val="0"/>
              </a:spcBef>
            </a:pPr>
            <a:r>
              <a:rPr lang="ru-RU" sz="2000" b="1" dirty="0" smtClean="0">
                <a:solidFill>
                  <a:schemeClr val="accent3">
                    <a:lumMod val="75000"/>
                  </a:schemeClr>
                </a:solidFill>
              </a:rPr>
              <a:t> Ярославцева А.С.</a:t>
            </a:r>
            <a:endParaRPr lang="ru-RU" sz="2000" b="1" dirty="0">
              <a:solidFill>
                <a:schemeClr val="accent3">
                  <a:lumMod val="75000"/>
                </a:schemeClr>
              </a:solidFill>
            </a:endParaRPr>
          </a:p>
        </p:txBody>
      </p:sp>
      <p:pic>
        <p:nvPicPr>
          <p:cNvPr id="7170" name="Picture 2" descr="https://avatars.mds.yandex.net/i?id=a34a20925f7ee7586395b8201671f3b752e186c9-10907882-images-thumbs&amp;n=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25688"/>
            <a:ext cx="4851699" cy="3032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670110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913775" y="172123"/>
            <a:ext cx="10364451" cy="2042572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/>
            </a:r>
            <a:br>
              <a:rPr lang="ru-RU" dirty="0"/>
            </a:br>
            <a:r>
              <a:rPr lang="ru-RU" dirty="0" smtClean="0"/>
              <a:t>Дети </a:t>
            </a:r>
            <a:r>
              <a:rPr lang="ru-RU" dirty="0"/>
              <a:t>с удовольствием </a:t>
            </a:r>
            <a:r>
              <a:rPr lang="ru-RU" u="sng" dirty="0"/>
              <a:t>смотрят разные мультики</a:t>
            </a:r>
            <a:r>
              <a:rPr lang="ru-RU" dirty="0"/>
              <a:t>, но какая </a:t>
            </a:r>
            <a:r>
              <a:rPr lang="ru-RU" b="1" dirty="0"/>
              <a:t>польза</a:t>
            </a:r>
            <a:r>
              <a:rPr lang="ru-RU" dirty="0"/>
              <a:t> должна быть от </a:t>
            </a:r>
            <a:r>
              <a:rPr lang="ru-RU" b="1" dirty="0"/>
              <a:t>мультфильма</a:t>
            </a:r>
            <a:r>
              <a:rPr lang="ru-RU" dirty="0"/>
              <a:t>? Должен ли он быть обучающим (обучение счёту, азбуке, логике) или просто развлекающим? 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13"/>
          </p:nvPr>
        </p:nvSpPr>
        <p:spPr>
          <a:xfrm>
            <a:off x="913774" y="1818042"/>
            <a:ext cx="10363826" cy="3345629"/>
          </a:xfrm>
        </p:spPr>
        <p:txBody>
          <a:bodyPr>
            <a:normAutofit/>
          </a:bodyPr>
          <a:lstStyle/>
          <a:p>
            <a:endParaRPr lang="ru-RU" dirty="0" smtClean="0"/>
          </a:p>
          <a:p>
            <a:endParaRPr lang="ru-RU" dirty="0"/>
          </a:p>
          <a:p>
            <a:pPr algn="ctr"/>
            <a:r>
              <a:rPr lang="ru-RU" sz="2400" b="1" dirty="0" smtClean="0">
                <a:solidFill>
                  <a:schemeClr val="accent3">
                    <a:lumMod val="75000"/>
                  </a:schemeClr>
                </a:solidFill>
              </a:rPr>
              <a:t>рассмотрев </a:t>
            </a:r>
            <a:r>
              <a:rPr lang="ru-RU" sz="2400" b="1" dirty="0">
                <a:solidFill>
                  <a:schemeClr val="accent3">
                    <a:lumMod val="75000"/>
                  </a:schemeClr>
                </a:solidFill>
              </a:rPr>
              <a:t>большое количество российских и </a:t>
            </a:r>
            <a:r>
              <a:rPr lang="ru-RU" sz="2400" b="1" dirty="0" smtClean="0">
                <a:solidFill>
                  <a:schemeClr val="accent3">
                    <a:lumMod val="75000"/>
                  </a:schemeClr>
                </a:solidFill>
              </a:rPr>
              <a:t>зарубежных мультфильмов</a:t>
            </a:r>
            <a:r>
              <a:rPr lang="ru-RU" sz="2400" b="1" dirty="0">
                <a:solidFill>
                  <a:schemeClr val="accent3">
                    <a:lumMod val="75000"/>
                  </a:schemeClr>
                </a:solidFill>
              </a:rPr>
              <a:t>, сравнивая персонажей и их </a:t>
            </a:r>
            <a:r>
              <a:rPr lang="ru-RU" sz="2400" b="1" dirty="0" smtClean="0">
                <a:solidFill>
                  <a:schemeClr val="accent3">
                    <a:lumMod val="75000"/>
                  </a:schemeClr>
                </a:solidFill>
              </a:rPr>
              <a:t>поступки мы  поможем вам выбрать лучшие мультфильмы </a:t>
            </a:r>
            <a:r>
              <a:rPr lang="ru-RU" sz="2400" b="1" dirty="0" smtClean="0">
                <a:solidFill>
                  <a:schemeClr val="accent3">
                    <a:lumMod val="75000"/>
                  </a:schemeClr>
                </a:solidFill>
              </a:rPr>
              <a:t>для </a:t>
            </a:r>
            <a:r>
              <a:rPr lang="ru-RU" sz="2400" b="1" dirty="0" smtClean="0">
                <a:solidFill>
                  <a:schemeClr val="accent3">
                    <a:lumMod val="75000"/>
                  </a:schemeClr>
                </a:solidFill>
              </a:rPr>
              <a:t>домашнего просмотра!!!</a:t>
            </a:r>
            <a:endParaRPr lang="ru-RU" sz="2400" b="1" dirty="0">
              <a:solidFill>
                <a:schemeClr val="accent3">
                  <a:lumMod val="75000"/>
                </a:schemeClr>
              </a:solidFill>
            </a:endParaRPr>
          </a:p>
        </p:txBody>
      </p:sp>
      <p:pic>
        <p:nvPicPr>
          <p:cNvPr id="8194" name="Picture 2" descr="https://avatars.mds.yandex.net/i?id=4863a6adabca184010da7f0f4de95ea1edc0ec9e4fbc4cd1-5335399-images-thumbs&amp;n=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76" y="4162294"/>
            <a:ext cx="4463950" cy="2647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818487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ru-RU" b="1" i="1" dirty="0" smtClean="0"/>
              <a:t/>
            </a:r>
            <a:br>
              <a:rPr lang="ru-RU" b="1" i="1" dirty="0" smtClean="0"/>
            </a:br>
            <a:r>
              <a:rPr lang="ru-RU" b="1" i="1" dirty="0"/>
              <a:t/>
            </a:r>
            <a:br>
              <a:rPr lang="ru-RU" b="1" i="1" dirty="0"/>
            </a:br>
            <a:r>
              <a:rPr lang="ru-RU" b="1" i="1" dirty="0" smtClean="0"/>
              <a:t/>
            </a:r>
            <a:br>
              <a:rPr lang="ru-RU" b="1" i="1" dirty="0" smtClean="0"/>
            </a:br>
            <a:r>
              <a:rPr lang="ru-RU" b="1" i="1" dirty="0"/>
              <a:t/>
            </a:r>
            <a:br>
              <a:rPr lang="ru-RU" b="1" i="1" dirty="0"/>
            </a:br>
            <a:r>
              <a:rPr lang="ru-RU" b="1" i="1" dirty="0" smtClean="0"/>
              <a:t/>
            </a:r>
            <a:br>
              <a:rPr lang="ru-RU" b="1" i="1" dirty="0" smtClean="0"/>
            </a:br>
            <a:r>
              <a:rPr lang="ru-RU" b="1" i="1" dirty="0"/>
              <a:t/>
            </a:r>
            <a:br>
              <a:rPr lang="ru-RU" b="1" i="1" dirty="0"/>
            </a:br>
            <a:r>
              <a:rPr lang="ru-RU" b="1" i="1" dirty="0" smtClean="0"/>
              <a:t/>
            </a:r>
            <a:br>
              <a:rPr lang="ru-RU" b="1" i="1" dirty="0" smtClean="0"/>
            </a:br>
            <a:r>
              <a:rPr lang="ru-RU" b="1" i="1" dirty="0"/>
              <a:t/>
            </a:r>
            <a:br>
              <a:rPr lang="ru-RU" b="1" i="1" dirty="0"/>
            </a:br>
            <a:r>
              <a:rPr lang="ru-RU" b="1" i="1" dirty="0" smtClean="0"/>
              <a:t/>
            </a:r>
            <a:br>
              <a:rPr lang="ru-RU" b="1" i="1" dirty="0" smtClean="0"/>
            </a:br>
            <a:r>
              <a:rPr lang="ru-RU" b="1" i="1" dirty="0"/>
              <a:t/>
            </a:r>
            <a:br>
              <a:rPr lang="ru-RU" b="1" i="1" dirty="0"/>
            </a:br>
            <a:r>
              <a:rPr lang="ru-RU" sz="4000" b="1" i="1" dirty="0" smtClean="0">
                <a:solidFill>
                  <a:schemeClr val="accent6">
                    <a:lumMod val="50000"/>
                  </a:schemeClr>
                </a:solidFill>
              </a:rPr>
              <a:t>Положительные </a:t>
            </a:r>
            <a:r>
              <a:rPr lang="ru-RU" sz="4000" b="1" i="1" dirty="0">
                <a:solidFill>
                  <a:schemeClr val="accent6">
                    <a:lumMod val="50000"/>
                  </a:schemeClr>
                </a:solidFill>
              </a:rPr>
              <a:t>стороны мультфильмов:</a:t>
            </a:r>
            <a:r>
              <a:rPr lang="ru-RU" dirty="0"/>
              <a:t/>
            </a:r>
            <a:br>
              <a:rPr lang="ru-RU" dirty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sz="2700" dirty="0"/>
              <a:t/>
            </a:r>
            <a:br>
              <a:rPr lang="ru-RU" sz="2700" dirty="0"/>
            </a:br>
            <a:r>
              <a:rPr lang="ru-RU" sz="2700" dirty="0" smtClean="0"/>
              <a:t>Учат </a:t>
            </a:r>
            <a:r>
              <a:rPr lang="ru-RU" sz="2700" dirty="0"/>
              <a:t>уважать себе равных;</a:t>
            </a:r>
            <a:br>
              <a:rPr lang="ru-RU" sz="2700" dirty="0"/>
            </a:br>
            <a:r>
              <a:rPr lang="ru-RU" sz="2700" dirty="0"/>
              <a:t>Мириться, если произошла ссора;</a:t>
            </a:r>
            <a:br>
              <a:rPr lang="ru-RU" sz="2700" dirty="0"/>
            </a:br>
            <a:r>
              <a:rPr lang="ru-RU" sz="2700" dirty="0"/>
              <a:t>Не обижать слабых;</a:t>
            </a:r>
            <a:br>
              <a:rPr lang="ru-RU" sz="2700" dirty="0"/>
            </a:br>
            <a:r>
              <a:rPr lang="ru-RU" sz="2700" dirty="0"/>
              <a:t>Быть честным, уважать родителей и старших;</a:t>
            </a:r>
            <a:br>
              <a:rPr lang="ru-RU" sz="2700" dirty="0"/>
            </a:br>
            <a:r>
              <a:rPr lang="ru-RU" sz="2700" dirty="0"/>
              <a:t>Учат хорошим манерам;</a:t>
            </a:r>
            <a:br>
              <a:rPr lang="ru-RU" sz="2700" dirty="0"/>
            </a:br>
            <a:r>
              <a:rPr lang="ru-RU" sz="2700" dirty="0"/>
              <a:t>Развивают фантазию, творческие способности;</a:t>
            </a:r>
            <a:br>
              <a:rPr lang="ru-RU" sz="2700" dirty="0"/>
            </a:br>
            <a:r>
              <a:rPr lang="ru-RU" sz="2700" dirty="0"/>
              <a:t>Создают хорошее настроение;</a:t>
            </a:r>
            <a:br>
              <a:rPr lang="ru-RU" sz="2700" dirty="0"/>
            </a:br>
            <a:r>
              <a:rPr lang="ru-RU" sz="2700" dirty="0"/>
              <a:t>Расширяют кругозор, развивают любознательность;</a:t>
            </a:r>
            <a:br>
              <a:rPr lang="ru-RU" sz="2700" dirty="0"/>
            </a:br>
            <a:r>
              <a:rPr lang="ru-RU" sz="2700" dirty="0"/>
              <a:t>Учат сопереживать, сочувствовать, размышлять;</a:t>
            </a:r>
            <a:br>
              <a:rPr lang="ru-RU" sz="2700" dirty="0"/>
            </a:br>
            <a:r>
              <a:rPr lang="ru-RU" sz="2700" dirty="0"/>
              <a:t>Иметь свое мнение.</a:t>
            </a:r>
            <a:r>
              <a:rPr lang="ru-RU" sz="3100" dirty="0"/>
              <a:t/>
            </a:r>
            <a:br>
              <a:rPr lang="ru-RU" sz="3100" dirty="0"/>
            </a:br>
            <a:endParaRPr lang="ru-RU" sz="3100" dirty="0"/>
          </a:p>
        </p:txBody>
      </p:sp>
      <p:sp>
        <p:nvSpPr>
          <p:cNvPr id="4" name="Объект 3"/>
          <p:cNvSpPr>
            <a:spLocks noGrp="1"/>
          </p:cNvSpPr>
          <p:nvPr>
            <p:ph sz="quarter" idx="13"/>
          </p:nvPr>
        </p:nvSpPr>
        <p:spPr>
          <a:xfrm>
            <a:off x="139849" y="1678193"/>
            <a:ext cx="5916706" cy="4754881"/>
          </a:xfrm>
        </p:spPr>
        <p:txBody>
          <a:bodyPr/>
          <a:lstStyle/>
          <a:p>
            <a:endParaRPr lang="ru-RU" dirty="0" smtClean="0"/>
          </a:p>
          <a:p>
            <a:endParaRPr lang="ru-RU" dirty="0" smtClean="0"/>
          </a:p>
          <a:p>
            <a:endParaRPr lang="ru-RU" dirty="0"/>
          </a:p>
        </p:txBody>
      </p:sp>
      <p:pic>
        <p:nvPicPr>
          <p:cNvPr id="10242" name="Picture 2" descr="https://avatars.mds.yandex.net/i?id=24d19d1c242dc43caa10d999581a09833d5ab2c6-12609997-images-thumbs&amp;n=13"/>
          <p:cNvPicPr>
            <a:picLocks noGrp="1" noChangeAspect="1" noChangeArrowheads="1"/>
          </p:cNvPicPr>
          <p:nvPr>
            <p:ph sz="quarter" idx="14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62024" y="1678193"/>
            <a:ext cx="3607245" cy="28888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328186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3775" y="311973"/>
            <a:ext cx="10364451" cy="1215613"/>
          </a:xfrm>
        </p:spPr>
        <p:txBody>
          <a:bodyPr/>
          <a:lstStyle/>
          <a:p>
            <a:r>
              <a:rPr lang="ru-RU" b="1" i="1" dirty="0">
                <a:solidFill>
                  <a:srgbClr val="FF0000"/>
                </a:solidFill>
              </a:rPr>
              <a:t>Отрицательное влияние мультфильмов: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8" name="Объект 7"/>
          <p:cNvSpPr>
            <a:spLocks noGrp="1"/>
          </p:cNvSpPr>
          <p:nvPr>
            <p:ph sz="quarter" idx="13"/>
          </p:nvPr>
        </p:nvSpPr>
        <p:spPr>
          <a:xfrm>
            <a:off x="355002" y="989703"/>
            <a:ext cx="5664797" cy="5637007"/>
          </a:xfrm>
        </p:spPr>
        <p:txBody>
          <a:bodyPr>
            <a:normAutofit/>
          </a:bodyPr>
          <a:lstStyle/>
          <a:p>
            <a:pPr lvl="0"/>
            <a:r>
              <a:rPr lang="ru-RU" b="1" dirty="0">
                <a:solidFill>
                  <a:srgbClr val="FF0000"/>
                </a:solidFill>
              </a:rPr>
              <a:t>Герои некоторых мультфильмов агрессивны </a:t>
            </a:r>
            <a:r>
              <a:rPr lang="ru-RU" dirty="0"/>
              <a:t>– они стремятся нанести вред окружающим, нередко калечат и даже убивают персонажей. Последствия – проявление жестокости, безжалостности, агрессии ребенка в реальной жизни;</a:t>
            </a:r>
          </a:p>
          <a:p>
            <a:pPr lvl="0"/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Некоторые персонажи нарушают общепринятые нормы поведения </a:t>
            </a:r>
            <a:r>
              <a:rPr lang="ru-RU" dirty="0"/>
              <a:t>– их никто не наказывает за это, не говорит, что так делать нельзя. Нарушается представление о хорошем и плохом поступке, воспитывается ощущение полной безнаказанности, нет четкой границы между добром и злом.</a:t>
            </a:r>
          </a:p>
          <a:p>
            <a:endParaRPr lang="ru-RU" dirty="0"/>
          </a:p>
        </p:txBody>
      </p:sp>
      <p:pic>
        <p:nvPicPr>
          <p:cNvPr id="9218" name="Picture 2" descr="https://avatars.mds.yandex.net/i?id=2bcb7d46e7ca2f2ead8c412144aed35fb5880ed6-10749046-images-thumbs&amp;n=13"/>
          <p:cNvPicPr>
            <a:picLocks noGrp="1" noChangeAspect="1" noChangeArrowheads="1"/>
          </p:cNvPicPr>
          <p:nvPr>
            <p:ph sz="quarter" idx="14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83000" y="1708057"/>
            <a:ext cx="4395226" cy="35074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421381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Объект 4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pPr lvl="0"/>
            <a:r>
              <a:rPr lang="ru-RU" sz="2800" b="1" dirty="0">
                <a:solidFill>
                  <a:srgbClr val="0070C0"/>
                </a:solidFill>
              </a:rPr>
              <a:t>В некоторых мультфильмах показывают опасные для жизни формы поведения, </a:t>
            </a:r>
            <a:r>
              <a:rPr lang="ru-RU" sz="2800" dirty="0"/>
              <a:t>повторять которые в реальной жизни глупо, а иногда и просто опасно! Просмотр таких примеров для подражания может привести даже к травмам</a:t>
            </a:r>
            <a:r>
              <a:rPr lang="ru-RU" sz="2800" dirty="0" smtClean="0"/>
              <a:t>.</a:t>
            </a:r>
          </a:p>
          <a:p>
            <a:pPr lvl="0"/>
            <a:endParaRPr lang="ru-RU" sz="2200" dirty="0"/>
          </a:p>
          <a:p>
            <a:pPr lvl="0"/>
            <a:endParaRPr lang="ru-RU" dirty="0"/>
          </a:p>
          <a:p>
            <a:endParaRPr lang="ru-RU" dirty="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7462" y="1999130"/>
            <a:ext cx="4800599" cy="3200399"/>
          </a:xfrm>
          <a:prstGeom prst="rect">
            <a:avLst/>
          </a:prstGeom>
        </p:spPr>
      </p:pic>
      <p:sp>
        <p:nvSpPr>
          <p:cNvPr id="8" name="Текст 7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995762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Рисунок 7"/>
          <p:cNvSpPr>
            <a:spLocks noGrp="1"/>
          </p:cNvSpPr>
          <p:nvPr>
            <p:ph type="pic" idx="1"/>
          </p:nvPr>
        </p:nvSpPr>
        <p:spPr/>
      </p:sp>
      <p:sp>
        <p:nvSpPr>
          <p:cNvPr id="9" name="Текст 8"/>
          <p:cNvSpPr>
            <a:spLocks noGrp="1"/>
          </p:cNvSpPr>
          <p:nvPr>
            <p:ph type="body" sz="half" idx="2"/>
          </p:nvPr>
        </p:nvSpPr>
        <p:spPr>
          <a:xfrm>
            <a:off x="913794" y="1086522"/>
            <a:ext cx="5934949" cy="4704677"/>
          </a:xfrm>
        </p:spPr>
        <p:txBody>
          <a:bodyPr>
            <a:normAutofit fontScale="92500" lnSpcReduction="10000"/>
          </a:bodyPr>
          <a:lstStyle/>
          <a:p>
            <a:pPr lvl="0" algn="l"/>
            <a:r>
              <a:rPr lang="ru-RU" sz="2800" b="1" dirty="0">
                <a:solidFill>
                  <a:srgbClr val="00B050"/>
                </a:solidFill>
              </a:rPr>
              <a:t>Иногда показывают сцены неуважительного отношения к людям, животным, растениям, сцены издевательства над беспомощностью, слабостью, старостью</a:t>
            </a:r>
            <a:r>
              <a:rPr lang="ru-RU" sz="2800" dirty="0"/>
              <a:t>. Как вы думаете, как поведут себя маленькие зрители после просмотра таких мультиков? Скорее всего, это будет грубость, безжалостность…</a:t>
            </a:r>
          </a:p>
          <a:p>
            <a:endParaRPr lang="ru-RU" dirty="0"/>
          </a:p>
        </p:txBody>
      </p:sp>
      <p:pic>
        <p:nvPicPr>
          <p:cNvPr id="11268" name="Picture 4" descr="https://avatars.mds.yandex.net/i?id=03d29286304dd946c71c853999ce8119a546117a-4615702-images-thumbs&amp;n=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8743" y="1086521"/>
            <a:ext cx="5199822" cy="41760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651380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3492" y="129093"/>
            <a:ext cx="10234734" cy="1753496"/>
          </a:xfrm>
        </p:spPr>
        <p:txBody>
          <a:bodyPr/>
          <a:lstStyle/>
          <a:p>
            <a:r>
              <a:rPr lang="ru-RU" b="1" dirty="0">
                <a:solidFill>
                  <a:srgbClr val="FF0000"/>
                </a:solidFill>
              </a:rPr>
              <a:t>Список</a:t>
            </a:r>
            <a:r>
              <a:rPr lang="ru-RU" b="1" dirty="0"/>
              <a:t> </a:t>
            </a:r>
            <a:r>
              <a:rPr lang="ru-RU" b="1" dirty="0">
                <a:solidFill>
                  <a:srgbClr val="00B050"/>
                </a:solidFill>
              </a:rPr>
              <a:t>запрещённых</a:t>
            </a:r>
            <a:r>
              <a:rPr lang="ru-RU" b="1" dirty="0"/>
              <a:t> </a:t>
            </a:r>
            <a:r>
              <a:rPr lang="ru-RU" b="1" dirty="0">
                <a:solidFill>
                  <a:schemeClr val="accent4">
                    <a:lumMod val="75000"/>
                  </a:schemeClr>
                </a:solidFill>
              </a:rPr>
              <a:t>мультфильмов</a:t>
            </a:r>
            <a:r>
              <a:rPr lang="ru-RU" b="1" dirty="0"/>
              <a:t/>
            </a:r>
            <a:br>
              <a:rPr lang="ru-RU" b="1" dirty="0"/>
            </a:b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913774" y="1527586"/>
            <a:ext cx="10363826" cy="4970033"/>
          </a:xfrm>
        </p:spPr>
        <p:txBody>
          <a:bodyPr>
            <a:normAutofit/>
          </a:bodyPr>
          <a:lstStyle/>
          <a:p>
            <a:pPr algn="ctr"/>
            <a:r>
              <a:rPr lang="ru-RU" sz="2400" i="1" dirty="0" smtClean="0"/>
              <a:t>«</a:t>
            </a:r>
            <a:r>
              <a:rPr lang="ru-RU" sz="2400" i="1" dirty="0"/>
              <a:t>Губка Боб»</a:t>
            </a:r>
            <a:r>
              <a:rPr lang="ru-RU" sz="2400" dirty="0"/>
              <a:t>, </a:t>
            </a:r>
            <a:r>
              <a:rPr lang="ru-RU" sz="2400" i="1" dirty="0"/>
              <a:t>«Симпсоны»</a:t>
            </a:r>
            <a:r>
              <a:rPr lang="ru-RU" sz="2400" dirty="0"/>
              <a:t>, </a:t>
            </a:r>
            <a:r>
              <a:rPr lang="ru-RU" sz="2400" i="1" dirty="0"/>
              <a:t>«</a:t>
            </a:r>
            <a:r>
              <a:rPr lang="ru-RU" sz="2400" i="1" dirty="0" err="1"/>
              <a:t>Шрек</a:t>
            </a:r>
            <a:r>
              <a:rPr lang="ru-RU" sz="2400" i="1" dirty="0"/>
              <a:t>»</a:t>
            </a:r>
            <a:r>
              <a:rPr lang="ru-RU" sz="2400" dirty="0"/>
              <a:t>, </a:t>
            </a:r>
            <a:r>
              <a:rPr lang="ru-RU" sz="2400" dirty="0" err="1"/>
              <a:t>Покемоны</a:t>
            </a:r>
            <a:r>
              <a:rPr lang="ru-RU" sz="2400" dirty="0"/>
              <a:t>», </a:t>
            </a:r>
            <a:r>
              <a:rPr lang="ru-RU" sz="2400" i="1" dirty="0"/>
              <a:t>«</a:t>
            </a:r>
            <a:r>
              <a:rPr lang="ru-RU" sz="2400" i="1" dirty="0" err="1"/>
              <a:t>Ронал</a:t>
            </a:r>
            <a:r>
              <a:rPr lang="ru-RU" sz="2400" i="1" dirty="0"/>
              <a:t> - варвар»</a:t>
            </a:r>
            <a:r>
              <a:rPr lang="ru-RU" sz="2400" dirty="0"/>
              <a:t>, </a:t>
            </a:r>
            <a:r>
              <a:rPr lang="ru-RU" sz="2400" i="1" dirty="0"/>
              <a:t>«</a:t>
            </a:r>
            <a:r>
              <a:rPr lang="ru-RU" sz="2400" i="1" dirty="0" err="1"/>
              <a:t>Футурама</a:t>
            </a:r>
            <a:r>
              <a:rPr lang="ru-RU" sz="2400" i="1" dirty="0"/>
              <a:t>»</a:t>
            </a:r>
            <a:r>
              <a:rPr lang="ru-RU" sz="2400" dirty="0"/>
              <a:t>, </a:t>
            </a:r>
            <a:r>
              <a:rPr lang="ru-RU" sz="2400" i="1" dirty="0"/>
              <a:t>«</a:t>
            </a:r>
            <a:r>
              <a:rPr lang="ru-RU" sz="2400" i="1" dirty="0" err="1"/>
              <a:t>Бивис</a:t>
            </a:r>
            <a:r>
              <a:rPr lang="ru-RU" sz="2400" i="1" dirty="0"/>
              <a:t> и </a:t>
            </a:r>
            <a:r>
              <a:rPr lang="ru-RU" sz="2400" i="1" dirty="0" err="1"/>
              <a:t>Баттхед</a:t>
            </a:r>
            <a:r>
              <a:rPr lang="ru-RU" sz="2400" i="1" dirty="0"/>
              <a:t>»</a:t>
            </a:r>
            <a:r>
              <a:rPr lang="ru-RU" sz="2400" dirty="0"/>
              <a:t>, </a:t>
            </a:r>
            <a:r>
              <a:rPr lang="ru-RU" sz="2400" i="1" dirty="0"/>
              <a:t>«Южный парк»</a:t>
            </a:r>
            <a:r>
              <a:rPr lang="ru-RU" sz="2400" dirty="0"/>
              <a:t>, </a:t>
            </a:r>
            <a:r>
              <a:rPr lang="ru-RU" sz="2400" i="1" dirty="0"/>
              <a:t>«Счастливые лесные друзья»</a:t>
            </a:r>
            <a:r>
              <a:rPr lang="ru-RU" sz="2400" dirty="0"/>
              <a:t>, </a:t>
            </a:r>
            <a:r>
              <a:rPr lang="ru-RU" sz="2400" i="1" dirty="0"/>
              <a:t>«</a:t>
            </a:r>
            <a:r>
              <a:rPr lang="ru-RU" sz="2400" i="1" dirty="0" err="1"/>
              <a:t>Франкенвини</a:t>
            </a:r>
            <a:r>
              <a:rPr lang="ru-RU" sz="2400" i="1" dirty="0"/>
              <a:t>»</a:t>
            </a:r>
            <a:r>
              <a:rPr lang="ru-RU" sz="2400" dirty="0"/>
              <a:t>, </a:t>
            </a:r>
            <a:r>
              <a:rPr lang="ru-RU" sz="2400" i="1" dirty="0"/>
              <a:t>«</a:t>
            </a:r>
            <a:r>
              <a:rPr lang="ru-RU" sz="2400" i="1" dirty="0" err="1"/>
              <a:t>Карролина</a:t>
            </a:r>
            <a:r>
              <a:rPr lang="ru-RU" sz="2400" i="1" dirty="0"/>
              <a:t> в стране кошмаров»</a:t>
            </a:r>
            <a:r>
              <a:rPr lang="ru-RU" sz="2400" dirty="0"/>
              <a:t>, </a:t>
            </a:r>
            <a:r>
              <a:rPr lang="ru-RU" sz="2400" i="1" dirty="0"/>
              <a:t>«</a:t>
            </a:r>
            <a:r>
              <a:rPr lang="ru-RU" sz="2400" i="1" dirty="0" err="1"/>
              <a:t>Нидзяго</a:t>
            </a:r>
            <a:r>
              <a:rPr lang="ru-RU" sz="2400" i="1" dirty="0"/>
              <a:t>»</a:t>
            </a:r>
            <a:r>
              <a:rPr lang="ru-RU" sz="2400" dirty="0"/>
              <a:t>, </a:t>
            </a:r>
            <a:r>
              <a:rPr lang="ru-RU" sz="2400" i="1" dirty="0"/>
              <a:t>«</a:t>
            </a:r>
            <a:r>
              <a:rPr lang="ru-RU" sz="2400" i="1" dirty="0" err="1"/>
              <a:t>Трансформеры</a:t>
            </a:r>
            <a:r>
              <a:rPr lang="ru-RU" sz="2400" i="1" dirty="0"/>
              <a:t>»</a:t>
            </a:r>
            <a:r>
              <a:rPr lang="ru-RU" sz="2400" dirty="0"/>
              <a:t>, </a:t>
            </a:r>
            <a:r>
              <a:rPr lang="ru-RU" sz="2400" i="1" dirty="0"/>
              <a:t>«Бен </a:t>
            </a:r>
            <a:r>
              <a:rPr lang="ru-RU" sz="2400" i="1" dirty="0" err="1"/>
              <a:t>тен</a:t>
            </a:r>
            <a:r>
              <a:rPr lang="ru-RU" sz="2400" i="1" dirty="0"/>
              <a:t>»</a:t>
            </a:r>
            <a:r>
              <a:rPr lang="ru-RU" sz="2400" dirty="0"/>
              <a:t>, японские </a:t>
            </a:r>
            <a:r>
              <a:rPr lang="ru-RU" sz="2400" i="1" dirty="0"/>
              <a:t>«</a:t>
            </a:r>
            <a:r>
              <a:rPr lang="ru-RU" sz="2400" i="1" dirty="0" err="1"/>
              <a:t>Анимэ</a:t>
            </a:r>
            <a:r>
              <a:rPr lang="ru-RU" sz="2400" i="1" dirty="0"/>
              <a:t>»</a:t>
            </a:r>
            <a:r>
              <a:rPr lang="ru-RU" sz="2400" dirty="0"/>
              <a:t>, </a:t>
            </a:r>
            <a:r>
              <a:rPr lang="ru-RU" sz="2400" i="1" dirty="0"/>
              <a:t>«Дорога на Эльдорадо»</a:t>
            </a:r>
            <a:r>
              <a:rPr lang="ru-RU" sz="2400" dirty="0"/>
              <a:t>.</a:t>
            </a:r>
          </a:p>
          <a:p>
            <a:pPr algn="ctr"/>
            <a:r>
              <a:rPr lang="ru-RU" sz="2400" b="1" u="sng" dirty="0" smtClean="0">
                <a:solidFill>
                  <a:srgbClr val="FF0000"/>
                </a:solidFill>
              </a:rPr>
              <a:t>Смотреть Только </a:t>
            </a:r>
            <a:r>
              <a:rPr lang="ru-RU" sz="2400" b="1" u="sng" dirty="0">
                <a:solidFill>
                  <a:srgbClr val="FF0000"/>
                </a:solidFill>
              </a:rPr>
              <a:t>со взрослыми и обязательно комментировать </a:t>
            </a:r>
            <a:r>
              <a:rPr lang="ru-RU" sz="2400" b="1" u="sng" dirty="0" smtClean="0">
                <a:solidFill>
                  <a:srgbClr val="FF0000"/>
                </a:solidFill>
              </a:rPr>
              <a:t>                  поступки </a:t>
            </a:r>
            <a:r>
              <a:rPr lang="ru-RU" sz="2400" b="1" u="sng" dirty="0">
                <a:solidFill>
                  <a:srgbClr val="FF0000"/>
                </a:solidFill>
              </a:rPr>
              <a:t>героев</a:t>
            </a:r>
            <a:r>
              <a:rPr lang="ru-RU" sz="2400" b="1" dirty="0">
                <a:solidFill>
                  <a:srgbClr val="FF0000"/>
                </a:solidFill>
              </a:rPr>
              <a:t>:</a:t>
            </a:r>
          </a:p>
          <a:p>
            <a:pPr algn="ctr"/>
            <a:r>
              <a:rPr lang="ru-RU" sz="2400" i="1" dirty="0"/>
              <a:t>«Маша и медведь»</a:t>
            </a:r>
            <a:r>
              <a:rPr lang="ru-RU" sz="2400" dirty="0"/>
              <a:t> (</a:t>
            </a:r>
            <a:r>
              <a:rPr lang="ru-RU" sz="2400" b="1" dirty="0"/>
              <a:t>мультфильм для взрослых</a:t>
            </a:r>
            <a:r>
              <a:rPr lang="ru-RU" sz="2400" dirty="0"/>
              <a:t>, </a:t>
            </a:r>
            <a:r>
              <a:rPr lang="ru-RU" sz="2400" i="1" dirty="0"/>
              <a:t>«Том и Джерри»</a:t>
            </a:r>
            <a:r>
              <a:rPr lang="ru-RU" sz="2400" dirty="0"/>
              <a:t>, </a:t>
            </a:r>
            <a:r>
              <a:rPr lang="ru-RU" sz="2400" i="1" dirty="0"/>
              <a:t>«Черепашки ниндзя»</a:t>
            </a:r>
            <a:r>
              <a:rPr lang="ru-RU" sz="2400" dirty="0"/>
              <a:t>, </a:t>
            </a:r>
            <a:r>
              <a:rPr lang="ru-RU" sz="2400" i="1" dirty="0"/>
              <a:t>«Мадагаскар»</a:t>
            </a:r>
            <a:r>
              <a:rPr lang="ru-RU" sz="2400" dirty="0"/>
              <a:t>, </a:t>
            </a:r>
            <a:r>
              <a:rPr lang="ru-RU" sz="2400" i="1" dirty="0"/>
              <a:t>«Ледниковый период»</a:t>
            </a:r>
            <a:r>
              <a:rPr lang="ru-RU" sz="2400" dirty="0"/>
              <a:t>, </a:t>
            </a:r>
            <a:r>
              <a:rPr lang="ru-RU" sz="2400" i="1" dirty="0"/>
              <a:t>«Человек – паук»</a:t>
            </a:r>
            <a:r>
              <a:rPr lang="ru-RU" sz="2400" dirty="0"/>
              <a:t>, </a:t>
            </a:r>
            <a:r>
              <a:rPr lang="ru-RU" sz="2400" i="1" dirty="0"/>
              <a:t>«Клуб </a:t>
            </a:r>
            <a:r>
              <a:rPr lang="ru-RU" sz="2400" i="1" dirty="0" err="1"/>
              <a:t>Винкс</a:t>
            </a:r>
            <a:r>
              <a:rPr lang="ru-RU" sz="2400" i="1" dirty="0"/>
              <a:t>»</a:t>
            </a:r>
            <a:r>
              <a:rPr lang="ru-RU" sz="2400" dirty="0"/>
              <a:t>, </a:t>
            </a:r>
            <a:r>
              <a:rPr lang="ru-RU" sz="2400" i="1" dirty="0"/>
              <a:t>«</a:t>
            </a:r>
            <a:r>
              <a:rPr lang="ru-RU" sz="2400" i="1" dirty="0" err="1"/>
              <a:t>Смурфики</a:t>
            </a:r>
            <a:r>
              <a:rPr lang="ru-RU" sz="2400" i="1" dirty="0" smtClean="0"/>
              <a:t>».</a:t>
            </a:r>
            <a:endParaRPr lang="ru-RU" sz="2400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011993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1530962" y="2976282"/>
            <a:ext cx="3935688" cy="2023252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6" name="Объект 5"/>
          <p:cNvSpPr>
            <a:spLocks noGrp="1"/>
          </p:cNvSpPr>
          <p:nvPr>
            <p:ph sz="quarter" idx="13"/>
          </p:nvPr>
        </p:nvSpPr>
        <p:spPr/>
        <p:txBody>
          <a:bodyPr>
            <a:normAutofit fontScale="92500"/>
          </a:bodyPr>
          <a:lstStyle/>
          <a:p>
            <a:pPr algn="ctr"/>
            <a:r>
              <a:rPr lang="ru-RU" b="1" dirty="0">
                <a:solidFill>
                  <a:srgbClr val="FF0000"/>
                </a:solidFill>
              </a:rPr>
              <a:t>Жестокость и агрессия. </a:t>
            </a:r>
            <a:endParaRPr lang="ru-RU" b="1" dirty="0" smtClean="0">
              <a:solidFill>
                <a:srgbClr val="FF0000"/>
              </a:solidFill>
            </a:endParaRPr>
          </a:p>
          <a:p>
            <a:r>
              <a:rPr lang="ru-RU" b="1" dirty="0" smtClean="0">
                <a:solidFill>
                  <a:srgbClr val="FF0000"/>
                </a:solidFill>
              </a:rPr>
              <a:t>«</a:t>
            </a:r>
            <a:r>
              <a:rPr lang="ru-RU" b="1" dirty="0">
                <a:solidFill>
                  <a:srgbClr val="FF0000"/>
                </a:solidFill>
              </a:rPr>
              <a:t>Том и Джерри». </a:t>
            </a:r>
            <a:r>
              <a:rPr lang="ru-RU" dirty="0"/>
              <a:t>Кот Том гоняется за мышонком Джерри, выбирая самые изощренные методы уничтожения бедного мышонка. А мышонок тем временем также пытается отомстить не менее бедному коту. И наверняка, ребенок будет делать тоже самое, что делают эти два веселых и милых героя, т.е. учится мстить. </a:t>
            </a:r>
            <a:r>
              <a:rPr lang="ru-RU" dirty="0"/>
              <a:t>М</a:t>
            </a:r>
            <a:r>
              <a:rPr lang="ru-RU" dirty="0" smtClean="0"/>
              <a:t>ожно </a:t>
            </a:r>
            <a:r>
              <a:rPr lang="ru-RU" dirty="0"/>
              <a:t>бить и шутить над теми, кто слабее, кого-то стукнул, ударил. Если мультфильм хаотичный, то он не покажет ребенку определение цели, пути решения проблемы и т.д. «Том и Джерри" относится именно к этой категории несвязных мультиков.</a:t>
            </a:r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half" idx="2"/>
          </p:nvPr>
        </p:nvSpPr>
        <p:spPr>
          <a:xfrm>
            <a:off x="1142373" y="8113929"/>
            <a:ext cx="3935689" cy="3158348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6146" name="Picture 2" descr="https://avatars.mds.yandex.net/i?id=fb369b84a4cbde2285ba798b78cd442593d36b3e-9855607-images-thumbs&amp;n=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59" y="74846"/>
            <a:ext cx="3797474" cy="26884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https://avatars.mds.yandex.net/i?id=e7d4794ef0e4db00443de86f3ce3fef43f1c16a142939d73-11924504-images-thumbs&amp;n=1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29" y="2763324"/>
            <a:ext cx="3876733" cy="21806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0" name="Picture 6" descr="https://avatars.mds.yandex.net/i?id=35f3092dda77635b0c72bec48c45102e1e190e90-5584528-images-thumbs&amp;n=1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3889" y="4579725"/>
            <a:ext cx="3125507" cy="2278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824142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913775" y="2115671"/>
            <a:ext cx="3935688" cy="2023252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6" name="Объект 5"/>
          <p:cNvSpPr>
            <a:spLocks noGrp="1"/>
          </p:cNvSpPr>
          <p:nvPr>
            <p:ph sz="quarter" idx="13"/>
          </p:nvPr>
        </p:nvSpPr>
        <p:spPr>
          <a:xfrm>
            <a:off x="5078062" y="609600"/>
            <a:ext cx="6200163" cy="5726654"/>
          </a:xfrm>
        </p:spPr>
        <p:txBody>
          <a:bodyPr>
            <a:noAutofit/>
          </a:bodyPr>
          <a:lstStyle/>
          <a:p>
            <a:r>
              <a:rPr lang="ru-RU" sz="1800" b="1" dirty="0" err="1">
                <a:solidFill>
                  <a:srgbClr val="FF0000"/>
                </a:solidFill>
              </a:rPr>
              <a:t>Шрек</a:t>
            </a:r>
            <a:r>
              <a:rPr lang="ru-RU" sz="1800" dirty="0"/>
              <a:t> В американских сюжетах очень часто образ девушки тоже очень жестокий. Высмеиваются традиционные для женского образа качества: застенчивость, бескорыстие, скромность и самое главное - материнство. Вы, конечно, видели эпизод из «</a:t>
            </a:r>
            <a:r>
              <a:rPr lang="ru-RU" sz="1800" dirty="0" err="1"/>
              <a:t>Шрека</a:t>
            </a:r>
            <a:r>
              <a:rPr lang="ru-RU" sz="1800" dirty="0"/>
              <a:t>» (когда взрывается птичка от пения </a:t>
            </a:r>
            <a:r>
              <a:rPr lang="ru-RU" sz="1800" dirty="0" err="1"/>
              <a:t>тролльши</a:t>
            </a:r>
            <a:r>
              <a:rPr lang="ru-RU" sz="1800" dirty="0"/>
              <a:t>). Дети в этом момент всегда смеются. Именно так достигается сдвиг сознания. Таким образом, чужими людьми изменяется психика наших детей. Это не просто сцена красивого убийства, это - пример смерти. Главная положительная героиня наших сказок не может быть такой, она не может быть жестока, не может убивать. Вспомните сцену из «</a:t>
            </a:r>
            <a:r>
              <a:rPr lang="ru-RU" sz="1800" dirty="0" err="1"/>
              <a:t>Шрека</a:t>
            </a:r>
            <a:r>
              <a:rPr lang="ru-RU" sz="1800" dirty="0"/>
              <a:t>», где </a:t>
            </a:r>
            <a:r>
              <a:rPr lang="ru-RU" sz="1800" dirty="0" err="1"/>
              <a:t>Фиона</a:t>
            </a:r>
            <a:r>
              <a:rPr lang="ru-RU" sz="1800" dirty="0"/>
              <a:t> ради забавы надувает змею и лягушку, как хладнокровно убивает птицу. В мультфильме это преподнесено с юмором, и ребенок воспримет эту модель поведения, как естественную.</a:t>
            </a:r>
            <a:endParaRPr lang="ru-RU" sz="1800" dirty="0"/>
          </a:p>
        </p:txBody>
      </p:sp>
      <p:sp>
        <p:nvSpPr>
          <p:cNvPr id="5" name="Текст 4"/>
          <p:cNvSpPr>
            <a:spLocks noGrp="1"/>
          </p:cNvSpPr>
          <p:nvPr>
            <p:ph type="body" sz="half" idx="2"/>
          </p:nvPr>
        </p:nvSpPr>
        <p:spPr>
          <a:xfrm>
            <a:off x="1177342" y="7657117"/>
            <a:ext cx="3813727" cy="2904832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5122" name="Picture 2" descr="https://avatars.mds.yandex.net/i?id=776b4d1b848a97f572688f49de6973e9a1fb3c89-9053088-images-thumbs&amp;n=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463" y="686921"/>
            <a:ext cx="4572000" cy="285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https://avatars.mds.yandex.net/i?id=5325faa7f6070a4d250d7c64f53f64e786114015-5231932-images-thumbs&amp;n=1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728" y="3697437"/>
            <a:ext cx="4656735" cy="2638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872237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924532" y="2312867"/>
            <a:ext cx="3000998" cy="1366923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6" name="Объект 5"/>
          <p:cNvSpPr>
            <a:spLocks noGrp="1"/>
          </p:cNvSpPr>
          <p:nvPr>
            <p:ph sz="quarter" idx="13"/>
          </p:nvPr>
        </p:nvSpPr>
        <p:spPr>
          <a:xfrm>
            <a:off x="5078062" y="609600"/>
            <a:ext cx="6200163" cy="5920292"/>
          </a:xfrm>
        </p:spPr>
        <p:txBody>
          <a:bodyPr>
            <a:normAutofit fontScale="92500" lnSpcReduction="20000"/>
          </a:bodyPr>
          <a:lstStyle/>
          <a:p>
            <a:r>
              <a:rPr lang="ru-RU" dirty="0" smtClean="0"/>
              <a:t>яркие </a:t>
            </a:r>
            <a:r>
              <a:rPr lang="ru-RU" dirty="0"/>
              <a:t>мультфильмы как </a:t>
            </a:r>
            <a:r>
              <a:rPr lang="ru-RU" dirty="0">
                <a:solidFill>
                  <a:srgbClr val="FF0000"/>
                </a:solidFill>
              </a:rPr>
              <a:t>«</a:t>
            </a:r>
            <a:r>
              <a:rPr lang="ru-RU" dirty="0" err="1">
                <a:solidFill>
                  <a:srgbClr val="FF0000"/>
                </a:solidFill>
              </a:rPr>
              <a:t>Покемоны</a:t>
            </a:r>
            <a:r>
              <a:rPr lang="ru-RU" dirty="0">
                <a:solidFill>
                  <a:srgbClr val="FF0000"/>
                </a:solidFill>
              </a:rPr>
              <a:t>», </a:t>
            </a:r>
            <a:r>
              <a:rPr lang="ru-RU" dirty="0"/>
              <a:t>«</a:t>
            </a:r>
            <a:r>
              <a:rPr lang="ru-RU" b="1" dirty="0" err="1">
                <a:solidFill>
                  <a:srgbClr val="FF0000"/>
                </a:solidFill>
              </a:rPr>
              <a:t>Трансформеры</a:t>
            </a:r>
            <a:r>
              <a:rPr lang="ru-RU" b="1" dirty="0">
                <a:solidFill>
                  <a:srgbClr val="FF0000"/>
                </a:solidFill>
              </a:rPr>
              <a:t>», «Черепашки ниндзя» </a:t>
            </a:r>
            <a:r>
              <a:rPr lang="ru-RU" dirty="0"/>
              <a:t>это современное воплощение зла. Для русского ребенка это не типично, в этом мультфильме постоянно идет противостояние плохому, и герои столько убивают, что порой задумываешься, а правда они такие хорошие? Во многих мультиках неизменно присутствуют монстры и мутирующие люди. В них стреляют, взрывают, убивают, летают на непонятных для нашего мозга машинах, самолетах и космических кораблях. Назвать эти сказки добрыми не получается. И подобные им, в которых главные действующие лица - всевозможные супергерои, вызывают повышенную агрессию. Дети, увлекающиеся такими мультиками, чаще выбирают воинственные игры. Общаясь с другими детьми, они чаще толкаются, более ярко выражают недовольство и злость..</a:t>
            </a:r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half" idx="2"/>
          </p:nvPr>
        </p:nvSpPr>
        <p:spPr>
          <a:xfrm>
            <a:off x="1962430" y="6484194"/>
            <a:ext cx="3436164" cy="2780621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4098" name="Picture 2" descr="https://avatars.mds.yandex.net/i?id=e07178da52aa94d6d9ee6315c16bdb0f8cb99ceb8541e84e-9837315-images-thumbs&amp;n=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332" y="308723"/>
            <a:ext cx="3319145" cy="23241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https://avatars.mds.yandex.net/i?id=32a4c7a5b7bd4ff3aca6be070fe2848a14ebae05-10755803-images-thumbs&amp;n=1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19599" y="2372817"/>
            <a:ext cx="4025206" cy="22641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https://avatars.mds.yandex.net/i?id=5cc44ba63e1249df19813bef7932e96c8b045921-9833405-images-thumbs&amp;n=1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332" y="4480050"/>
            <a:ext cx="3190054" cy="22076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185033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1609917" y="2384770"/>
            <a:ext cx="3239546" cy="1388253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6" name="Объект 5"/>
          <p:cNvSpPr>
            <a:spLocks noGrp="1"/>
          </p:cNvSpPr>
          <p:nvPr>
            <p:ph sz="quarter" idx="13"/>
          </p:nvPr>
        </p:nvSpPr>
        <p:spPr>
          <a:xfrm>
            <a:off x="5078062" y="609600"/>
            <a:ext cx="6200163" cy="5586805"/>
          </a:xfrm>
        </p:spPr>
        <p:txBody>
          <a:bodyPr>
            <a:normAutofit lnSpcReduction="10000"/>
          </a:bodyPr>
          <a:lstStyle/>
          <a:p>
            <a:r>
              <a:rPr lang="ru-RU" b="1" dirty="0">
                <a:solidFill>
                  <a:srgbClr val="FF0000"/>
                </a:solidFill>
              </a:rPr>
              <a:t>Неестественные стандарты красоты</a:t>
            </a:r>
            <a:r>
              <a:rPr lang="ru-RU" b="1" dirty="0" smtClean="0">
                <a:solidFill>
                  <a:srgbClr val="FF0000"/>
                </a:solidFill>
              </a:rPr>
              <a:t>.</a:t>
            </a:r>
          </a:p>
          <a:p>
            <a:r>
              <a:rPr lang="ru-RU" b="1" dirty="0" smtClean="0">
                <a:solidFill>
                  <a:srgbClr val="FF0000"/>
                </a:solidFill>
              </a:rPr>
              <a:t> </a:t>
            </a:r>
            <a:r>
              <a:rPr lang="ru-RU" dirty="0"/>
              <a:t>Многие мультипликационные красотки обладают совершенно неестественными формами. В подсознании детей формируется идеал красоты, </a:t>
            </a:r>
            <a:r>
              <a:rPr lang="ru-RU" dirty="0" smtClean="0"/>
              <a:t>из-за </a:t>
            </a:r>
            <a:r>
              <a:rPr lang="ru-RU" dirty="0"/>
              <a:t>чего в дальнейшем у детей появляются лишние комплексы.  А вот в западных мультипликационных картинах </a:t>
            </a:r>
            <a:r>
              <a:rPr lang="ru-RU" b="1" dirty="0">
                <a:solidFill>
                  <a:srgbClr val="FF0000"/>
                </a:solidFill>
              </a:rPr>
              <a:t>(«школа </a:t>
            </a:r>
            <a:r>
              <a:rPr lang="ru-RU" b="1" dirty="0" err="1">
                <a:solidFill>
                  <a:srgbClr val="FF0000"/>
                </a:solidFill>
              </a:rPr>
              <a:t>Винкс</a:t>
            </a:r>
            <a:r>
              <a:rPr lang="ru-RU" b="1" dirty="0">
                <a:solidFill>
                  <a:srgbClr val="FF0000"/>
                </a:solidFill>
              </a:rPr>
              <a:t>», «Алладин») </a:t>
            </a:r>
            <a:r>
              <a:rPr lang="ru-RU" dirty="0"/>
              <a:t>такая героиня представлена в виде девушки с шикарным телом, часто непропорциональным, в ярких броских одеждах, с </a:t>
            </a:r>
            <a:r>
              <a:rPr lang="ru-RU" dirty="0" smtClean="0"/>
              <a:t>декольте, В </a:t>
            </a:r>
            <a:r>
              <a:rPr lang="ru-RU" dirty="0"/>
              <a:t>детском возрасте это разрушает образ женщины как матери, и воссоздает его в качестве женщины </a:t>
            </a:r>
            <a:r>
              <a:rPr lang="ru-RU" dirty="0" smtClean="0"/>
              <a:t>непристойного поведения</a:t>
            </a:r>
            <a:r>
              <a:rPr lang="ru-RU" dirty="0"/>
              <a:t>.</a:t>
            </a:r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half" idx="2"/>
          </p:nvPr>
        </p:nvSpPr>
        <p:spPr>
          <a:xfrm>
            <a:off x="1609917" y="7153739"/>
            <a:ext cx="3705468" cy="2992127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3074" name="Picture 2" descr="https://avatars.mds.yandex.net/i?id=6c46c8a888d30b23a6c71db06aee788232899bfd-4429068-images-thumbs&amp;n=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1717" y="217213"/>
            <a:ext cx="3684905" cy="25088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https://avatars.mds.yandex.net/i?id=c5dccfe57c5cdb367d367a2b4530e055723113e0-5093886-images-thumbs&amp;n=1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1717" y="3052993"/>
            <a:ext cx="3826052" cy="28875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346529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24040" y="2721735"/>
            <a:ext cx="3570679" cy="1352641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5708590" y="262120"/>
            <a:ext cx="6253914" cy="5998831"/>
          </a:xfrm>
        </p:spPr>
        <p:txBody>
          <a:bodyPr>
            <a:normAutofit/>
          </a:bodyPr>
          <a:lstStyle/>
          <a:p>
            <a:r>
              <a:rPr lang="ru-RU" dirty="0"/>
              <a:t>В таких советских мультиках как </a:t>
            </a:r>
            <a:r>
              <a:rPr lang="ru-RU" b="1" dirty="0"/>
              <a:t>«</a:t>
            </a:r>
            <a:r>
              <a:rPr lang="ru-RU" b="1" dirty="0">
                <a:solidFill>
                  <a:srgbClr val="FF0000"/>
                </a:solidFill>
              </a:rPr>
              <a:t>Аленушка и ее братец Иванушка», «Морозко», «Золушка» </a:t>
            </a:r>
            <a:r>
              <a:rPr lang="ru-RU" dirty="0"/>
              <a:t>героиня заботится о своих родных, одета в скромные наряды. В этих сказках ярко показан материнский инстинкт, который подсказывает маленькому сознанию - как нужно строить отношения в </a:t>
            </a:r>
            <a:r>
              <a:rPr lang="ru-RU" dirty="0" smtClean="0"/>
              <a:t>семье, </a:t>
            </a:r>
            <a:r>
              <a:rPr lang="ru-RU" dirty="0"/>
              <a:t>детям полезно смотреть старые «советские» мультфильмы, так как в них добро всегда побеждает зло. Отрицательный персонаж, как правило, легко перевоспитывается. И оказывается, что он такой злобный только потому, что с ним никто не дружил, его никто не любил. Эти мультфильмы учат как заводить дружбу, как быть хорошим другом и помогать </a:t>
            </a:r>
            <a:r>
              <a:rPr lang="ru-RU" dirty="0" smtClean="0"/>
              <a:t>другим.</a:t>
            </a: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 rot="20998769">
            <a:off x="1038261" y="8151075"/>
            <a:ext cx="2982423" cy="1899713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2050" name="Picture 2" descr="https://avatars.mds.yandex.net/i?id=7c9ca8678fc75240eedeeb6c59227e6eb04c817e-5451642-images-thumbs&amp;n=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763" y="-43584"/>
            <a:ext cx="3897370" cy="27653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ttps://avatars.mds.yandex.net/i?id=36f5f725460e7e9b65588968b9fbf44092a675a7-4897215-images-thumbs&amp;n=1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74535" y="2205424"/>
            <a:ext cx="3377356" cy="22387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https://avatars.mds.yandex.net/i?id=b1809f4daaee3c6aa71bb98b05b76dca1ad2cea9-9181395-images-thumbs&amp;n=1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763" y="4128165"/>
            <a:ext cx="4572000" cy="25717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3885609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39838">
            <a:off x="1717477" y="2834892"/>
            <a:ext cx="3151473" cy="1355231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ru-RU" dirty="0"/>
              <a:t>современных зарубежных мультфильмов есть очень хорошие и полезные, среди них, например,</a:t>
            </a:r>
            <a:r>
              <a:rPr lang="ru-RU" b="1" dirty="0">
                <a:solidFill>
                  <a:srgbClr val="FF0000"/>
                </a:solidFill>
              </a:rPr>
              <a:t> «</a:t>
            </a:r>
            <a:r>
              <a:rPr lang="ru-RU" b="1" dirty="0" err="1">
                <a:solidFill>
                  <a:srgbClr val="FF0000"/>
                </a:solidFill>
              </a:rPr>
              <a:t>Бемби</a:t>
            </a:r>
            <a:r>
              <a:rPr lang="ru-RU" b="1" dirty="0">
                <a:solidFill>
                  <a:srgbClr val="FF0000"/>
                </a:solidFill>
              </a:rPr>
              <a:t>», «Белоснежка», «Король Лев». </a:t>
            </a:r>
            <a:r>
              <a:rPr lang="ru-RU" dirty="0"/>
              <a:t>По их мнению, в этих мультфильмах нет агрессии и элементов насилия, герои дружелюбны и показывают правильные модели поведения Поэтому, желательно ставить детям лишь те мультфильмы, которые Вы предварительно просмотрели сами.</a:t>
            </a: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 rot="21289842">
            <a:off x="1022846" y="8036925"/>
            <a:ext cx="3221289" cy="2400263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1026" name="Picture 2" descr="https://avatars.mds.yandex.net/i?id=971b873179fdb25575987df813efbecf638d27e5-9100075-images-thumbs&amp;n=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39838">
            <a:off x="864095" y="526530"/>
            <a:ext cx="3957588" cy="26383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s://avatars.mds.yandex.net/i?id=f1954a081919e0464321ca055cb7b4be21708bf5-10151485-images-thumbs&amp;n=1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289842">
            <a:off x="260090" y="3858993"/>
            <a:ext cx="4136492" cy="25853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ttps://avatars.mds.yandex.net/i?id=fff5c5407e8742128df2918c8d7d22bc549b2c7c-9846104-images-thumbs&amp;n=1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34392" y="4034966"/>
            <a:ext cx="3989768" cy="24936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40867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48397351"/>
      </p:ext>
    </p:extLst>
  </p:cSld>
  <p:clrMapOvr>
    <a:masterClrMapping/>
  </p:clrMapOvr>
</p:sld>
</file>

<file path=ppt/theme/theme1.xml><?xml version="1.0" encoding="utf-8"?>
<a:theme xmlns:a="http://schemas.openxmlformats.org/drawingml/2006/main" name="Капля">
  <a:themeElements>
    <a:clrScheme name="Капля">
      <a:dk1>
        <a:sysClr val="windowText" lastClr="000000"/>
      </a:dk1>
      <a:lt1>
        <a:sysClr val="window" lastClr="FFFFFF"/>
      </a:lt1>
      <a:dk2>
        <a:srgbClr val="27537E"/>
      </a:dk2>
      <a:lt2>
        <a:srgbClr val="AABED7"/>
      </a:lt2>
      <a:accent1>
        <a:srgbClr val="E34B7A"/>
      </a:accent1>
      <a:accent2>
        <a:srgbClr val="AC339A"/>
      </a:accent2>
      <a:accent3>
        <a:srgbClr val="6953B7"/>
      </a:accent3>
      <a:accent4>
        <a:srgbClr val="1D7EAB"/>
      </a:accent4>
      <a:accent5>
        <a:srgbClr val="43AFD6"/>
      </a:accent5>
      <a:accent6>
        <a:srgbClr val="DE85E1"/>
      </a:accent6>
      <a:hlink>
        <a:srgbClr val="ED87A6"/>
      </a:hlink>
      <a:folHlink>
        <a:srgbClr val="C99EAC"/>
      </a:folHlink>
    </a:clrScheme>
    <a:fontScheme name="Капля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Капля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78000"/>
                <a:shade val="100000"/>
                <a:hueMod val="136000"/>
                <a:satMod val="160000"/>
                <a:lumMod val="105000"/>
              </a:schemeClr>
            </a:gs>
            <a:gs pos="100000">
              <a:schemeClr val="phClr">
                <a:shade val="92000"/>
                <a:satMod val="170000"/>
                <a:lumMod val="96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roplet" id="{8984A317-299A-4E50-B45D-BFC9EDE2337A}" vid="{C71B277C-C29A-4BA0-A7BA-43502DF21AB3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TM04033925[[fn=Капля]]</Template>
  <TotalTime>125</TotalTime>
  <Words>638</Words>
  <Application>Microsoft Office PowerPoint</Application>
  <PresentationFormat>Широкоэкранный</PresentationFormat>
  <Paragraphs>33</Paragraphs>
  <Slides>14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7" baseType="lpstr">
      <vt:lpstr>Arial</vt:lpstr>
      <vt:lpstr>Tw Cen MT</vt:lpstr>
      <vt:lpstr>Капля</vt:lpstr>
      <vt:lpstr>Презентация для родителей</vt:lpstr>
      <vt:lpstr>  Дети с удовольствием смотрят разные мультики, но какая польза должна быть от мультфильма? Должен ли он быть обучающим (обучение счёту, азбуке, логике) или просто развлекающим? </vt:lpstr>
      <vt:lpstr>          Положительные стороны мультфильмов:   Учат уважать себе равных; Мириться, если произошла ссора; Не обижать слабых; Быть честным, уважать родителей и старших; Учат хорошим манерам; Развивают фантазию, творческие способности; Создают хорошее настроение; Расширяют кругозор, развивают любознательность; Учат сопереживать, сочувствовать, размышлять; Иметь свое мнение. </vt:lpstr>
      <vt:lpstr>Отрицательное влияние мультфильмов: </vt:lpstr>
      <vt:lpstr>Презентация PowerPoint</vt:lpstr>
      <vt:lpstr>Презентация PowerPoint</vt:lpstr>
      <vt:lpstr>Список запрещённых мультфильмов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САД№10</dc:creator>
  <cp:lastModifiedBy>САД№10</cp:lastModifiedBy>
  <cp:revision>13</cp:revision>
  <dcterms:created xsi:type="dcterms:W3CDTF">2025-01-24T10:29:51Z</dcterms:created>
  <dcterms:modified xsi:type="dcterms:W3CDTF">2025-01-24T12:36:26Z</dcterms:modified>
</cp:coreProperties>
</file>