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4"/>
  </p:notesMasterIdLst>
  <p:sldIdLst>
    <p:sldId id="256" r:id="rId2"/>
    <p:sldId id="360" r:id="rId3"/>
    <p:sldId id="361" r:id="rId4"/>
    <p:sldId id="313" r:id="rId5"/>
    <p:sldId id="372" r:id="rId6"/>
    <p:sldId id="261" r:id="rId7"/>
    <p:sldId id="262" r:id="rId8"/>
    <p:sldId id="379" r:id="rId9"/>
    <p:sldId id="318" r:id="rId10"/>
    <p:sldId id="319" r:id="rId11"/>
    <p:sldId id="320" r:id="rId12"/>
    <p:sldId id="321" r:id="rId13"/>
    <p:sldId id="322" r:id="rId14"/>
    <p:sldId id="325" r:id="rId15"/>
    <p:sldId id="369" r:id="rId16"/>
    <p:sldId id="374" r:id="rId17"/>
    <p:sldId id="327" r:id="rId18"/>
    <p:sldId id="328" r:id="rId19"/>
    <p:sldId id="329" r:id="rId20"/>
    <p:sldId id="380" r:id="rId21"/>
    <p:sldId id="376" r:id="rId22"/>
    <p:sldId id="330" r:id="rId23"/>
    <p:sldId id="336" r:id="rId24"/>
    <p:sldId id="332" r:id="rId25"/>
    <p:sldId id="366" r:id="rId26"/>
    <p:sldId id="334" r:id="rId27"/>
    <p:sldId id="378" r:id="rId28"/>
    <p:sldId id="340" r:id="rId29"/>
    <p:sldId id="345" r:id="rId30"/>
    <p:sldId id="343" r:id="rId31"/>
    <p:sldId id="344" r:id="rId32"/>
    <p:sldId id="373" r:id="rId33"/>
    <p:sldId id="349" r:id="rId34"/>
    <p:sldId id="368" r:id="rId35"/>
    <p:sldId id="351" r:id="rId36"/>
    <p:sldId id="353" r:id="rId37"/>
    <p:sldId id="354" r:id="rId38"/>
    <p:sldId id="359" r:id="rId39"/>
    <p:sldId id="357" r:id="rId40"/>
    <p:sldId id="280" r:id="rId41"/>
    <p:sldId id="358" r:id="rId42"/>
    <p:sldId id="375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C3C92B-1125-4059-A9F6-6D8EF0224C34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313B39-0E5D-4DA4-B565-E67BB71EC5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857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C6E28F6-253C-462B-A271-B213C7E0FB53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C7A50A-B28F-4623-A009-5EB52D81091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4290"/>
            <a:ext cx="8786874" cy="1500197"/>
          </a:xfrm>
        </p:spPr>
        <p:txBody>
          <a:bodyPr>
            <a:normAutofit/>
          </a:bodyPr>
          <a:lstStyle/>
          <a:p>
            <a:pPr algn="ctr"/>
            <a:r>
              <a:rPr lang="ru-RU" sz="2200" smtClean="0"/>
              <a:t>Муниципальное </a:t>
            </a:r>
            <a:r>
              <a:rPr lang="ru-RU" sz="2200" smtClean="0"/>
              <a:t>бюджетное</a:t>
            </a:r>
            <a:r>
              <a:rPr lang="ru-RU" sz="2200" smtClean="0"/>
              <a:t> </a:t>
            </a:r>
            <a:r>
              <a:rPr lang="ru-RU" sz="2200" dirty="0" smtClean="0"/>
              <a:t>общеобразовательное учреждение</a:t>
            </a:r>
            <a:br>
              <a:rPr lang="ru-RU" sz="2200" dirty="0" smtClean="0"/>
            </a:br>
            <a:r>
              <a:rPr lang="ru-RU" sz="2200" dirty="0" smtClean="0"/>
              <a:t>«Средняя образовательная школа </a:t>
            </a:r>
            <a:r>
              <a:rPr lang="ru-RU" sz="2200" dirty="0" err="1" smtClean="0"/>
              <a:t>п.Чернореченский</a:t>
            </a:r>
            <a:r>
              <a:rPr lang="ru-RU" sz="2200" dirty="0" smtClean="0"/>
              <a:t>»</a:t>
            </a:r>
            <a:br>
              <a:rPr lang="ru-RU" sz="2200" dirty="0" smtClean="0"/>
            </a:br>
            <a:r>
              <a:rPr lang="ru-RU" sz="2200" dirty="0" err="1" smtClean="0"/>
              <a:t>Искитимского</a:t>
            </a:r>
            <a:r>
              <a:rPr lang="ru-RU" sz="2200" dirty="0" smtClean="0"/>
              <a:t>  района</a:t>
            </a:r>
            <a:endParaRPr lang="ru-RU" sz="2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2214554"/>
            <a:ext cx="6400800" cy="1000132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altLang="zh-CN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ИССЛЕДОВАТЕЛЬСКИЙ  </a:t>
            </a:r>
            <a:r>
              <a:rPr lang="ru-RU" altLang="zh-CN" sz="2400" dirty="0" smtClean="0">
                <a:solidFill>
                  <a:schemeClr val="tx1"/>
                </a:solidFill>
                <a:latin typeface="Liberation Serif" charset="-52"/>
                <a:cs typeface="Mangal" pitchFamily="18" charset="0"/>
              </a:rPr>
              <a:t>ПРОЕКТ</a:t>
            </a:r>
          </a:p>
          <a:p>
            <a:pPr algn="ctr"/>
            <a:r>
              <a:rPr lang="ru-RU" sz="5400" dirty="0" smtClean="0">
                <a:solidFill>
                  <a:schemeClr val="tx1"/>
                </a:solidFill>
                <a:latin typeface="Liberation Serif" charset="-52"/>
                <a:cs typeface="Mangal" pitchFamily="18" charset="0"/>
              </a:rPr>
              <a:t>Секрет герани</a:t>
            </a:r>
            <a:endParaRPr lang="ru-RU" sz="54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57422" y="4214818"/>
            <a:ext cx="6572280" cy="1180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r">
              <a:lnSpc>
                <a:spcPct val="93000"/>
              </a:lnSpc>
              <a:buClr>
                <a:srgbClr val="000000"/>
              </a:buClr>
              <a:buFont typeface="Times New Roman" pitchFamily="18" charset="0"/>
              <a:buNone/>
            </a:pPr>
            <a:endParaRPr lang="ru-RU" altLang="zh-CN" dirty="0" smtClean="0">
              <a:solidFill>
                <a:srgbClr val="000000"/>
              </a:solidFill>
            </a:endParaRPr>
          </a:p>
          <a:p>
            <a:pPr indent="449263" algn="r">
              <a:buFont typeface="Times New Roman" pitchFamily="18" charset="0"/>
              <a:buNone/>
            </a:pPr>
            <a:r>
              <a:rPr lang="ru-RU" altLang="zh-CN" dirty="0" smtClean="0">
                <a:solidFill>
                  <a:srgbClr val="000000"/>
                </a:solidFill>
                <a:latin typeface="Liberation Serif" charset="-52"/>
              </a:rPr>
              <a:t>      </a:t>
            </a:r>
            <a:endParaRPr lang="ru-RU" altLang="zh-CN" dirty="0" smtClean="0">
              <a:solidFill>
                <a:srgbClr val="000000"/>
              </a:solidFill>
            </a:endParaRPr>
          </a:p>
          <a:p>
            <a:pPr indent="449263" algn="r">
              <a:buFont typeface="Times New Roman" pitchFamily="18" charset="0"/>
              <a:buNone/>
            </a:pPr>
            <a:r>
              <a:rPr lang="ru-RU" altLang="zh-CN" dirty="0" smtClean="0">
                <a:solidFill>
                  <a:srgbClr val="000000"/>
                </a:solidFill>
                <a:latin typeface="Liberation Serif" charset="-52"/>
              </a:rPr>
              <a:t>                         </a:t>
            </a:r>
            <a:r>
              <a:rPr lang="ru-RU" altLang="zh-CN" b="1" dirty="0" smtClean="0">
                <a:solidFill>
                  <a:srgbClr val="000000"/>
                </a:solidFill>
                <a:latin typeface="Liberation Serif" charset="-52"/>
              </a:rPr>
              <a:t>Руководитель : </a:t>
            </a:r>
            <a:r>
              <a:rPr lang="ru-RU" altLang="zh-CN" dirty="0" smtClean="0">
                <a:solidFill>
                  <a:srgbClr val="000000"/>
                </a:solidFill>
                <a:latin typeface="Liberation Serif" charset="-52"/>
              </a:rPr>
              <a:t> </a:t>
            </a:r>
            <a:r>
              <a:rPr lang="ru-RU" altLang="zh-CN" dirty="0" smtClean="0">
                <a:solidFill>
                  <a:srgbClr val="000000"/>
                </a:solidFill>
                <a:latin typeface="Liberation Serif" charset="-52"/>
              </a:rPr>
              <a:t>Нефедова Т. Х-В.</a:t>
            </a:r>
            <a:r>
              <a:rPr lang="ru-RU" altLang="zh-CN" dirty="0" smtClean="0">
                <a:solidFill>
                  <a:srgbClr val="000000"/>
                </a:solidFill>
                <a:latin typeface="Liberation Serif" charset="-52"/>
              </a:rPr>
              <a:t>              </a:t>
            </a:r>
            <a:endParaRPr lang="ru-RU" altLang="zh-CN" dirty="0" smtClean="0">
              <a:solidFill>
                <a:srgbClr val="000000"/>
              </a:solidFill>
              <a:latin typeface="Liberation Serif" charset="-52"/>
            </a:endParaRPr>
          </a:p>
          <a:p>
            <a:pPr indent="449263" algn="r">
              <a:buFont typeface="Times New Roman" pitchFamily="18" charset="0"/>
              <a:buNone/>
            </a:pPr>
            <a:r>
              <a:rPr lang="ru-RU" altLang="zh-CN" dirty="0">
                <a:solidFill>
                  <a:srgbClr val="000000"/>
                </a:solidFill>
                <a:latin typeface="Liberation Serif" charset="-52"/>
              </a:rPr>
              <a:t> </a:t>
            </a:r>
            <a:r>
              <a:rPr lang="ru-RU" altLang="zh-CN" dirty="0" smtClean="0">
                <a:solidFill>
                  <a:srgbClr val="000000"/>
                </a:solidFill>
                <a:latin typeface="Liberation Serif" charset="-52"/>
              </a:rPr>
              <a:t>                                          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786874" cy="178595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Цель : 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создание буклета о пользе и применении герани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dirty="0" smtClean="0"/>
              <a:t>Задачи: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sz="3000" dirty="0" smtClean="0"/>
              <a:t>расширить знания о герани</a:t>
            </a:r>
          </a:p>
          <a:p>
            <a:r>
              <a:rPr lang="ru-RU" sz="3000" dirty="0" smtClean="0"/>
              <a:t>узнать виды пеларгонии </a:t>
            </a:r>
          </a:p>
          <a:p>
            <a:r>
              <a:rPr lang="ru-RU" sz="3000" dirty="0" smtClean="0"/>
              <a:t>выявить: растёт ли в школе в классах герань </a:t>
            </a:r>
          </a:p>
          <a:p>
            <a:r>
              <a:rPr lang="ru-RU" sz="3000" dirty="0" smtClean="0"/>
              <a:t>узнать, как развести герань зимой и будет ли она расти (посадить в классе)</a:t>
            </a:r>
          </a:p>
          <a:p>
            <a:r>
              <a:rPr lang="ru-RU" sz="3000" dirty="0" smtClean="0"/>
              <a:t>узнать, что человек получает от общения с геранью, создать буклет </a:t>
            </a:r>
          </a:p>
          <a:p>
            <a:r>
              <a:rPr lang="ru-RU" sz="2800" dirty="0" smtClean="0"/>
              <a:t>узнать, есть ли герань в творчестве художников и поэтов</a:t>
            </a:r>
          </a:p>
          <a:p>
            <a:pPr>
              <a:buNone/>
            </a:pPr>
            <a:r>
              <a:rPr lang="ru-RU" sz="2800" dirty="0" smtClean="0"/>
              <a:t> </a:t>
            </a:r>
          </a:p>
          <a:p>
            <a:endParaRPr lang="ru-RU" sz="3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> 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Гипотеза: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071546"/>
            <a:ext cx="8472518" cy="5357850"/>
          </a:xfrm>
        </p:spPr>
        <p:txBody>
          <a:bodyPr/>
          <a:lstStyle/>
          <a:p>
            <a:pPr>
              <a:buNone/>
            </a:pPr>
            <a:r>
              <a:rPr lang="ru-RU" sz="2400" dirty="0" smtClean="0"/>
              <a:t>Герань, </a:t>
            </a:r>
          </a:p>
          <a:p>
            <a:pPr>
              <a:buNone/>
            </a:pPr>
            <a:r>
              <a:rPr lang="ru-RU" sz="2400" dirty="0" smtClean="0"/>
              <a:t>как комнатное растение, </a:t>
            </a:r>
          </a:p>
          <a:p>
            <a:pPr>
              <a:buNone/>
            </a:pPr>
            <a:r>
              <a:rPr lang="ru-RU" sz="2400" dirty="0" smtClean="0"/>
              <a:t>очень полезное?</a:t>
            </a:r>
          </a:p>
          <a:p>
            <a:endParaRPr lang="ru-RU" b="1" dirty="0" smtClean="0"/>
          </a:p>
          <a:p>
            <a:pPr>
              <a:buNone/>
            </a:pPr>
            <a:endParaRPr lang="ru-RU" sz="2400" b="1" dirty="0" smtClean="0"/>
          </a:p>
          <a:p>
            <a:pPr>
              <a:buNone/>
            </a:pPr>
            <a:endParaRPr lang="ru-RU" sz="2400" b="1" dirty="0" smtClean="0"/>
          </a:p>
          <a:p>
            <a:pPr>
              <a:buNone/>
            </a:pPr>
            <a:r>
              <a:rPr lang="ru-RU" sz="2400" b="1" dirty="0" smtClean="0"/>
              <a:t>Объект</a:t>
            </a:r>
            <a:r>
              <a:rPr lang="ru-RU" sz="2400" dirty="0" smtClean="0"/>
              <a:t> </a:t>
            </a:r>
            <a:r>
              <a:rPr lang="ru-RU" sz="2400" b="1" dirty="0" smtClean="0"/>
              <a:t>исследования</a:t>
            </a:r>
            <a:r>
              <a:rPr lang="ru-RU" sz="2400" dirty="0" smtClean="0"/>
              <a:t> –</a:t>
            </a:r>
          </a:p>
          <a:p>
            <a:pPr>
              <a:buNone/>
            </a:pPr>
            <a:r>
              <a:rPr lang="ru-RU" sz="2400" dirty="0" smtClean="0"/>
              <a:t>                    растение герани</a:t>
            </a:r>
          </a:p>
          <a:p>
            <a:pPr>
              <a:buNone/>
            </a:pPr>
            <a:r>
              <a:rPr lang="ru-RU" sz="2400" b="1" dirty="0" smtClean="0"/>
              <a:t>Предмет исследования  -</a:t>
            </a:r>
          </a:p>
          <a:p>
            <a:pPr>
              <a:buNone/>
            </a:pPr>
            <a:r>
              <a:rPr lang="ru-RU" sz="2400" b="1" dirty="0" smtClean="0"/>
              <a:t>   </a:t>
            </a:r>
            <a:r>
              <a:rPr lang="ru-RU" sz="2400" dirty="0" smtClean="0"/>
              <a:t>полезные свойства герани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Picture 2" descr="https://ppt4web.ru/images/1402/41101/640/img5.jpg"/>
          <p:cNvPicPr>
            <a:picLocks noChangeAspect="1" noChangeArrowheads="1"/>
          </p:cNvPicPr>
          <p:nvPr/>
        </p:nvPicPr>
        <p:blipFill>
          <a:blip r:embed="rId2"/>
          <a:srcRect l="7813" t="18750" r="46875" b="4166"/>
          <a:stretch>
            <a:fillRect/>
          </a:stretch>
        </p:blipFill>
        <p:spPr bwMode="auto">
          <a:xfrm>
            <a:off x="4224334" y="357166"/>
            <a:ext cx="4633946" cy="63307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 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У бабушки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://kadda.ru/wp-content/uploads/2017/11/1-74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500174"/>
            <a:ext cx="3643338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s017.radikal.ru/i423/1211/b7/372319807ab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357298"/>
            <a:ext cx="514353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img.labirint.ru/images/comments_pic/1451/11_0c387132cf2a8e4c5e831928053b27e9_1419100258.jpg"/>
          <p:cNvPicPr>
            <a:picLocks noChangeAspect="1" noChangeArrowheads="1"/>
          </p:cNvPicPr>
          <p:nvPr/>
        </p:nvPicPr>
        <p:blipFill>
          <a:blip r:embed="rId2"/>
          <a:srcRect r="51250" b="3591"/>
          <a:stretch>
            <a:fillRect/>
          </a:stretch>
        </p:blipFill>
        <p:spPr bwMode="auto">
          <a:xfrm>
            <a:off x="2000232" y="142852"/>
            <a:ext cx="4996457" cy="6572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00042"/>
            <a:ext cx="8715436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        Из словаря С.И. Ожегова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1714488"/>
            <a:ext cx="442915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ГЕРАНЬ -</a:t>
            </a:r>
          </a:p>
          <a:p>
            <a:r>
              <a:rPr lang="ru-RU" sz="2800" dirty="0" smtClean="0"/>
              <a:t>травянистое растение с пахучими листьями, разводимое как декоративное или как промысловое для получения эфирного масла</a:t>
            </a:r>
            <a:endParaRPr lang="ru-RU" sz="2800" dirty="0"/>
          </a:p>
        </p:txBody>
      </p:sp>
      <p:pic>
        <p:nvPicPr>
          <p:cNvPr id="3074" name="Picture 2" descr="http://itd3.mycdn.me/image?id=859476412658&amp;t=20&amp;plc=WEB&amp;tkn=*uehgw0NNhLu4rBLXtKQYfM-tS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786058"/>
            <a:ext cx="4327102" cy="3786214"/>
          </a:xfrm>
          <a:prstGeom prst="rect">
            <a:avLst/>
          </a:prstGeom>
          <a:noFill/>
        </p:spPr>
      </p:pic>
      <p:pic>
        <p:nvPicPr>
          <p:cNvPr id="50178" name="Picture 2" descr="http://fb.ru/misc/i/gallery/39896/106376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33807">
            <a:off x="395823" y="416155"/>
            <a:ext cx="1785950" cy="23619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ruskniga.com/media/catalog/product/1/4/1457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85727"/>
            <a:ext cx="1785950" cy="2158247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Из словаря Т.Ф.Ефремовой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 descr="http://s02.radikal.ru/i175/1709/be/bf0b65e81d8c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2844" y="2500306"/>
            <a:ext cx="5072098" cy="407196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286380" y="2071678"/>
            <a:ext cx="364333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Травянистое растение с красными, белыми или </a:t>
            </a:r>
            <a:r>
              <a:rPr lang="ru-RU" sz="2800" dirty="0" err="1" smtClean="0"/>
              <a:t>розовыми</a:t>
            </a:r>
            <a:r>
              <a:rPr lang="ru-RU" sz="2800" dirty="0" smtClean="0"/>
              <a:t> цветками, разводимое как декоративное или для получения эфирного масла; пеларгония.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4000" dirty="0" smtClean="0"/>
          </a:p>
          <a:p>
            <a:r>
              <a:rPr lang="ru-RU" sz="4000" dirty="0" smtClean="0"/>
              <a:t>В России -  «герань»</a:t>
            </a:r>
          </a:p>
          <a:p>
            <a:r>
              <a:rPr lang="ru-RU" sz="4000" dirty="0" smtClean="0"/>
              <a:t>В Германии  - «</a:t>
            </a:r>
            <a:r>
              <a:rPr lang="ru-RU" sz="4000" dirty="0" err="1" smtClean="0"/>
              <a:t>аистиный</a:t>
            </a:r>
            <a:r>
              <a:rPr lang="ru-RU" sz="4000" dirty="0" smtClean="0"/>
              <a:t> нос»</a:t>
            </a:r>
          </a:p>
          <a:p>
            <a:r>
              <a:rPr lang="ru-RU" sz="4000" dirty="0" smtClean="0"/>
              <a:t>В Англии, США – «журавельник»</a:t>
            </a:r>
          </a:p>
          <a:p>
            <a:r>
              <a:rPr lang="ru-RU" sz="4000" dirty="0" smtClean="0"/>
              <a:t>В Болгарии – «здравница»</a:t>
            </a:r>
            <a:endParaRPr lang="ru-RU" sz="4000" dirty="0"/>
          </a:p>
        </p:txBody>
      </p:sp>
      <p:pic>
        <p:nvPicPr>
          <p:cNvPr id="59394" name="Picture 2" descr="http://rasti-zvety.ru/pic/sadovye-zvety/207-1740-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35755"/>
            <a:ext cx="3383212" cy="2428891"/>
          </a:xfrm>
          <a:prstGeom prst="rect">
            <a:avLst/>
          </a:prstGeom>
          <a:noFill/>
        </p:spPr>
      </p:pic>
      <p:pic>
        <p:nvPicPr>
          <p:cNvPr id="59396" name="Picture 4" descr="https://i.ytimg.com/vi/_Cc1nlD799g/hqdefault.jpg"/>
          <p:cNvPicPr>
            <a:picLocks noChangeAspect="1" noChangeArrowheads="1"/>
          </p:cNvPicPr>
          <p:nvPr/>
        </p:nvPicPr>
        <p:blipFill>
          <a:blip r:embed="rId3"/>
          <a:srcRect l="29687" t="12501" b="31249"/>
          <a:stretch>
            <a:fillRect/>
          </a:stretch>
        </p:blipFill>
        <p:spPr bwMode="auto">
          <a:xfrm>
            <a:off x="214282" y="142852"/>
            <a:ext cx="3929090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5436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Пеларгония зональная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3554" name="Picture 2" descr="http://florast.ru/_pu/5/98346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598" y="1772816"/>
            <a:ext cx="4714573" cy="4802470"/>
          </a:xfrm>
          <a:prstGeom prst="rect">
            <a:avLst/>
          </a:prstGeom>
          <a:noFill/>
        </p:spPr>
      </p:pic>
      <p:pic>
        <p:nvPicPr>
          <p:cNvPr id="5" name="Рисунок 4" descr="Pelargonium zonale / Пеларгония зональная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276872"/>
            <a:ext cx="365602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52128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Пеларгония щитовидная или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плющелистная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5602" name="Picture 2" descr="http://mtdata.ru/u1/photo2588/20504690734-0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40768"/>
            <a:ext cx="8715436" cy="57212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1"/>
            <a:ext cx="7931224" cy="141277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Пеларгония королевская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6626" name="Picture 2" descr="http://talan-garden.ru/photo_medium/62928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285992"/>
            <a:ext cx="3786214" cy="4066321"/>
          </a:xfrm>
          <a:prstGeom prst="rect">
            <a:avLst/>
          </a:prstGeom>
          <a:noFill/>
        </p:spPr>
      </p:pic>
      <p:pic>
        <p:nvPicPr>
          <p:cNvPr id="26628" name="Picture 4" descr="http://76015.selcdn.com/web/dalet/2427/%D0%9F%D0%B5%D0%BB%D0%B0%D1%80%D0%B3%D0%BE%D0%BD%D0%B8%D1%8F%20%D0%BA%D0%BE%D1%80%D0%BE%D0%BB%D0%B5%D0%B2%D1%81%D0%BA%D0%B0%D1%8F%20Regalia%20Salmon%20Oran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1000108"/>
            <a:ext cx="4703002" cy="5643602"/>
          </a:xfrm>
          <a:prstGeom prst="rect">
            <a:avLst/>
          </a:prstGeom>
          <a:noFill/>
        </p:spPr>
      </p:pic>
      <p:pic>
        <p:nvPicPr>
          <p:cNvPr id="8" name="Picture 2" descr="http://talan-garden.ru/photo_medium/62928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133" y="1214422"/>
            <a:ext cx="4313429" cy="54111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7929618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         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Пеларгония душистая или </a:t>
            </a:r>
            <a:r>
              <a:rPr lang="ru-RU" sz="4400" b="1" dirty="0" err="1" smtClean="0">
                <a:latin typeface="Times New Roman" pitchFamily="18" charset="0"/>
                <a:cs typeface="Times New Roman" pitchFamily="18" charset="0"/>
              </a:rPr>
              <a:t>сильнопахнущая</a:t>
            </a:r>
            <a:r>
              <a:rPr lang="ru-RU" sz="4400" dirty="0" smtClean="0"/>
              <a:t> 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www.vanderzalm.be/images/planten/Geurger%20Orange%20Fiz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500174"/>
            <a:ext cx="4377290" cy="5000660"/>
          </a:xfrm>
          <a:prstGeom prst="rect">
            <a:avLst/>
          </a:prstGeom>
          <a:noFill/>
        </p:spPr>
      </p:pic>
      <p:pic>
        <p:nvPicPr>
          <p:cNvPr id="6146" name="Picture 2" descr="http://photosflowery.ru/photo/7f/7f92a3933e606faf31f4dc2fd4f4d3e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48134" y="1500174"/>
            <a:ext cx="4429156" cy="4929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357166"/>
            <a:ext cx="6929486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b="1" dirty="0" smtClean="0"/>
              <a:t>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Герань </a:t>
            </a:r>
            <a:r>
              <a:rPr lang="ru-RU" sz="4400" b="1" dirty="0" err="1" smtClean="0">
                <a:latin typeface="Times New Roman" pitchFamily="18" charset="0"/>
                <a:cs typeface="Times New Roman" pitchFamily="18" charset="0"/>
              </a:rPr>
              <a:t>розовая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8674" name="Picture 2" descr="http://forumimage.ru/uploads/20140324/1395669034680446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151116"/>
            <a:ext cx="8358246" cy="55164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Герань в жизни человека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8914" name="Picture 2" descr="https://otvet.imgsmail.ru/download/81c056da9436198086b684957916b77a_i-68.jpg"/>
          <p:cNvPicPr>
            <a:picLocks noChangeAspect="1" noChangeArrowheads="1"/>
          </p:cNvPicPr>
          <p:nvPr/>
        </p:nvPicPr>
        <p:blipFill>
          <a:blip r:embed="rId2"/>
          <a:srcRect l="22368"/>
          <a:stretch>
            <a:fillRect/>
          </a:stretch>
        </p:blipFill>
        <p:spPr bwMode="auto">
          <a:xfrm>
            <a:off x="0" y="1285860"/>
            <a:ext cx="9143999" cy="57364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 descr="https://ds02.infourok.ru/uploads/ex/089d/00070d7c-3d0aeb08/img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://mtdata.ru/u19/photoF443/20914779039-0/original.jpg"/>
          <p:cNvPicPr>
            <a:picLocks noChangeAspect="1" noChangeArrowheads="1"/>
          </p:cNvPicPr>
          <p:nvPr/>
        </p:nvPicPr>
        <p:blipFill>
          <a:blip r:embed="rId2"/>
          <a:srcRect b="6047"/>
          <a:stretch>
            <a:fillRect/>
          </a:stretch>
        </p:blipFill>
        <p:spPr bwMode="auto">
          <a:xfrm>
            <a:off x="-99390" y="0"/>
            <a:ext cx="924339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myslide.ru/documents_2/11f645c34e1ada8dbc72625c4c3223d4/img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mypresentation.ru/documents/18f2f3ac6672f52f4927278be09619c3/img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uslide.ru/images/24/31135/960/img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969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0013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В косметике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0" name="Picture 6" descr="https://silatrav.info/wp-content/uploads/2017/06/geran4-768x505.jpg"/>
          <p:cNvPicPr>
            <a:picLocks noChangeAspect="1" noChangeArrowheads="1"/>
          </p:cNvPicPr>
          <p:nvPr/>
        </p:nvPicPr>
        <p:blipFill>
          <a:blip r:embed="rId2"/>
          <a:srcRect l="5273" r="9765" b="3465"/>
          <a:stretch>
            <a:fillRect/>
          </a:stretch>
        </p:blipFill>
        <p:spPr bwMode="auto">
          <a:xfrm>
            <a:off x="2928894" y="1500174"/>
            <a:ext cx="6215106" cy="5214974"/>
          </a:xfrm>
          <a:prstGeom prst="rect">
            <a:avLst/>
          </a:prstGeom>
          <a:noFill/>
        </p:spPr>
      </p:pic>
      <p:pic>
        <p:nvPicPr>
          <p:cNvPr id="1028" name="Picture 4" descr="http://cfcccmag.ru/image/cache/catalog/efir/ef11-500x500.jpg"/>
          <p:cNvPicPr>
            <a:picLocks noChangeAspect="1" noChangeArrowheads="1"/>
          </p:cNvPicPr>
          <p:nvPr/>
        </p:nvPicPr>
        <p:blipFill>
          <a:blip r:embed="rId3"/>
          <a:srcRect l="20999" t="10500" r="20500" b="8499"/>
          <a:stretch>
            <a:fillRect/>
          </a:stretch>
        </p:blipFill>
        <p:spPr bwMode="auto">
          <a:xfrm>
            <a:off x="0" y="2857496"/>
            <a:ext cx="2857488" cy="39565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7157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Награды пеларгонии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14422"/>
            <a:ext cx="8401080" cy="51101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Великобритания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- медаль первой и второй степени 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«За садовые заслуги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Международная травяная ассоциация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душистую герань признала 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«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Травой года 2006»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США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герань стала победителем в конкурсе 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«Многолетник года 2008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.» </a:t>
            </a:r>
          </a:p>
          <a:p>
            <a:pPr>
              <a:buNone/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-214338"/>
            <a:ext cx="8643998" cy="242889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Анкетирование в школе по кабинетам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142974" y="1714487"/>
          <a:ext cx="7858181" cy="3768357"/>
        </p:xfrm>
        <a:graphic>
          <a:graphicData uri="http://schemas.openxmlformats.org/drawingml/2006/table">
            <a:tbl>
              <a:tblPr/>
              <a:tblGrid>
                <a:gridCol w="1964343"/>
                <a:gridCol w="1964343"/>
                <a:gridCol w="1964343"/>
                <a:gridCol w="1965152"/>
              </a:tblGrid>
              <a:tr h="5804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красная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белая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розовая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83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Кабинет русского языка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Кабинет музыки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87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Кабинет начальных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классов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4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Библиотека 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01122" cy="72547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библиотеке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F:\DCIM\101MSDCF\DSC018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214422"/>
            <a:ext cx="8572560" cy="5500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5725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Опрос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7225582"/>
              </p:ext>
            </p:extLst>
          </p:nvPr>
        </p:nvGraphicFramePr>
        <p:xfrm>
          <a:off x="642910" y="1785925"/>
          <a:ext cx="7786742" cy="4143402"/>
        </p:xfrm>
        <a:graphic>
          <a:graphicData uri="http://schemas.openxmlformats.org/drawingml/2006/table">
            <a:tbl>
              <a:tblPr/>
              <a:tblGrid>
                <a:gridCol w="2132476"/>
                <a:gridCol w="1932055"/>
                <a:gridCol w="1774925"/>
                <a:gridCol w="1947286"/>
              </a:tblGrid>
              <a:tr h="1089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Всего </a:t>
                      </a: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опрошенных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b="1" dirty="0" smtClean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Да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b="1" dirty="0" smtClean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07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Знакомы ли вы с комнатным растением- герань?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35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Использовали ли вы листья герани?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r>
                        <a:rPr lang="ru-RU" sz="20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57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i.mycdn.me/image?id=864231042337&amp;t=3&amp;plc=WEB&amp;tkn=*VuQq3k_XSA_hCmFFw-xhSW4c2S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1625" cy="68937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92869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опроса видно: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32%  знают герань</a:t>
            </a:r>
          </a:p>
          <a:p>
            <a:pPr algn="ctr">
              <a:buNone/>
            </a:pPr>
            <a:r>
              <a:rPr lang="ru-RU" b="1" dirty="0" smtClean="0"/>
              <a:t>5 %  использовали листья герани</a:t>
            </a:r>
          </a:p>
          <a:p>
            <a:endParaRPr lang="ru-RU" dirty="0"/>
          </a:p>
        </p:txBody>
      </p:sp>
      <p:pic>
        <p:nvPicPr>
          <p:cNvPr id="36866" name="Picture 2" descr="https://4.404content.com/1/7B/D3/1189620949469627753/fullsiz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357430"/>
            <a:ext cx="8858312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F:\DCIM\101MSDCF\DSC018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35695"/>
            <a:ext cx="9286908" cy="6965181"/>
          </a:xfrm>
          <a:prstGeom prst="rect">
            <a:avLst/>
          </a:prstGeom>
          <a:noFill/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4429132"/>
            <a:ext cx="5972188" cy="189546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8370" name="Picture 2" descr="http://mandarin-shop.ru/images/cms/data/cvetushie/geran/10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908" y="4786322"/>
            <a:ext cx="3095646" cy="23217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79690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Выращивание герани черенками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st03.kakprosto.ru/tumb/680/images/article/2011/6/12/1_525502b07b38c525502b07b3c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72198" y="3929066"/>
            <a:ext cx="3238523" cy="2428892"/>
          </a:xfrm>
          <a:prstGeom prst="rect">
            <a:avLst/>
          </a:prstGeom>
          <a:noFill/>
        </p:spPr>
      </p:pic>
      <p:pic>
        <p:nvPicPr>
          <p:cNvPr id="4" name="Рисунок 3" descr="F:\DCIM\101MSDCF\DSC0184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142984"/>
            <a:ext cx="614366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79690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Пересадка в горшок побольше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ds03.infourok.ru/uploads/ex/0bb0/0003efc7-29d65f9f/2/img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1368" r="45299"/>
          <a:stretch>
            <a:fillRect/>
          </a:stretch>
        </p:blipFill>
        <p:spPr bwMode="auto">
          <a:xfrm>
            <a:off x="153196" y="1142984"/>
            <a:ext cx="4967402" cy="5572164"/>
          </a:xfrm>
          <a:prstGeom prst="rect">
            <a:avLst/>
          </a:prstGeom>
          <a:noFill/>
        </p:spPr>
      </p:pic>
      <p:pic>
        <p:nvPicPr>
          <p:cNvPr id="51202" name="Picture 2" descr="http://udobreniya.net/wp-content/uploads/2017/12/6___44e1lmy562mqfnbztriu-e14926744294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9722" y="2071678"/>
            <a:ext cx="4865279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F:\20180112_1950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14290"/>
            <a:ext cx="8786874" cy="6524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F:\20180112_195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8786874" cy="6590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4274" name="Picture 2" descr="https://img-fotki.yandex.ru/get/15524/69580199.27d/0_d529e_59325ce3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3975" y="0"/>
            <a:ext cx="925198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79690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открытом воздухе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s017.radikal.ru/i438/1310/a1/867ea25ac43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42844" y="1214422"/>
            <a:ext cx="8858312" cy="5429287"/>
          </a:xfrm>
          <a:prstGeom prst="rect">
            <a:avLst/>
          </a:prstGeom>
          <a:noFill/>
        </p:spPr>
      </p:pic>
      <p:pic>
        <p:nvPicPr>
          <p:cNvPr id="4" name="Рисунок 3" descr="http://www.doroja.com/images.aspx?decode=1&amp;url=aHR0cDovLzEuYnAuYmxvZ3Nwb3QuY29tLy1fQXlmSG9Zb1VxQS9UaFBublJ3V3N2SS9BQUFBQUFBQUlaVS9GbEFGWDFqSk5ORS9zMTYwMC9EU0NfMDE4MmtvcGlhLmpwZw==B64Coded!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14290"/>
            <a:ext cx="235745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img1.liveinternet.ru/images/attach/c/11/116/765/116765747_IMG_502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543956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Герань в творчестве художников.</a:t>
            </a:r>
            <a:b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Художник Сергей Андреевич </a:t>
            </a:r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Тутунов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www.na-vasilieva.ru/wp-content/uploads/2013/02/5746d12872b1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06099"/>
            <a:ext cx="4214842" cy="5409049"/>
          </a:xfrm>
          <a:prstGeom prst="rect">
            <a:avLst/>
          </a:prstGeom>
          <a:noFill/>
        </p:spPr>
      </p:pic>
      <p:pic>
        <p:nvPicPr>
          <p:cNvPr id="1028" name="Picture 4" descr="http://www.toutounov.fr/Livre3/ST144r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5698" y="1399472"/>
            <a:ext cx="4285458" cy="5163202"/>
          </a:xfrm>
          <a:prstGeom prst="rect">
            <a:avLst/>
          </a:prstGeom>
          <a:noFill/>
        </p:spPr>
      </p:pic>
      <p:pic>
        <p:nvPicPr>
          <p:cNvPr id="7" name="Picture 4" descr="http://www.toutounov.fr/Livre3/ST144r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341676"/>
            <a:ext cx="4357718" cy="53020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858312" cy="107157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Прошкин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Виктор Николаевич “Герань”, 1964 г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2466" name="Picture 2" descr="http://cdn01.ru/files/users/images/df/46/df463a066ba7eb460b210d1ebdb41e1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285860"/>
            <a:ext cx="8858312" cy="5429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-357214"/>
            <a:ext cx="8715436" cy="164307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Зорюков</a:t>
            </a:r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Александр Васильевич “Герань на моём окне”, 2012 г.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3490" name="Picture 2" descr="http://cdn01.ru/files/users/images/06/74/06747b4ca76bd2761ea7ab87095aa8a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428735"/>
            <a:ext cx="4286279" cy="53781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6562" name="Picture 2" descr="http://900igr.net/up/datas/263093/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8106" y="0"/>
            <a:ext cx="919210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8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Бывает белой, бывает красной,</a:t>
            </a:r>
            <a:b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Бывает </a:t>
            </a:r>
            <a:r>
              <a:rPr lang="ru-RU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розовой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бывает</a:t>
            </a: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разной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04351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                       </a:t>
            </a:r>
          </a:p>
          <a:p>
            <a:pPr>
              <a:buNone/>
            </a:pPr>
            <a:r>
              <a:rPr lang="ru-RU" sz="2800" dirty="0" smtClean="0"/>
              <a:t>                        </a:t>
            </a:r>
          </a:p>
          <a:p>
            <a:pPr>
              <a:buNone/>
            </a:pPr>
            <a:endParaRPr lang="ru-RU" sz="2800" b="1" dirty="0" smtClean="0"/>
          </a:p>
          <a:p>
            <a:pPr>
              <a:buNone/>
            </a:pPr>
            <a:r>
              <a:rPr lang="ru-RU" sz="2800" b="1" dirty="0" smtClean="0"/>
              <a:t>                        </a:t>
            </a:r>
            <a:r>
              <a:rPr lang="ru-RU" b="1" dirty="0" smtClean="0"/>
              <a:t>Так кто же там расцвёл в такую рань?</a:t>
            </a:r>
          </a:p>
          <a:p>
            <a:pPr>
              <a:buNone/>
            </a:pPr>
            <a:r>
              <a:rPr lang="ru-RU" b="1" dirty="0" smtClean="0"/>
              <a:t>                          А, это "бабушкин цветок" - моя герань!</a:t>
            </a:r>
          </a:p>
          <a:p>
            <a:endParaRPr lang="ru-RU" dirty="0"/>
          </a:p>
        </p:txBody>
      </p:sp>
      <p:pic>
        <p:nvPicPr>
          <p:cNvPr id="4" name="Picture 2" descr="http://agbina.ru/upload/iblock/536/536b62a5075249081158a700957a97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5" y="1254698"/>
            <a:ext cx="6111698" cy="4388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301038" cy="85725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Пусть растут у Вас пеларгонии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4818" name="Picture 2" descr="https://orchardo.ru/wp-content/uploads/2017/03/cvetushchaya-ger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1664" y="1142984"/>
            <a:ext cx="6858048" cy="5500726"/>
          </a:xfrm>
          <a:prstGeom prst="rect">
            <a:avLst/>
          </a:prstGeom>
          <a:noFill/>
        </p:spPr>
      </p:pic>
      <p:pic>
        <p:nvPicPr>
          <p:cNvPr id="5" name="Рисунок 4" descr="F:\DCIM\101MSDCF\DSC01849.JPG"/>
          <p:cNvPicPr/>
          <p:nvPr/>
        </p:nvPicPr>
        <p:blipFill>
          <a:blip r:embed="rId3" cstate="print"/>
          <a:srcRect l="13115" r="8197"/>
          <a:stretch>
            <a:fillRect/>
          </a:stretch>
        </p:blipFill>
        <p:spPr bwMode="auto">
          <a:xfrm>
            <a:off x="142844" y="1643050"/>
            <a:ext cx="485778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29264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pic>
        <p:nvPicPr>
          <p:cNvPr id="30722" name="Picture 2" descr="http://urozhai.com/sites/default/files/image/pelargoni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643042" y="3214686"/>
            <a:ext cx="621510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000" dirty="0" smtClean="0"/>
          </a:p>
          <a:p>
            <a:endParaRPr lang="ru-RU" sz="4000" dirty="0" smtClean="0"/>
          </a:p>
          <a:p>
            <a:endParaRPr lang="ru-RU" sz="4000" dirty="0" smtClean="0"/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92869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Литература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158" y="1357298"/>
            <a:ext cx="8329642" cy="496730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     1.Большая детская энциклопедия: Биология / сост. К. 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</a:rPr>
              <a:t>Люцис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. М.: Русское энциклопедическое товарищество. 2000.</a:t>
            </a:r>
            <a:br>
              <a:rPr lang="ru-RU" sz="4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</a:rPr>
              <a:t>Вольпер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И.Н. Легенды и быль о лекарственных травах: Издательство «Экономика» . 1969.</a:t>
            </a:r>
            <a:br>
              <a:rPr lang="ru-RU" sz="4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</a:rPr>
              <a:t>Багма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И.Ф. «Мостовской район»: 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</a:rPr>
              <a:t>Историческо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- документальная летопись в трёх частях. С.Солёное. 1971 – 1972 гг.</a:t>
            </a:r>
          </a:p>
          <a:p>
            <a:pPr>
              <a:buNone/>
            </a:pP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    4. 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</a:rPr>
              <a:t>Гальперштейн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Л.Я. Растения: Научно-популярное издание для детей. – М.: ООО «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</a:rPr>
              <a:t>Росмэн-Издат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», 2000.</a:t>
            </a:r>
          </a:p>
          <a:p>
            <a:pPr>
              <a:buNone/>
            </a:pP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    5. 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</a:rPr>
              <a:t>Онегов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А.С. Занимательная ботаническая энциклопедия: Цветущие травы. – М.: Педагогика-Пресс, 2000.</a:t>
            </a:r>
          </a:p>
          <a:p>
            <a:pPr>
              <a:buNone/>
            </a:pP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    6. Семёнова А. Комнатные 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</a:rPr>
              <a:t>растения:друзья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и враги .– М.: </a:t>
            </a:r>
            <a:r>
              <a:rPr lang="ru-RU" sz="4200" dirty="0" err="1" smtClean="0">
                <a:latin typeface="Times New Roman" pitchFamily="18" charset="0"/>
                <a:cs typeface="Times New Roman" pitchFamily="18" charset="0"/>
              </a:rPr>
              <a:t>Эксмо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, 2004.</a:t>
            </a:r>
          </a:p>
          <a:p>
            <a:pPr>
              <a:buNone/>
            </a:pP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   Интернет</a:t>
            </a:r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ресурсы</a:t>
            </a:r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4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http://www.zircon81.narod.ru/Metodica.html</a:t>
            </a:r>
            <a:br>
              <a:rPr lang="en-US" sz="4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http://www.waynesthisandthat.com/crystals.htm#fast – fast</a:t>
            </a:r>
            <a:br>
              <a:rPr lang="en-US" sz="4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>/wiki/ http://www.crystalgrowing.com/index_e.htmhttp://ru.wikipedia.org</a:t>
            </a:r>
            <a:endParaRPr lang="ru-RU" sz="4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4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200" dirty="0" smtClean="0">
                <a:latin typeface="Times New Roman" pitchFamily="18" charset="0"/>
                <a:cs typeface="Times New Roman" pitchFamily="18" charset="0"/>
              </a:rPr>
            </a:br>
            <a:endParaRPr lang="ru-RU" sz="4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1871</TotalTime>
  <Words>342</Words>
  <Application>Microsoft Office PowerPoint</Application>
  <PresentationFormat>Экран (4:3)</PresentationFormat>
  <Paragraphs>121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0" baseType="lpstr">
      <vt:lpstr>宋体</vt:lpstr>
      <vt:lpstr>Calibri</vt:lpstr>
      <vt:lpstr>Constantia</vt:lpstr>
      <vt:lpstr>Liberation Serif</vt:lpstr>
      <vt:lpstr>Mangal</vt:lpstr>
      <vt:lpstr>Times New Roman</vt:lpstr>
      <vt:lpstr>Wingdings 2</vt:lpstr>
      <vt:lpstr>Поток</vt:lpstr>
      <vt:lpstr>Муниципальное бюджетное общеобразовательное учреждение «Средняя образовательная школа п.Чернореченский» Искитимского  района</vt:lpstr>
      <vt:lpstr>     Цель : создание буклета о пользе и применении герани </vt:lpstr>
      <vt:lpstr> Гипотеза:</vt:lpstr>
      <vt:lpstr>   У бабушки</vt:lpstr>
      <vt:lpstr>Презентация PowerPoint</vt:lpstr>
      <vt:lpstr>           Из словаря С.И. Ожегова </vt:lpstr>
      <vt:lpstr>Из словаря Т.Ф.Ефремовой</vt:lpstr>
      <vt:lpstr>Презентация PowerPoint</vt:lpstr>
      <vt:lpstr>Пеларгония зональная</vt:lpstr>
      <vt:lpstr>Пеларгония щитовидная или плющелистная </vt:lpstr>
      <vt:lpstr> Пеларгония королевская </vt:lpstr>
      <vt:lpstr>         Пеларгония душистая или сильнопахнущая </vt:lpstr>
      <vt:lpstr>              Герань розовая </vt:lpstr>
      <vt:lpstr>Герань в жизни человека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косметике</vt:lpstr>
      <vt:lpstr>Награды пеларгонии</vt:lpstr>
      <vt:lpstr>   Анкетирование в школе по кабинетам </vt:lpstr>
      <vt:lpstr>В библиотеке</vt:lpstr>
      <vt:lpstr>Опрос</vt:lpstr>
      <vt:lpstr>Презентация PowerPoint</vt:lpstr>
      <vt:lpstr>Из опроса видно:</vt:lpstr>
      <vt:lpstr>Презентация PowerPoint</vt:lpstr>
      <vt:lpstr>Выращивание герани черенками</vt:lpstr>
      <vt:lpstr>Пересадка в горшок побольше</vt:lpstr>
      <vt:lpstr>Презентация PowerPoint</vt:lpstr>
      <vt:lpstr>Презентация PowerPoint</vt:lpstr>
      <vt:lpstr>Презентация PowerPoint</vt:lpstr>
      <vt:lpstr>              На открытом воздухе</vt:lpstr>
      <vt:lpstr>Презентация PowerPoint</vt:lpstr>
      <vt:lpstr>Герань в творчестве художников. Художник Сергей Андреевич Тутунов</vt:lpstr>
      <vt:lpstr>Прошкин Виктор Николаевич “Герань”, 1964 г</vt:lpstr>
      <vt:lpstr>Зорюков Александр Васильевич “Герань на моём окне”, 2012 г.</vt:lpstr>
      <vt:lpstr>Презентация PowerPoint</vt:lpstr>
      <vt:lpstr>Бывает белой, бывает красной,   Бывает розовой, бывает разной</vt:lpstr>
      <vt:lpstr>Пусть растут у Вас пеларгонии</vt:lpstr>
      <vt:lpstr>Спасибо за внимание</vt:lpstr>
      <vt:lpstr>Литература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казенное образовательное учреждение «Средняя образовательная школа п.Чернореченский» Искитимский район Новосибирская область</dc:title>
  <dc:creator>User01</dc:creator>
  <cp:lastModifiedBy>User01</cp:lastModifiedBy>
  <cp:revision>197</cp:revision>
  <dcterms:created xsi:type="dcterms:W3CDTF">2018-01-03T00:44:25Z</dcterms:created>
  <dcterms:modified xsi:type="dcterms:W3CDTF">2022-02-16T13:29:55Z</dcterms:modified>
</cp:coreProperties>
</file>