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9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C28CD8B-615D-469E-BB63-200274E7A0AA}">
          <p14:sldIdLst>
            <p14:sldId id="257"/>
          </p14:sldIdLst>
        </p14:section>
        <p14:section name="Раздел без заголовка" id="{B9A74CFF-DC9E-4B85-A324-F52E27331973}">
          <p14:sldIdLst>
            <p14:sldId id="258"/>
            <p14:sldId id="260"/>
            <p14:sldId id="261"/>
            <p14:sldId id="262"/>
            <p14:sldId id="269"/>
            <p14:sldId id="263"/>
            <p14:sldId id="264"/>
            <p14:sldId id="265"/>
            <p14:sldId id="266"/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8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4DD6-CE39-4B78-AF76-BFD299D1C7AA}" type="datetimeFigureOut">
              <a:rPr lang="ru-RU" smtClean="0"/>
              <a:t>25.03.2026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DECC5-4D63-4830-A326-5DAE0E4969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4DD6-CE39-4B78-AF76-BFD299D1C7AA}" type="datetimeFigureOut">
              <a:rPr lang="ru-RU" smtClean="0"/>
              <a:t>25.03.2026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DECC5-4D63-4830-A326-5DAE0E4969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4DD6-CE39-4B78-AF76-BFD299D1C7AA}" type="datetimeFigureOut">
              <a:rPr lang="ru-RU" smtClean="0"/>
              <a:t>25.03.2026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DECC5-4D63-4830-A326-5DAE0E4969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4DD6-CE39-4B78-AF76-BFD299D1C7AA}" type="datetimeFigureOut">
              <a:rPr lang="ru-RU" smtClean="0"/>
              <a:t>25.03.2026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DECC5-4D63-4830-A326-5DAE0E4969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4DD6-CE39-4B78-AF76-BFD299D1C7AA}" type="datetimeFigureOut">
              <a:rPr lang="ru-RU" smtClean="0"/>
              <a:t>25.03.2026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DECC5-4D63-4830-A326-5DAE0E4969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4DD6-CE39-4B78-AF76-BFD299D1C7AA}" type="datetimeFigureOut">
              <a:rPr lang="ru-RU" smtClean="0"/>
              <a:t>25.03.2026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DECC5-4D63-4830-A326-5DAE0E4969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4DD6-CE39-4B78-AF76-BFD299D1C7AA}" type="datetimeFigureOut">
              <a:rPr lang="ru-RU" smtClean="0"/>
              <a:t>25.03.2026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DECC5-4D63-4830-A326-5DAE0E4969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4DD6-CE39-4B78-AF76-BFD299D1C7AA}" type="datetimeFigureOut">
              <a:rPr lang="ru-RU" smtClean="0"/>
              <a:t>25.03.2026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DECC5-4D63-4830-A326-5DAE0E4969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4DD6-CE39-4B78-AF76-BFD299D1C7AA}" type="datetimeFigureOut">
              <a:rPr lang="ru-RU" smtClean="0"/>
              <a:t>25.03.2026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DECC5-4D63-4830-A326-5DAE0E4969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4DD6-CE39-4B78-AF76-BFD299D1C7AA}" type="datetimeFigureOut">
              <a:rPr lang="ru-RU" smtClean="0"/>
              <a:t>25.03.2026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DECC5-4D63-4830-A326-5DAE0E4969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4DD6-CE39-4B78-AF76-BFD299D1C7AA}" type="datetimeFigureOut">
              <a:rPr lang="ru-RU" smtClean="0"/>
              <a:t>25.03.2026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DECC5-4D63-4830-A326-5DAE0E4969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74DD6-CE39-4B78-AF76-BFD299D1C7AA}" type="datetimeFigureOut">
              <a:rPr lang="ru-RU" smtClean="0"/>
              <a:t>25.03.2026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DECC5-4D63-4830-A326-5DAE0E4969C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79780" y="214630"/>
            <a:ext cx="10576560" cy="62928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     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     Муниципальное автономное дошкольное образовательное учреждение </a:t>
            </a:r>
          </a:p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детский сад № 23 «Умка»</a:t>
            </a:r>
          </a:p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муниципального образования город Армавир</a:t>
            </a:r>
          </a:p>
          <a:p>
            <a:pPr algn="ctr"/>
            <a:endParaRPr lang="ru-RU" b="1" dirty="0"/>
          </a:p>
          <a:p>
            <a:pPr algn="ctr"/>
            <a:endParaRPr lang="ru-RU" b="1" dirty="0"/>
          </a:p>
          <a:p>
            <a:pPr algn="ctr"/>
            <a:endParaRPr lang="ru-RU" b="1" dirty="0">
              <a:solidFill>
                <a:srgbClr val="FF0000"/>
              </a:solidFill>
            </a:endParaRPr>
          </a:p>
          <a:p>
            <a:pPr algn="ctr"/>
            <a:endParaRPr lang="ru-RU" b="1" dirty="0"/>
          </a:p>
          <a:p>
            <a:pPr algn="ctr"/>
            <a:endParaRPr lang="ru-RU" b="1" dirty="0"/>
          </a:p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                            «Семейные традиции. Добрые сказки»</a:t>
            </a: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r"/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r"/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r"/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r"/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r"/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r"/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r"/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воспитатель: Сергеева Е.М.</a:t>
            </a:r>
          </a:p>
        </p:txBody>
      </p:sp>
      <p:pic>
        <p:nvPicPr>
          <p:cNvPr id="7" name="Изображение 6" descr="фото книги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780" y="3177680"/>
            <a:ext cx="4411015" cy="3329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57150" y="7620"/>
            <a:ext cx="12306300" cy="68503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554355" y="124460"/>
            <a:ext cx="10789285" cy="6000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Приобщение семей дошкольников к чтению произведений детской литературы </a:t>
            </a:r>
          </a:p>
          <a:p>
            <a:pPr algn="ctr"/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Цель: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Создать условия для развития культурной и читательской компетентности родителей (законных представителей)</a:t>
            </a:r>
          </a:p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Задачи: </a:t>
            </a:r>
          </a:p>
          <a:p>
            <a:pPr algn="just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1.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Воспитывать интерес к художественной литературе, развивать способность к целостному восприятию произведений разных жанров, обеспечить усвоение содержания произведений и эмоциональную отзывчивость на него;</a:t>
            </a:r>
          </a:p>
          <a:p>
            <a:pPr algn="just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2.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Формировать первоначальные представления об особенностях художественной литературы: о жанрах,  композиции;</a:t>
            </a:r>
          </a:p>
          <a:p>
            <a:pPr algn="just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3.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Воспитывать художественный вкус к литературе, понимать и чувствовать настроение произведения;</a:t>
            </a:r>
          </a:p>
          <a:p>
            <a:pPr algn="just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4.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Активизировать работу родителей по пропаганде и развитию детского чтения в семье, вовлечь каждого родителя в решение проблемы детского чтения.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306300" cy="685038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657225" y="436245"/>
            <a:ext cx="10371455" cy="61087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/>
            <a:r>
              <a:rPr lang="ru-RU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          С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емейное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чтение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лучший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вид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коллективного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общения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Возродить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забытую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традицию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–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значит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вернуть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дом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культуру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взаимопонимание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тепло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духовного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общения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Семья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культурные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отношения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внутри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нее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во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многом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определяют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путь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ребенка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как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читателя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У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детей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чьи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родители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любят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читать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скорее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разовьется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вкус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чтению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чем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у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тех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чьи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родители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не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подают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им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этом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примера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pPr algn="l"/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       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Когда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родители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читают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вместе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детьми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сближает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</a:p>
          <a:p>
            <a:pPr algn="l"/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их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ru-RU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а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также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помогает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малышу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лучше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усваивать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содержание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</a:p>
          <a:p>
            <a:pPr algn="l"/>
            <a:r>
              <a:rPr lang="ru-RU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прочитанного. </a:t>
            </a:r>
          </a:p>
          <a:p>
            <a:pPr algn="l"/>
            <a:r>
              <a:rPr lang="ru-RU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Слушая чтение взрослого, а также рассматривая вместе </a:t>
            </a:r>
          </a:p>
          <a:p>
            <a:pPr algn="l"/>
            <a:r>
              <a:rPr lang="ru-RU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иллюстрации, ребенок активно мыслит, воображает, </a:t>
            </a:r>
          </a:p>
          <a:p>
            <a:pPr algn="l"/>
            <a:r>
              <a:rPr lang="ru-RU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переживает за персонажей произведения.                                               </a:t>
            </a: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679180" y="2920365"/>
            <a:ext cx="2350135" cy="332930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306300" cy="68503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75005" y="356870"/>
            <a:ext cx="10500995" cy="61366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Сотрудничество с семьей способствует воспитанию у детей интереса к книге, чтению- это является актуальным вопросом по приобщению дошкольников к чтению литературы совместно с родителями. В своей работе по приобщению родителей к чтению малышам дома, я использую </a:t>
            </a:r>
          </a:p>
          <a:p>
            <a:pPr algn="ctr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консультации и беседы по вопросам детского чтения,</a:t>
            </a:r>
          </a:p>
          <a:p>
            <a:pPr algn="ctr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провожу викторины и литературные вечера с родителями, </a:t>
            </a:r>
          </a:p>
          <a:p>
            <a:pPr algn="ctr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праздники, оформляю выставки книг в группе.</a:t>
            </a: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7010" y="3216275"/>
            <a:ext cx="3752215" cy="3288665"/>
          </a:xfrm>
          <a:prstGeom prst="rect">
            <a:avLst/>
          </a:prstGeom>
        </p:spPr>
      </p:pic>
      <p:pic>
        <p:nvPicPr>
          <p:cNvPr id="7" name="Изображение 6" descr="Screenshot_20250320-133951_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545" y="3199765"/>
            <a:ext cx="2742565" cy="3293745"/>
          </a:xfrm>
          <a:prstGeom prst="rect">
            <a:avLst/>
          </a:prstGeom>
        </p:spPr>
      </p:pic>
      <p:pic>
        <p:nvPicPr>
          <p:cNvPr id="3" name="Изображение 2" descr="IMG-20231109-WA00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0885" y="3216275"/>
            <a:ext cx="2270760" cy="32772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14300" y="7620"/>
            <a:ext cx="12306300" cy="68503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609600" y="462915"/>
            <a:ext cx="10853420" cy="21882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Работа с детьми предполагает разные виды деятельности: </a:t>
            </a:r>
          </a:p>
          <a:p>
            <a:pPr algn="l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- театральные постановки и этюды;</a:t>
            </a:r>
          </a:p>
          <a:p>
            <a:pPr algn="l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- сюжетно-ролевые игры «Книжный магазин», «Экскурсия в библиотеку»</a:t>
            </a:r>
          </a:p>
          <a:p>
            <a:pPr algn="l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- литературные викторины;</a:t>
            </a:r>
          </a:p>
          <a:p>
            <a:pPr algn="l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-игры драматизации;</a:t>
            </a:r>
          </a:p>
          <a:p>
            <a:pPr algn="l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-выставки  и другие виды деятельности. </a:t>
            </a:r>
          </a:p>
          <a:p>
            <a:pPr algn="l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Работа в этом направлении воспитывает у детей воображение, фантазию, творчество. Дети учатся добру, сопереживанию, проживая роль персонажа сказки. Улучшается их эмоциональный фон.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05" y="3791585"/>
            <a:ext cx="2781300" cy="2872105"/>
          </a:xfrm>
          <a:prstGeom prst="rect">
            <a:avLst/>
          </a:prstGeom>
        </p:spPr>
      </p:pic>
      <p:pic>
        <p:nvPicPr>
          <p:cNvPr id="7" name="Изображение 6" descr="IMG_20250320_111845_0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110" y="3792220"/>
            <a:ext cx="2767330" cy="2872105"/>
          </a:xfrm>
          <a:prstGeom prst="rect">
            <a:avLst/>
          </a:prstGeom>
        </p:spPr>
      </p:pic>
      <p:pic>
        <p:nvPicPr>
          <p:cNvPr id="8" name="Изображение 7" descr="Screenshot_20231127-101546_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4090" y="3791585"/>
            <a:ext cx="4011930" cy="28727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14300" y="7620"/>
            <a:ext cx="12306300" cy="6850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990" y="1242695"/>
            <a:ext cx="4490085" cy="509524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7930" y="1099185"/>
            <a:ext cx="4772660" cy="5289550"/>
          </a:xfrm>
          <a:prstGeom prst="rect">
            <a:avLst/>
          </a:prstGeom>
        </p:spPr>
      </p:pic>
      <p:sp>
        <p:nvSpPr>
          <p:cNvPr id="9" name="Пятно 2 8"/>
          <p:cNvSpPr/>
          <p:nvPr/>
        </p:nvSpPr>
        <p:spPr>
          <a:xfrm>
            <a:off x="3263900" y="488950"/>
            <a:ext cx="5184140" cy="2219960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en-US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Индивидуальная работа с детьми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306300" cy="6850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328" y="1463249"/>
            <a:ext cx="4436531" cy="5102577"/>
          </a:xfrm>
          <a:prstGeom prst="rect">
            <a:avLst/>
          </a:prstGeom>
        </p:spPr>
      </p:pic>
      <p:pic>
        <p:nvPicPr>
          <p:cNvPr id="3" name="Изображение 2" descr="IMG-20221229-WA00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2065" y="1243330"/>
            <a:ext cx="3581400" cy="2686050"/>
          </a:xfrm>
          <a:prstGeom prst="rect">
            <a:avLst/>
          </a:prstGeom>
        </p:spPr>
      </p:pic>
      <p:pic>
        <p:nvPicPr>
          <p:cNvPr id="7" name="Изображение 6" descr="Screenshot_20231029-2120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880" y="4142105"/>
            <a:ext cx="5146675" cy="2424430"/>
          </a:xfrm>
          <a:prstGeom prst="rect">
            <a:avLst/>
          </a:prstGeom>
        </p:spPr>
      </p:pic>
      <p:sp>
        <p:nvSpPr>
          <p:cNvPr id="8" name="Пятно 2 7"/>
          <p:cNvSpPr/>
          <p:nvPr/>
        </p:nvSpPr>
        <p:spPr>
          <a:xfrm>
            <a:off x="648335" y="236220"/>
            <a:ext cx="3409950" cy="1684020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en-US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Наши праздники</a:t>
            </a:r>
          </a:p>
        </p:txBody>
      </p:sp>
      <p:sp>
        <p:nvSpPr>
          <p:cNvPr id="9" name="Пятно 2 8"/>
          <p:cNvSpPr/>
          <p:nvPr/>
        </p:nvSpPr>
        <p:spPr>
          <a:xfrm>
            <a:off x="6739255" y="236220"/>
            <a:ext cx="4986020" cy="2197735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altLang="en-US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Театрализованная деятельность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306300" cy="68503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1175385" y="203200"/>
            <a:ext cx="10316845" cy="653669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Сотрудничество с родителями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по приобщению детей к чтению книг</a:t>
            </a:r>
          </a:p>
          <a:p>
            <a:pPr algn="ctr"/>
            <a:endParaRPr lang="ru-RU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РЕКОМЕНДАЦИИ</a:t>
            </a:r>
          </a:p>
          <a:p>
            <a:pPr algn="ctr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«Прививаем любовь к чтению с раннего детства»</a:t>
            </a:r>
          </a:p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* Читать ребенку вслух с раннего детского возраста и продолжать                      совместное чтение как можно дольше.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* Книги, предлагаемые для чтения, должны быть ориентированы на предпочтения ребенка и его вкус.</a:t>
            </a:r>
          </a:p>
          <a:p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* Чтение не должно быть наказанием, обязанностью или условием.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  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* Читайте сами про себя у ребенка на глазах. Он должен видеть, что Вам это нравится.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306300" cy="68503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53085" y="99060"/>
            <a:ext cx="11468735" cy="64535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endParaRPr lang="ru-RU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Работа с родителями (законными представителями)</a:t>
            </a:r>
          </a:p>
          <a:p>
            <a:pPr algn="ctr"/>
            <a:endParaRPr lang="ru-RU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                                                     </a:t>
            </a:r>
            <a:r>
              <a:rPr lang="ru-RU" sz="2400" dirty="0">
                <a:ln>
                  <a:solidFill>
                    <a:srgbClr val="C00000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 </a:t>
            </a:r>
          </a:p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9990" y="2031365"/>
            <a:ext cx="5751830" cy="4327525"/>
          </a:xfrm>
          <a:prstGeom prst="rect">
            <a:avLst/>
          </a:prstGeom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085" y="2030730"/>
            <a:ext cx="5378450" cy="4328160"/>
          </a:xfrm>
          <a:prstGeom prst="rect">
            <a:avLst/>
          </a:prstGeom>
        </p:spPr>
      </p:pic>
      <p:sp>
        <p:nvSpPr>
          <p:cNvPr id="5" name="Пятно 2 4"/>
          <p:cNvSpPr/>
          <p:nvPr/>
        </p:nvSpPr>
        <p:spPr>
          <a:xfrm>
            <a:off x="173990" y="920750"/>
            <a:ext cx="4095750" cy="2403475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en-US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Групповая работа</a:t>
            </a:r>
          </a:p>
        </p:txBody>
      </p:sp>
      <p:sp>
        <p:nvSpPr>
          <p:cNvPr id="7" name="Пятно 2 6"/>
          <p:cNvSpPr/>
          <p:nvPr/>
        </p:nvSpPr>
        <p:spPr>
          <a:xfrm>
            <a:off x="7729855" y="600710"/>
            <a:ext cx="4462145" cy="2462530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en-US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Индивидуальная работа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306300" cy="6850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Изображение 2" descr="IMG-20250322-WA000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380" y="1239520"/>
            <a:ext cx="3139440" cy="4391660"/>
          </a:xfrm>
          <a:prstGeom prst="rect">
            <a:avLst/>
          </a:prstGeom>
        </p:spPr>
      </p:pic>
      <p:pic>
        <p:nvPicPr>
          <p:cNvPr id="4" name="Изображение 3" descr="IMG-20250323-WA000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9215" y="3342005"/>
            <a:ext cx="4105910" cy="3082290"/>
          </a:xfrm>
          <a:prstGeom prst="rect">
            <a:avLst/>
          </a:prstGeom>
        </p:spPr>
      </p:pic>
      <p:pic>
        <p:nvPicPr>
          <p:cNvPr id="5" name="Изображение 4" descr="IMG-20250323-WA00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7000" y="2333625"/>
            <a:ext cx="3455035" cy="3633470"/>
          </a:xfrm>
          <a:prstGeom prst="rect">
            <a:avLst/>
          </a:prstGeom>
        </p:spPr>
      </p:pic>
      <p:sp>
        <p:nvSpPr>
          <p:cNvPr id="8" name="Пятно 2 7"/>
          <p:cNvSpPr/>
          <p:nvPr/>
        </p:nvSpPr>
        <p:spPr>
          <a:xfrm>
            <a:off x="1172845" y="83820"/>
            <a:ext cx="3082925" cy="1684020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en-US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Чтение дома</a:t>
            </a:r>
          </a:p>
        </p:txBody>
      </p:sp>
      <p:sp>
        <p:nvSpPr>
          <p:cNvPr id="9" name="Пятно 2 8"/>
          <p:cNvSpPr/>
          <p:nvPr/>
        </p:nvSpPr>
        <p:spPr>
          <a:xfrm>
            <a:off x="6350000" y="83820"/>
            <a:ext cx="4113530" cy="1881505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en-US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Посещение библиотеки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306300" cy="68503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840105" y="360680"/>
            <a:ext cx="9590405" cy="18776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Семейное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чтение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эффективный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способ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социализации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подрастающего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поколения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Такое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общение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создает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почву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обмена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мнениями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оно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необходимо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взрослым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которые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благодаря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общению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детьми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обогащаются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эмоционально</a:t>
            </a:r>
            <a:r>
              <a:rPr lang="en-US" alt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Изображение 3" descr="фото дети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8290" y="2238375"/>
            <a:ext cx="6217285" cy="411924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516</Words>
  <Application>Microsoft Office PowerPoint</Application>
  <PresentationFormat>Широкоэкранный</PresentationFormat>
  <Paragraphs>77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Елена</cp:lastModifiedBy>
  <cp:revision>12</cp:revision>
  <dcterms:created xsi:type="dcterms:W3CDTF">2025-03-20T13:34:00Z</dcterms:created>
  <dcterms:modified xsi:type="dcterms:W3CDTF">2026-03-25T16:40:31Z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325DFBD3DC184FDEB440DC8B1621C508_12</vt:lpwstr>
  </property>
  <property fmtid="{D5CDD505-2E9C-101B-9397-08002B2CF9AE}" pid="3" name="KSOProductBuildVer">
    <vt:lpwstr>1049-12.2.0.23196</vt:lpwstr>
  </property>
</Properties>
</file>