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9" r:id="rId3"/>
    <p:sldId id="285" r:id="rId4"/>
    <p:sldId id="257" r:id="rId5"/>
    <p:sldId id="280" r:id="rId6"/>
    <p:sldId id="271" r:id="rId7"/>
    <p:sldId id="281" r:id="rId8"/>
    <p:sldId id="258" r:id="rId9"/>
    <p:sldId id="261" r:id="rId10"/>
    <p:sldId id="273" r:id="rId11"/>
    <p:sldId id="284" r:id="rId12"/>
    <p:sldId id="263" r:id="rId13"/>
    <p:sldId id="287" r:id="rId14"/>
    <p:sldId id="277" r:id="rId15"/>
    <p:sldId id="286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5C5ADE6-58EB-4512-8230-5806D5D2AE93}">
          <p14:sldIdLst>
            <p14:sldId id="256"/>
            <p14:sldId id="279"/>
            <p14:sldId id="285"/>
            <p14:sldId id="257"/>
            <p14:sldId id="280"/>
            <p14:sldId id="271"/>
            <p14:sldId id="281"/>
            <p14:sldId id="258"/>
            <p14:sldId id="261"/>
            <p14:sldId id="273"/>
            <p14:sldId id="284"/>
            <p14:sldId id="263"/>
            <p14:sldId id="287"/>
            <p14:sldId id="277"/>
            <p14:sldId id="286"/>
            <p14:sldId id="278"/>
          </p14:sldIdLst>
        </p14:section>
        <p14:section name="Раздел без заголовка" id="{51DBFDDF-9471-4CCA-832A-E9A349B06E22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74" y="-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38553C-EDCA-470D-83D9-08FA6D87D22A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748D2D-600B-417D-82C6-228064846B0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271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48D2D-600B-417D-82C6-228064846B09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5519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20.03.2025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857" y="2180475"/>
            <a:ext cx="8712968" cy="1470025"/>
          </a:xfrm>
        </p:spPr>
        <p:txBody>
          <a:bodyPr>
            <a:normAutofit/>
          </a:bodyPr>
          <a:lstStyle/>
          <a:p>
            <a:r>
              <a:rPr lang="ru-RU" sz="4000" dirty="0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«Эко-путь»</a:t>
            </a:r>
            <a:br>
              <a:rPr lang="ru-RU" sz="4000" dirty="0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</a:br>
            <a:r>
              <a:rPr lang="ru-RU" sz="4000" dirty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форма наставничества «педагог – педагог»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47922" y="5661248"/>
            <a:ext cx="7304856" cy="648072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Автор проекта: Харитонова Надежда Прокопьевна</a:t>
            </a:r>
            <a:endParaRPr lang="ru-RU" sz="2400" dirty="0">
              <a:solidFill>
                <a:schemeClr val="tx2">
                  <a:lumMod val="50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90058" y="298185"/>
            <a:ext cx="6699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Юбилейный республиканский молодежный фестиваль «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Муус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устар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»</a:t>
            </a:r>
          </a:p>
          <a:p>
            <a:pPr algn="ctr"/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 конкурс молодых наставников  «Вдохновляй на успех»</a:t>
            </a:r>
            <a:endParaRPr lang="ru-RU" dirty="0">
              <a:solidFill>
                <a:schemeClr val="tx2">
                  <a:lumMod val="50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pic>
        <p:nvPicPr>
          <p:cNvPr id="5" name="Picture 2" descr="https://www.sakha.gov.ru/uploads/1/c97282a7535f4047d29c12014a0b0de77b07732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59928" y1="34657" x2="59928" y2="34657"/>
                        <a14:foregroundMark x1="55235" y1="33213" x2="65704" y2="34657"/>
                        <a14:foregroundMark x1="66426" y1="33574" x2="66426" y2="33574"/>
                        <a14:foregroundMark x1="50181" y1="39711" x2="73646" y2="37545"/>
                        <a14:foregroundMark x1="59206" y1="47292" x2="59206" y2="47292"/>
                        <a14:foregroundMark x1="60650" y1="45848" x2="70758" y2="42599"/>
                        <a14:foregroundMark x1="72202" y1="41155" x2="73285" y2="41155"/>
                        <a14:foregroundMark x1="75812" y1="40072" x2="77978" y2="51986"/>
                        <a14:foregroundMark x1="67148" y1="47292" x2="68592" y2="63899"/>
                        <a14:foregroundMark x1="62816" y1="48736" x2="58845" y2="65343"/>
                        <a14:foregroundMark x1="58484" y1="54152" x2="42238" y2="55957"/>
                        <a14:foregroundMark x1="54513" y1="60650" x2="40794" y2="58123"/>
                        <a14:foregroundMark x1="63538" y1="55957" x2="64260" y2="67509"/>
                        <a14:foregroundMark x1="69675" y1="48014" x2="72202" y2="65343"/>
                        <a14:foregroundMark x1="77617" y1="63538" x2="46931" y2="63538"/>
                        <a14:foregroundMark x1="70397" y1="32852" x2="65704" y2="31047"/>
                        <a14:foregroundMark x1="79061" y1="53791" x2="74007" y2="52708"/>
                        <a14:foregroundMark x1="66787" y1="66065" x2="66787" y2="77617"/>
                        <a14:foregroundMark x1="67509" y1="80866" x2="59928" y2="81227"/>
                        <a14:foregroundMark x1="61011" y1="77256" x2="58484" y2="67870"/>
                        <a14:foregroundMark x1="63538" y1="77256" x2="63538" y2="74007"/>
                        <a14:foregroundMark x1="55957" y1="67870" x2="48014" y2="65343"/>
                        <a14:foregroundMark x1="48736" y1="69314" x2="48014" y2="790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0116" y="81379"/>
            <a:ext cx="1169423" cy="1169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0586"/>
            <a:ext cx="1600611" cy="10910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3419872" y="3645024"/>
            <a:ext cx="2302938" cy="1440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6984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44624"/>
            <a:ext cx="6707088" cy="79695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Приветствие от автора проекта 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052736"/>
            <a:ext cx="6552728" cy="5472608"/>
          </a:xfrm>
          <a:solidFill>
            <a:schemeClr val="bg1"/>
          </a:solidFill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Должность: педагог дополнительного образования 1 категории </a:t>
            </a:r>
          </a:p>
          <a:p>
            <a:pPr marL="0" lv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Образование: </a:t>
            </a:r>
            <a:r>
              <a:rPr lang="ru-RU" sz="3400" dirty="0" smtClean="0">
                <a:latin typeface="Bahnschrift Light Condensed" pitchFamily="34" charset="0"/>
              </a:rPr>
              <a:t>высшее</a:t>
            </a:r>
            <a:r>
              <a:rPr lang="ru-RU" sz="3400" dirty="0">
                <a:latin typeface="Bahnschrift Light Condensed" pitchFamily="34" charset="0"/>
              </a:rPr>
              <a:t>, ЯГСХА, 2012г., специальность – ветеринарный врач, переподготовка ООО «</a:t>
            </a:r>
            <a:r>
              <a:rPr lang="ru-RU" sz="3400" dirty="0" err="1">
                <a:latin typeface="Bahnschrift Light Condensed" pitchFamily="34" charset="0"/>
              </a:rPr>
              <a:t>Инфоурок</a:t>
            </a:r>
            <a:r>
              <a:rPr lang="ru-RU" sz="3400" dirty="0">
                <a:latin typeface="Bahnschrift Light Condensed" pitchFamily="34" charset="0"/>
              </a:rPr>
              <a:t>» 2022г., специальность - педагог дополнительного образования детей и взрослых, магистр СФВУ направление 44.04.01 Педагогическое образование, магистерская программа «Современное естественнонаучное образование» 2022-2025гг.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Трудовой стаж: 13 лет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Достижения: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Муниципальный уровень: лауреат проектного конкурса «Педагогический  </a:t>
            </a:r>
            <a:r>
              <a:rPr lang="ru-RU" sz="3400" dirty="0" err="1" smtClean="0">
                <a:latin typeface="Bahnschrift Light Condensed" pitchFamily="34" charset="0"/>
                <a:cs typeface="Times New Roman" pitchFamily="18" charset="0"/>
              </a:rPr>
              <a:t>стартап</a:t>
            </a: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»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Региональный уровень: дипломант 3 степени трека «Эко-Лидер» фестиваля «</a:t>
            </a:r>
            <a:r>
              <a:rPr lang="ru-RU" sz="3400" dirty="0" err="1" smtClean="0">
                <a:latin typeface="Bahnschrift Light Condensed" pitchFamily="34" charset="0"/>
                <a:cs typeface="Times New Roman" pitchFamily="18" charset="0"/>
              </a:rPr>
              <a:t>Муус</a:t>
            </a: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 </a:t>
            </a:r>
            <a:r>
              <a:rPr lang="ru-RU" sz="3400" dirty="0" err="1" smtClean="0">
                <a:latin typeface="Bahnschrift Light Condensed" pitchFamily="34" charset="0"/>
                <a:cs typeface="Times New Roman" pitchFamily="18" charset="0"/>
              </a:rPr>
              <a:t>устар</a:t>
            </a: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»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Всероссийский уровень: дипломант 3 степени НПК «Авдеевские чтения»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Международный уровень: обладатель спец-приза от Николая Дроздова премии «Экология дело каждого» в номинации «Эко-туризм»</a:t>
            </a:r>
          </a:p>
          <a:p>
            <a:pPr marL="0" indent="0">
              <a:lnSpc>
                <a:spcPct val="120000"/>
              </a:lnSpc>
              <a:buNone/>
            </a:pPr>
            <a:endParaRPr lang="ru-RU" sz="3400" dirty="0">
              <a:latin typeface="Bahnschrift Light Condensed" pitchFamily="34" charset="0"/>
              <a:cs typeface="Times New Roman" pitchFamily="18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3400" dirty="0" smtClean="0">
                <a:latin typeface="Bahnschrift Light Condensed" pitchFamily="34" charset="0"/>
                <a:cs typeface="Times New Roman" pitchFamily="18" charset="0"/>
              </a:rPr>
              <a:t>Мое педагогическое кредо:  </a:t>
            </a:r>
            <a:r>
              <a:rPr lang="ru-RU" sz="3400" dirty="0">
                <a:latin typeface="Bahnschrift Light Condensed" pitchFamily="34" charset="0"/>
                <a:cs typeface="Times New Roman" pitchFamily="18" charset="0"/>
              </a:rPr>
              <a:t>«Учитель, будь, солнцем, излучающим человеческое тепло, будь почвой, богатой ферментами человеческих чувств и сей знания не только в памяти и сознании твоих учеников, но и в душах и сердцах»</a:t>
            </a: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3400" i="1" dirty="0">
                <a:latin typeface="Bahnschrift Light Condensed" pitchFamily="34" charset="0"/>
                <a:cs typeface="Times New Roman" pitchFamily="18" charset="0"/>
              </a:rPr>
              <a:t>слова доктора психологических наук Шалвы Александровича </a:t>
            </a:r>
            <a:r>
              <a:rPr lang="ru-RU" sz="3400" i="1" dirty="0" err="1">
                <a:latin typeface="Bahnschrift Light Condensed" pitchFamily="34" charset="0"/>
                <a:cs typeface="Times New Roman" pitchFamily="18" charset="0"/>
              </a:rPr>
              <a:t>Амонашвили</a:t>
            </a:r>
            <a:r>
              <a:rPr lang="ru-RU" sz="3400" i="1" dirty="0">
                <a:latin typeface="Bahnschrift Light Condensed" pitchFamily="34" charset="0"/>
                <a:cs typeface="Times New Roman" pitchFamily="18" charset="0"/>
              </a:rPr>
              <a:t> </a:t>
            </a:r>
          </a:p>
          <a:p>
            <a:pPr marL="0" indent="0">
              <a:buNone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6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C:\Users\Пользователь\OneDrive\Рабочий стол\Личные доки\ФОТО ХНП 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381"/>
          <a:stretch/>
        </p:blipFill>
        <p:spPr bwMode="auto">
          <a:xfrm>
            <a:off x="6876256" y="1052736"/>
            <a:ext cx="2016224" cy="3240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264907" y="0"/>
            <a:ext cx="1368152" cy="922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9538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276" y="332656"/>
            <a:ext cx="7571184" cy="70609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</a:rPr>
              <a:t>Стремись! Вдохновляй! Созидай! </a:t>
            </a:r>
            <a:endParaRPr lang="ru-RU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</a:endParaRPr>
          </a:p>
        </p:txBody>
      </p:sp>
      <p:pic>
        <p:nvPicPr>
          <p:cNvPr id="4" name="Picture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t="21512" r="10601" b="645"/>
          <a:stretch/>
        </p:blipFill>
        <p:spPr bwMode="auto">
          <a:xfrm>
            <a:off x="2457196" y="1412776"/>
            <a:ext cx="4239344" cy="23102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2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1" t="22090" r="12308" b="20225"/>
          <a:stretch/>
        </p:blipFill>
        <p:spPr bwMode="auto">
          <a:xfrm>
            <a:off x="165717" y="1568655"/>
            <a:ext cx="2088232" cy="3029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" name="Рисунок 6" descr="C:\Users\Пользователь\Downloads\image-26-04-24-12-08-2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473616"/>
            <a:ext cx="2520280" cy="19411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759880"/>
            <a:ext cx="2160240" cy="24506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Пользователь\Downloads\image-26-04-24-12-08-1.jpe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186" y="4509120"/>
            <a:ext cx="2592288" cy="19056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Рисунок 10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7524328" y="260648"/>
            <a:ext cx="1453955" cy="10801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2228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272808" cy="71095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На что нацелен данный проект? 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  <a:solidFill>
            <a:schemeClr val="bg1"/>
          </a:solidFill>
        </p:spPr>
        <p:txBody>
          <a:bodyPr>
            <a:normAutofit/>
          </a:bodyPr>
          <a:lstStyle/>
          <a:p>
            <a:pPr algn="ctr">
              <a:lnSpc>
                <a:spcPct val="160000"/>
              </a:lnSpc>
              <a:buFont typeface="Wingdings" pitchFamily="2" charset="2"/>
              <a:buChar char="ü"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Для поддержки молодых педагогов эко-активистов также создания комфортной среды их дальнейшего развития и самореализации. </a:t>
            </a:r>
          </a:p>
          <a:p>
            <a:pPr algn="ctr">
              <a:lnSpc>
                <a:spcPct val="160000"/>
              </a:lnSpc>
              <a:buFont typeface="Wingdings" pitchFamily="2" charset="2"/>
              <a:buChar char="ü"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Воспитание будущих эко-лидеров республики </a:t>
            </a:r>
          </a:p>
          <a:p>
            <a:pPr marL="0" indent="0" algn="ctr">
              <a:lnSpc>
                <a:spcPct val="160000"/>
              </a:lnSpc>
              <a:buNone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Я считаю, что в процессе наставничества «педагог- педагог» молодого специалиста не следует воспринимать как чистый лист бумаги, на котором можно только писать новый текст. Каждый человек является носителем определенного опыта и знаний, которые могут оказаться полезны для процесса обучения в целом и для наставника в частности. Их нужно уметь вовремя разглядеть и правильно направить.</a:t>
            </a:r>
          </a:p>
          <a:p>
            <a:pPr marL="0" indent="0" algn="ctr"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323528" y="116632"/>
            <a:ext cx="1656184" cy="11521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1987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0"/>
            <a:ext cx="7859216" cy="850106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Проблематика проекта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908720"/>
            <a:ext cx="5976664" cy="5572000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     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Одним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из приоритетных направлений современного общества является экологическое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образование.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Следует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отметить, что система образования в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России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до сих пор в недостаточной степени ориентирована на экологическое образование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.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Экологическое образование и воспитание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должно быть направлено на формирование целостной картины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мира. Оно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должно быть непрерывным. Тогда эффективность его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будет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достигнута в кратчайшие сроки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.</a:t>
            </a:r>
            <a:r>
              <a:rPr lang="ru-RU" sz="2200" dirty="0">
                <a:latin typeface="Bahnschrift Light Condensed" pitchFamily="34" charset="0"/>
              </a:rPr>
              <a:t> </a:t>
            </a:r>
          </a:p>
          <a:p>
            <a:pPr marL="0" indent="0" algn="just">
              <a:buNone/>
            </a:pP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      Также следует отметить что, ведущей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формой организации учебного процесса экологического образования является урок, но не во всех школах учебный процесс предусматривает ведение специальной дисциплины «Экология» ввиду нехватки учебных часов. Следовательно, 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вопрос </a:t>
            </a:r>
            <a:r>
              <a:rPr lang="ru-RU" sz="2200" dirty="0">
                <a:latin typeface="Bahnschrift Light Condensed" pitchFamily="34" charset="0"/>
                <a:cs typeface="Times New Roman" pitchFamily="18" charset="0"/>
              </a:rPr>
              <a:t>экологического образования является неотделимой частью всего учебного процесса</a:t>
            </a:r>
            <a:r>
              <a:rPr lang="ru-RU" sz="2200" dirty="0" smtClean="0">
                <a:latin typeface="Bahnschrift Light Condensed" pitchFamily="34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ru-RU" sz="2000" dirty="0" smtClean="0">
              <a:latin typeface="Bahnschrift Light Condensed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7020272" y="47463"/>
            <a:ext cx="1872208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2074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620688"/>
            <a:ext cx="8712968" cy="5328592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  <a:cs typeface="Times New Roman" pitchFamily="18" charset="0"/>
              </a:rPr>
              <a:t>Актуальность: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заключается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в экологическом воспитании, что является одним из важнейших  задач образовательного пространства в современном мире.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Президент В.В. Путин призвал повышать интерес к естественным наукам школьников. В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каждом человеке заложен КОД </a:t>
            </a:r>
            <a:r>
              <a:rPr lang="ru-RU" sz="2000" dirty="0" err="1">
                <a:latin typeface="Bahnschrift Light Condensed" pitchFamily="34" charset="0"/>
                <a:cs typeface="Times New Roman" pitchFamily="18" charset="0"/>
              </a:rPr>
              <a:t>средосбережения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 и мы как педагоги должны пробудить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этот код 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в наших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учениках для сохранения нашей природы и планеты в целом.  </a:t>
            </a: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  <a:cs typeface="Times New Roman" pitchFamily="18" charset="0"/>
              </a:rPr>
              <a:t>Цель:</a:t>
            </a:r>
            <a:r>
              <a:rPr lang="ru-RU" sz="2000" b="1" dirty="0" smtClean="0">
                <a:latin typeface="Bahnschrift Light Condensed" pitchFamily="34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подготовка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будущих </a:t>
            </a:r>
            <a:r>
              <a:rPr lang="ru-RU" sz="2000" dirty="0" err="1" smtClean="0">
                <a:latin typeface="Bahnschrift Light Condensed" pitchFamily="34" charset="0"/>
                <a:cs typeface="Times New Roman" pitchFamily="18" charset="0"/>
              </a:rPr>
              <a:t>экоактивистов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, направление к пути </a:t>
            </a:r>
            <a:r>
              <a:rPr lang="ru-RU" sz="2000" dirty="0" err="1" smtClean="0">
                <a:latin typeface="Bahnschrift Light Condensed" pitchFamily="34" charset="0"/>
                <a:cs typeface="Times New Roman" pitchFamily="18" charset="0"/>
              </a:rPr>
              <a:t>эконаставничества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,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где молодые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учителя активисты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смогут развиваться, делая шаги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в защиту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нашей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планеты и будут воспитывать будущих эко-лидеров,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а также создание </a:t>
            </a: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условий для 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формирования эффективной системы сопровождения и поддержки педагогических работников в возрасте до 35 лет.</a:t>
            </a:r>
            <a:endParaRPr lang="ru-RU" sz="2000" dirty="0" smtClean="0">
              <a:latin typeface="Bahnschrift Light Condensed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  <a:cs typeface="Times New Roman" pitchFamily="18" charset="0"/>
              </a:rPr>
              <a:t>Задачи: </a:t>
            </a:r>
          </a:p>
          <a:p>
            <a:pPr marL="0" indent="0">
              <a:buNone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-ориентировать начинающего учителя на творческое использование педагогического опыта в своей  деятельности по направлению экология;</a:t>
            </a:r>
          </a:p>
          <a:p>
            <a:pPr marL="0" indent="0">
              <a:buNone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-разработать план мероприятий по </a:t>
            </a:r>
            <a:r>
              <a:rPr lang="ru-RU" sz="2000" dirty="0" err="1" smtClean="0">
                <a:latin typeface="Bahnschrift Light Condensed" pitchFamily="34" charset="0"/>
                <a:cs typeface="Times New Roman" pitchFamily="18" charset="0"/>
              </a:rPr>
              <a:t>экопросвещению</a:t>
            </a:r>
            <a:r>
              <a:rPr lang="ru-RU" sz="2000" dirty="0">
                <a:latin typeface="Bahnschrift Light Condensed" pitchFamily="34" charset="0"/>
                <a:cs typeface="Times New Roman" pitchFamily="18" charset="0"/>
              </a:rPr>
              <a:t>;</a:t>
            </a:r>
            <a:endParaRPr lang="ru-RU" sz="2000" dirty="0" smtClean="0">
              <a:latin typeface="Bahnschrift Light Condensed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-ускорить процесс профессионального становления учителя естественных наук, статуса «Эко-наставника». </a:t>
            </a:r>
          </a:p>
          <a:p>
            <a:pPr marL="0" indent="0">
              <a:buNone/>
            </a:pPr>
            <a:r>
              <a:rPr lang="ru-RU" sz="2000" dirty="0" smtClean="0">
                <a:latin typeface="Bahnschrift Light Condensed" pitchFamily="34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endParaRPr lang="ru-RU" sz="2000" dirty="0">
              <a:latin typeface="Bahnschrift Condensed" pitchFamily="34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3995936" y="4869160"/>
            <a:ext cx="1584176" cy="98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98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Роли наставника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39550"/>
            <a:ext cx="3384376" cy="2913586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</a:rPr>
              <a:t>Проводник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</a:rPr>
              <a:t>Защитник интересов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</a:rPr>
              <a:t>Вдохновитель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</a:rPr>
              <a:t>Консультант </a:t>
            </a:r>
          </a:p>
          <a:p>
            <a:pPr>
              <a:buFont typeface="Wingdings" pitchFamily="2" charset="2"/>
              <a:buChar char="ü"/>
            </a:pPr>
            <a:r>
              <a:rPr lang="ru-RU" dirty="0" smtClean="0">
                <a:solidFill>
                  <a:schemeClr val="tx2">
                    <a:lumMod val="75000"/>
                  </a:schemeClr>
                </a:solidFill>
                <a:latin typeface="Bahnschrift Light Condensed" pitchFamily="34" charset="0"/>
              </a:rPr>
              <a:t>Контролер </a:t>
            </a:r>
            <a:endParaRPr lang="ru-RU" dirty="0">
              <a:solidFill>
                <a:schemeClr val="tx2">
                  <a:lumMod val="75000"/>
                </a:schemeClr>
              </a:solidFill>
              <a:latin typeface="Bahnschrift Light Condensed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33" t="5350" r="9140"/>
          <a:stretch/>
        </p:blipFill>
        <p:spPr bwMode="auto">
          <a:xfrm>
            <a:off x="4855773" y="1484784"/>
            <a:ext cx="3791799" cy="31683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179512" y="116631"/>
            <a:ext cx="1750301" cy="1035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63361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560840" cy="68438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Сроки реализации 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24744"/>
            <a:ext cx="5472608" cy="4896544"/>
          </a:xfrm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С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рок </a:t>
            </a: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реализации 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данного проекта  </a:t>
            </a: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наставничества удобнее сделать на три года, чтобы её можно было скорректировать под сложившуюся ситуацию, добавить новую или удалить устаревшую информацию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,  </a:t>
            </a: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так как мы в настоящее время находимся в современных условиях неопределенности.  </a:t>
            </a:r>
            <a:endParaRPr lang="ru-RU" sz="2400" dirty="0" smtClean="0">
              <a:latin typeface="Bahnschrift Light Condensed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 smtClean="0">
              <a:latin typeface="Bahnschrift Light Condensed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Начало </a:t>
            </a: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реализации программы наставничества с 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1.09.2024г</a:t>
            </a: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., срок окончания 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01.09.2026 </a:t>
            </a: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года.   </a:t>
            </a:r>
            <a:endParaRPr lang="ru-RU" sz="2400" dirty="0" smtClean="0">
              <a:latin typeface="Bahnschrift Light Condensed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400" dirty="0" smtClean="0">
              <a:latin typeface="Bahnschrift Light Condensed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Этапы проекта:</a:t>
            </a:r>
          </a:p>
          <a:p>
            <a:pPr marL="0" indent="0" algn="ctr">
              <a:buNone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-подготовительный 2024г.;</a:t>
            </a:r>
          </a:p>
          <a:p>
            <a:pPr marL="0" indent="0" algn="ctr">
              <a:buNone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-основной 2025г.;</a:t>
            </a:r>
          </a:p>
          <a:p>
            <a:pPr marL="0" indent="0" algn="ctr">
              <a:buNone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-завершающий 2026г. </a:t>
            </a:r>
            <a:endParaRPr lang="ru-RU" sz="2400" dirty="0">
              <a:latin typeface="Bahnschrift Light Condensed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471194"/>
            <a:ext cx="3168352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6318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0"/>
            <a:ext cx="6840760" cy="782960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Мои наставляемые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pic>
        <p:nvPicPr>
          <p:cNvPr id="4" name="Рисунок 3" descr="C:\Users\MSI\Downloads\ааываы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1139194"/>
            <a:ext cx="1800201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139194"/>
            <a:ext cx="1868280" cy="22017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122" name="Picture 2" descr="C:\Users\Пользователь\Downloads\image-19-03-25-07-41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149945"/>
            <a:ext cx="1896050" cy="217393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24" name="Picture 4" descr="C:\Users\Пользователь\Downloads\image-18-03-25-02-12.jpe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30" t="10091" r="23721" b="47137"/>
          <a:stretch/>
        </p:blipFill>
        <p:spPr bwMode="auto">
          <a:xfrm>
            <a:off x="7058263" y="1149945"/>
            <a:ext cx="1971710" cy="21378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6" name="TextBox 5"/>
          <p:cNvSpPr txBox="1"/>
          <p:nvPr/>
        </p:nvSpPr>
        <p:spPr>
          <a:xfrm>
            <a:off x="251519" y="3503278"/>
            <a:ext cx="2016226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0" algn="ctr"/>
            <a:r>
              <a:rPr lang="ru-RU" dirty="0" err="1">
                <a:latin typeface="Bahnschrift Light Condensed" pitchFamily="34" charset="0"/>
              </a:rPr>
              <a:t>Готовцев</a:t>
            </a:r>
            <a:r>
              <a:rPr lang="ru-RU" dirty="0">
                <a:latin typeface="Bahnschrift Light Condensed" pitchFamily="34" charset="0"/>
              </a:rPr>
              <a:t> Иван </a:t>
            </a:r>
            <a:r>
              <a:rPr lang="ru-RU" dirty="0" smtClean="0">
                <a:latin typeface="Bahnschrift Light Condensed" pitchFamily="34" charset="0"/>
              </a:rPr>
              <a:t>Николаевич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у</a:t>
            </a:r>
            <a:r>
              <a:rPr lang="ru-RU" dirty="0" smtClean="0">
                <a:latin typeface="Bahnschrift Light Condensed" pitchFamily="34" charset="0"/>
              </a:rPr>
              <a:t>читель </a:t>
            </a:r>
            <a:r>
              <a:rPr lang="ru-RU" dirty="0">
                <a:latin typeface="Bahnschrift Light Condensed" pitchFamily="34" charset="0"/>
              </a:rPr>
              <a:t>географии </a:t>
            </a:r>
            <a:r>
              <a:rPr lang="ru-RU" dirty="0" err="1">
                <a:latin typeface="Bahnschrift Light Condensed" pitchFamily="34" charset="0"/>
              </a:rPr>
              <a:t>Тюляхской</a:t>
            </a:r>
            <a:r>
              <a:rPr lang="ru-RU" dirty="0">
                <a:latin typeface="Bahnschrift Light Condensed" pitchFamily="34" charset="0"/>
              </a:rPr>
              <a:t> СОШ им. Д.Д. </a:t>
            </a:r>
            <a:r>
              <a:rPr lang="ru-RU" dirty="0" err="1">
                <a:latin typeface="Bahnschrift Light Condensed" pitchFamily="34" charset="0"/>
              </a:rPr>
              <a:t>Оллонова</a:t>
            </a:r>
            <a:r>
              <a:rPr lang="ru-RU" dirty="0">
                <a:latin typeface="Bahnschrift Light Condensed" pitchFamily="34" charset="0"/>
              </a:rPr>
              <a:t>, педагогический стаж 7 </a:t>
            </a:r>
            <a:r>
              <a:rPr lang="ru-RU" dirty="0" smtClean="0">
                <a:latin typeface="Bahnschrift Light Condensed" pitchFamily="34" charset="0"/>
              </a:rPr>
              <a:t>месяцев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к</a:t>
            </a:r>
            <a:r>
              <a:rPr lang="ru-RU" dirty="0" smtClean="0">
                <a:latin typeface="Bahnschrift Light Condensed" pitchFamily="34" charset="0"/>
              </a:rPr>
              <a:t>редо: </a:t>
            </a:r>
            <a:r>
              <a:rPr lang="ru-RU" dirty="0">
                <a:latin typeface="Bahnschrift Light Condensed" pitchFamily="34" charset="0"/>
              </a:rPr>
              <a:t>в</a:t>
            </a:r>
            <a:r>
              <a:rPr lang="ru-RU" dirty="0" smtClean="0">
                <a:latin typeface="Bahnschrift Light Condensed" pitchFamily="34" charset="0"/>
              </a:rPr>
              <a:t>печатлить</a:t>
            </a:r>
            <a:r>
              <a:rPr lang="ru-RU" dirty="0">
                <a:latin typeface="Bahnschrift Light Condensed" pitchFamily="34" charset="0"/>
              </a:rPr>
              <a:t>, озадачить, обучить.</a:t>
            </a:r>
          </a:p>
          <a:p>
            <a:pPr lvl="0" algn="ctr"/>
            <a:endParaRPr lang="ru-RU" dirty="0">
              <a:latin typeface="Bahnschrift Light Condensed" pitchFamily="34" charset="0"/>
            </a:endParaRPr>
          </a:p>
          <a:p>
            <a:pPr algn="ctr"/>
            <a:endParaRPr lang="ru-RU" dirty="0">
              <a:latin typeface="Bahnschrift Light Condensed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483768" y="3506117"/>
            <a:ext cx="2102900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Bahnschrift Light Condensed" pitchFamily="34" charset="0"/>
              </a:rPr>
              <a:t>Кычкина</a:t>
            </a:r>
            <a:r>
              <a:rPr lang="ru-RU" dirty="0">
                <a:latin typeface="Bahnschrift Light Condensed" pitchFamily="34" charset="0"/>
              </a:rPr>
              <a:t> Клара </a:t>
            </a:r>
            <a:r>
              <a:rPr lang="ru-RU" dirty="0" smtClean="0">
                <a:latin typeface="Bahnschrift Light Condensed" pitchFamily="34" charset="0"/>
              </a:rPr>
              <a:t>Никитична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у</a:t>
            </a:r>
            <a:r>
              <a:rPr lang="ru-RU" dirty="0" smtClean="0">
                <a:latin typeface="Bahnschrift Light Condensed" pitchFamily="34" charset="0"/>
              </a:rPr>
              <a:t>читель </a:t>
            </a:r>
            <a:r>
              <a:rPr lang="ru-RU" dirty="0">
                <a:latin typeface="Bahnschrift Light Condensed" pitchFamily="34" charset="0"/>
              </a:rPr>
              <a:t>географии, </a:t>
            </a:r>
            <a:r>
              <a:rPr lang="ru-RU" dirty="0" err="1">
                <a:latin typeface="Bahnschrift Light Condensed" pitchFamily="34" charset="0"/>
              </a:rPr>
              <a:t>Мюрюнская</a:t>
            </a:r>
            <a:r>
              <a:rPr lang="ru-RU" dirty="0">
                <a:latin typeface="Bahnschrift Light Condensed" pitchFamily="34" charset="0"/>
              </a:rPr>
              <a:t> СОШ №2</a:t>
            </a:r>
            <a:r>
              <a:rPr lang="ru-RU" dirty="0" smtClean="0">
                <a:latin typeface="Bahnschrift Light Condensed" pitchFamily="34" charset="0"/>
              </a:rPr>
              <a:t>,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педагогический стаж </a:t>
            </a:r>
            <a:r>
              <a:rPr lang="ru-RU" dirty="0" smtClean="0">
                <a:latin typeface="Bahnschrift Light Condensed" pitchFamily="34" charset="0"/>
              </a:rPr>
              <a:t>7 месяцев 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к</a:t>
            </a:r>
            <a:r>
              <a:rPr lang="ru-RU" dirty="0" smtClean="0">
                <a:latin typeface="Bahnschrift Light Condensed" pitchFamily="34" charset="0"/>
              </a:rPr>
              <a:t>редо: </a:t>
            </a:r>
            <a:r>
              <a:rPr lang="ru-RU" dirty="0">
                <a:latin typeface="Bahnschrift Light Condensed" pitchFamily="34" charset="0"/>
              </a:rPr>
              <a:t>Самая большая радость для учителя, когда хвалят его ученика</a:t>
            </a:r>
          </a:p>
          <a:p>
            <a:pPr algn="ctr"/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800600" y="3527616"/>
            <a:ext cx="2115868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>
                <a:latin typeface="Bahnschrift Light Condensed" pitchFamily="34" charset="0"/>
              </a:rPr>
              <a:t>Ховров</a:t>
            </a:r>
            <a:r>
              <a:rPr lang="ru-RU" dirty="0">
                <a:latin typeface="Bahnschrift Light Condensed" pitchFamily="34" charset="0"/>
              </a:rPr>
              <a:t> Никита </a:t>
            </a:r>
            <a:r>
              <a:rPr lang="ru-RU" dirty="0" smtClean="0">
                <a:latin typeface="Bahnschrift Light Condensed" pitchFamily="34" charset="0"/>
              </a:rPr>
              <a:t>Константинович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учитель химии и биологии МБОУ «</a:t>
            </a:r>
            <a:r>
              <a:rPr lang="ru-RU" dirty="0" err="1">
                <a:latin typeface="Bahnschrift Light Condensed" pitchFamily="34" charset="0"/>
              </a:rPr>
              <a:t>Окоемовская</a:t>
            </a:r>
            <a:r>
              <a:rPr lang="ru-RU" dirty="0">
                <a:latin typeface="Bahnschrift Light Condensed" pitchFamily="34" charset="0"/>
              </a:rPr>
              <a:t> ООШ</a:t>
            </a:r>
            <a:r>
              <a:rPr lang="ru-RU" dirty="0" smtClean="0">
                <a:latin typeface="Bahnschrift Light Condensed" pitchFamily="34" charset="0"/>
              </a:rPr>
              <a:t>»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педагогический стаж </a:t>
            </a:r>
            <a:r>
              <a:rPr lang="ru-RU" dirty="0" smtClean="0">
                <a:latin typeface="Bahnschrift Light Condensed" pitchFamily="34" charset="0"/>
              </a:rPr>
              <a:t>7 месяцев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к</a:t>
            </a:r>
            <a:r>
              <a:rPr lang="ru-RU" dirty="0" smtClean="0">
                <a:latin typeface="Bahnschrift Light Condensed" pitchFamily="34" charset="0"/>
              </a:rPr>
              <a:t>редо: </a:t>
            </a:r>
            <a:r>
              <a:rPr lang="ru-RU" dirty="0">
                <a:latin typeface="Bahnschrift Light Condensed" pitchFamily="34" charset="0"/>
              </a:rPr>
              <a:t>Лучший пример - личный пример</a:t>
            </a:r>
          </a:p>
          <a:p>
            <a:pPr algn="ctr"/>
            <a:endParaRPr lang="ru-RU" dirty="0">
              <a:latin typeface="Bahnschrift Light Condensed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110245" y="3497038"/>
            <a:ext cx="1867746" cy="313932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dirty="0" err="1" smtClean="0">
                <a:latin typeface="Bahnschrift Light Condensed" pitchFamily="34" charset="0"/>
              </a:rPr>
              <a:t>Жиркова</a:t>
            </a:r>
            <a:r>
              <a:rPr lang="ru-RU" dirty="0" smtClean="0">
                <a:latin typeface="Bahnschrift Light Condensed" pitchFamily="34" charset="0"/>
              </a:rPr>
              <a:t> Альбина Васильевна</a:t>
            </a:r>
          </a:p>
          <a:p>
            <a:pPr algn="ctr"/>
            <a:r>
              <a:rPr lang="ru-RU" dirty="0" smtClean="0">
                <a:latin typeface="Bahnschrift Light Condensed" pitchFamily="34" charset="0"/>
              </a:rPr>
              <a:t>Педагог ДОП МСЮН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педагогический стаж </a:t>
            </a:r>
            <a:r>
              <a:rPr lang="ru-RU" dirty="0" smtClean="0">
                <a:latin typeface="Bahnschrift Light Condensed" pitchFamily="34" charset="0"/>
              </a:rPr>
              <a:t>2 года</a:t>
            </a:r>
          </a:p>
          <a:p>
            <a:pPr algn="ctr"/>
            <a:r>
              <a:rPr lang="ru-RU" dirty="0">
                <a:latin typeface="Bahnschrift Light Condensed" pitchFamily="34" charset="0"/>
              </a:rPr>
              <a:t>к</a:t>
            </a:r>
            <a:r>
              <a:rPr lang="ru-RU" dirty="0" smtClean="0">
                <a:latin typeface="Bahnschrift Light Condensed" pitchFamily="34" charset="0"/>
              </a:rPr>
              <a:t>редо: Все </a:t>
            </a:r>
            <a:r>
              <a:rPr lang="ru-RU" dirty="0">
                <a:latin typeface="Bahnschrift Light Condensed" pitchFamily="34" charset="0"/>
              </a:rPr>
              <a:t>дети талантливы, только талант у каждого свой, и его надо </a:t>
            </a:r>
            <a:r>
              <a:rPr lang="ru-RU" dirty="0" smtClean="0">
                <a:latin typeface="Bahnschrift Light Condensed" pitchFamily="34" charset="0"/>
              </a:rPr>
              <a:t>найти.</a:t>
            </a:r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3421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6933456" cy="112474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Методы реализации 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628800"/>
            <a:ext cx="8496944" cy="3168352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dirty="0">
                <a:latin typeface="Bahnschrift Light Condensed" pitchFamily="34" charset="0"/>
                <a:cs typeface="Times New Roman" pitchFamily="18" charset="0"/>
              </a:rPr>
              <a:t>п</a:t>
            </a:r>
            <a:r>
              <a:rPr lang="ru-RU" sz="2800" dirty="0" smtClean="0">
                <a:latin typeface="Bahnschrift Light Condensed" pitchFamily="34" charset="0"/>
                <a:cs typeface="Times New Roman" pitchFamily="18" charset="0"/>
              </a:rPr>
              <a:t>ривлечение молодых учителей естественных наук к реализации проекта; 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>
                <a:latin typeface="Bahnschrift Light Condensed" pitchFamily="34" charset="0"/>
                <a:cs typeface="Times New Roman" pitchFamily="18" charset="0"/>
              </a:rPr>
              <a:t>к</a:t>
            </a:r>
            <a:r>
              <a:rPr lang="ru-RU" sz="2800" dirty="0" smtClean="0">
                <a:latin typeface="Bahnschrift Light Condensed" pitchFamily="34" charset="0"/>
                <a:cs typeface="Times New Roman" pitchFamily="18" charset="0"/>
              </a:rPr>
              <a:t>онструирование  плана работы с учителями эко-активистами;  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>
                <a:latin typeface="Bahnschrift Light Condensed" pitchFamily="34" charset="0"/>
                <a:cs typeface="Times New Roman" pitchFamily="18" charset="0"/>
              </a:rPr>
              <a:t>р</a:t>
            </a:r>
            <a:r>
              <a:rPr lang="ru-RU" sz="2800" dirty="0" smtClean="0">
                <a:latin typeface="Bahnschrift Light Condensed" pitchFamily="34" charset="0"/>
                <a:cs typeface="Times New Roman" pitchFamily="18" charset="0"/>
              </a:rPr>
              <a:t>азработка четкого плана эко-мероприятий, акций;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Bahnschrift Light Condensed" pitchFamily="34" charset="0"/>
                <a:cs typeface="Times New Roman" pitchFamily="18" charset="0"/>
              </a:rPr>
              <a:t> онлайн консультация организаторов экологических конкурсов; 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Bahnschrift Light Condensed" pitchFamily="34" charset="0"/>
                <a:cs typeface="Times New Roman" pitchFamily="18" charset="0"/>
              </a:rPr>
              <a:t> </a:t>
            </a:r>
            <a:r>
              <a:rPr lang="ru-RU" sz="2800" dirty="0">
                <a:latin typeface="Bahnschrift Light Condensed" pitchFamily="34" charset="0"/>
                <a:cs typeface="Times New Roman" pitchFamily="18" charset="0"/>
              </a:rPr>
              <a:t>консультирование (индивидуальное, </a:t>
            </a:r>
            <a:r>
              <a:rPr lang="ru-RU" sz="2800" dirty="0" smtClean="0">
                <a:latin typeface="Bahnschrift Light Condensed" pitchFamily="34" charset="0"/>
                <a:cs typeface="Times New Roman" pitchFamily="18" charset="0"/>
              </a:rPr>
              <a:t>групповое, очное и заочное);</a:t>
            </a: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7092280" y="116632"/>
            <a:ext cx="1800200" cy="9405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1431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6895"/>
            <a:ext cx="6563072" cy="792088"/>
          </a:xfrm>
        </p:spPr>
        <p:txBody>
          <a:bodyPr>
            <a:no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Дорожная </a:t>
            </a:r>
            <a:r>
              <a:rPr lang="ru-RU" sz="2800" dirty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карта реализации проекта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118314"/>
            <a:ext cx="6300473" cy="3639395"/>
          </a:xfrm>
          <a:solidFill>
            <a:schemeClr val="bg1"/>
          </a:solidFill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ru-RU" sz="2000" dirty="0" smtClean="0">
                <a:latin typeface="Bahnschrift Light Condensed" pitchFamily="34" charset="0"/>
                <a:ea typeface="Calibri"/>
                <a:cs typeface="Times New Roman"/>
              </a:rPr>
              <a:t>Проведение комплекса мероприятий: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Bahnschrift Light Condensed" pitchFamily="34" charset="0"/>
                <a:ea typeface="Calibri"/>
                <a:cs typeface="Times New Roman"/>
              </a:rPr>
              <a:t>сентябрьское совещание </a:t>
            </a:r>
            <a:r>
              <a:rPr lang="ru-RU" sz="2000" dirty="0" smtClean="0">
                <a:latin typeface="Bahnschrift Light Condensed" pitchFamily="34" charset="0"/>
                <a:ea typeface="Calibri"/>
                <a:cs typeface="Times New Roman"/>
              </a:rPr>
              <a:t>10.09.2024г.; </a:t>
            </a:r>
            <a:endParaRPr lang="ru-RU" sz="2000" dirty="0" smtClean="0">
              <a:latin typeface="Bahnschrift Light Condensed" pitchFamily="34" charset="0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Bahnschrift Light Condensed" pitchFamily="34" charset="0"/>
                <a:ea typeface="Calibri"/>
                <a:cs typeface="Times New Roman"/>
              </a:rPr>
              <a:t>Участие в экологических конкурсах, </a:t>
            </a:r>
            <a:r>
              <a:rPr lang="ru-RU" sz="2000" dirty="0" err="1" smtClean="0">
                <a:latin typeface="Bahnschrift Light Condensed" pitchFamily="34" charset="0"/>
                <a:ea typeface="Calibri"/>
                <a:cs typeface="Times New Roman"/>
              </a:rPr>
              <a:t>нпк</a:t>
            </a:r>
            <a:r>
              <a:rPr lang="ru-RU" sz="2000" dirty="0" smtClean="0">
                <a:latin typeface="Bahnschrift Light Condensed" pitchFamily="34" charset="0"/>
                <a:ea typeface="Calibri"/>
                <a:cs typeface="Times New Roman"/>
              </a:rPr>
              <a:t>, олимпиадах,  «</a:t>
            </a:r>
            <a:r>
              <a:rPr lang="ru-RU" sz="2000" dirty="0">
                <a:latin typeface="Bahnschrift Light Condensed" pitchFamily="34" charset="0"/>
                <a:ea typeface="Calibri"/>
                <a:cs typeface="Times New Roman"/>
              </a:rPr>
              <a:t>В</a:t>
            </a:r>
            <a:r>
              <a:rPr lang="ru-RU" sz="2000" dirty="0" smtClean="0">
                <a:latin typeface="Bahnschrift Light Condensed" pitchFamily="34" charset="0"/>
                <a:ea typeface="Calibri"/>
                <a:cs typeface="Times New Roman"/>
              </a:rPr>
              <a:t>ода России», «Экология дело каждого», «ВСОШ», «Природа и мы», «Отходы в доходы»;</a:t>
            </a:r>
            <a:endParaRPr lang="ru-RU" sz="2000" dirty="0" smtClean="0">
              <a:latin typeface="Bahnschrift Light Condensed" pitchFamily="34" charset="0"/>
              <a:ea typeface="Calibri"/>
              <a:cs typeface="Times New Roman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Bahnschrift Light Condensed" pitchFamily="34" charset="0"/>
                <a:cs typeface="Times New Roman"/>
              </a:rPr>
              <a:t>Участие и организация эко-мероприятий, </a:t>
            </a:r>
            <a:r>
              <a:rPr lang="ru-RU" sz="2000" dirty="0" smtClean="0">
                <a:latin typeface="Bahnschrift Light Condensed" pitchFamily="34" charset="0"/>
                <a:cs typeface="Times New Roman"/>
              </a:rPr>
              <a:t>эко-акций (по экологическим датам);</a:t>
            </a:r>
            <a:endParaRPr lang="ru-RU" sz="2000" dirty="0" smtClean="0">
              <a:latin typeface="Bahnschrift Light Condensed" pitchFamily="34" charset="0"/>
              <a:cs typeface="Times New Roman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Bahnschrift Light Condensed" pitchFamily="34" charset="0"/>
                <a:cs typeface="Times New Roman"/>
              </a:rPr>
              <a:t>Проведение эко-бесед, выездные экскурсии;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Bahnschrift Light Condensed" pitchFamily="34" charset="0"/>
                <a:cs typeface="Times New Roman"/>
              </a:rPr>
              <a:t>Кейс-метод;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000" dirty="0" smtClean="0">
                <a:latin typeface="Bahnschrift Light Condensed" pitchFamily="34" charset="0"/>
                <a:cs typeface="Times New Roman"/>
              </a:rPr>
              <a:t>Организация консультирование с лидерами экологических конкурсов;</a:t>
            </a:r>
          </a:p>
          <a:p>
            <a:pPr marL="0" indent="0">
              <a:lnSpc>
                <a:spcPct val="150000"/>
              </a:lnSpc>
              <a:buNone/>
            </a:pPr>
            <a:endParaRPr lang="ru-RU" sz="1800" dirty="0">
              <a:latin typeface="Bahnschrift Light Condensed" pitchFamily="34" charset="0"/>
              <a:cs typeface="Times New Roman" pitchFamily="18" charset="0"/>
            </a:endParaRPr>
          </a:p>
        </p:txBody>
      </p:sp>
      <p:pic>
        <p:nvPicPr>
          <p:cNvPr id="6146" name="Picture 2" descr="C:\Users\Пользователь\Downloads\image-18-03-25-05-27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912487"/>
            <a:ext cx="2253390" cy="1690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47" name="Picture 3" descr="8acbb5d6-23aa-448a-b6f2-504c56deec89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44"/>
          <a:stretch/>
        </p:blipFill>
        <p:spPr bwMode="auto">
          <a:xfrm>
            <a:off x="6300192" y="920876"/>
            <a:ext cx="2592288" cy="15574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1п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763389"/>
            <a:ext cx="2556672" cy="19234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 descr="C:\Users\Пользователь\OneDrive\Рабочий стол\МУУС УСТАР Эко-Лидер\Форум Эко фотки\image-17-03-23-09-41-3.jpe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5" b="5780"/>
          <a:stretch/>
        </p:blipFill>
        <p:spPr bwMode="auto">
          <a:xfrm>
            <a:off x="7036772" y="2564904"/>
            <a:ext cx="1855708" cy="20708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6152" name="Picture 8" descr="C:\Users\Пользователь\OneDrive\Рабочий стол\МУУС УСТАР Эко-Лидер\Форум Эко фотки\image-17-03-23-09-41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946346"/>
            <a:ext cx="2232248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986304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6995120" cy="436910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Ожидаемые результаты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7704856" cy="5400600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Качественные: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повышение интереса к естественным наукам;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и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нициативность готовность к сотрудничеству от молодых педагогов;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latin typeface="Bahnschrift Light Condensed" pitchFamily="34" charset="0"/>
              </a:rPr>
              <a:t>успешное прохождение процедуры </a:t>
            </a:r>
            <a:r>
              <a:rPr lang="ru-RU" sz="2400" dirty="0" smtClean="0">
                <a:latin typeface="Bahnschrift Light Condensed" pitchFamily="34" charset="0"/>
              </a:rPr>
              <a:t>аттестации;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latin typeface="Bahnschrift Light Condensed" pitchFamily="34" charset="0"/>
              </a:rPr>
              <a:t>п</a:t>
            </a:r>
            <a:r>
              <a:rPr lang="ru-RU" sz="2400" dirty="0" smtClean="0">
                <a:latin typeface="Bahnschrift Light Condensed" pitchFamily="34" charset="0"/>
              </a:rPr>
              <a:t>ривитие ценностного отношения к родному краю;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Bahnschrift Light Condensed" pitchFamily="34" charset="0"/>
              </a:rPr>
              <a:t> </a:t>
            </a:r>
            <a:r>
              <a:rPr lang="ru-RU" sz="2400" dirty="0">
                <a:latin typeface="Bahnschrift Light Condensed" pitchFamily="34" charset="0"/>
              </a:rPr>
              <a:t>достижение более высокого уровня профессиональной </a:t>
            </a:r>
            <a:r>
              <a:rPr lang="ru-RU" sz="2400" dirty="0" smtClean="0">
                <a:latin typeface="Bahnschrift Light Condensed" pitchFamily="34" charset="0"/>
              </a:rPr>
              <a:t>компетенции.</a:t>
            </a:r>
          </a:p>
          <a:p>
            <a:pPr marL="0" indent="0">
              <a:buNone/>
            </a:pPr>
            <a:endParaRPr lang="ru-RU" sz="2400" dirty="0" smtClean="0">
              <a:latin typeface="Bahnschrift Light Condensed" pitchFamily="34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Количественные: 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е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жегодные встречи в  сентябрьском совещании;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latin typeface="Bahnschrift Light Condensed" pitchFamily="34" charset="0"/>
              </a:rPr>
              <a:t>участие молодых </a:t>
            </a:r>
            <a:r>
              <a:rPr lang="ru-RU" sz="2400" dirty="0" smtClean="0">
                <a:latin typeface="Bahnschrift Light Condensed" pitchFamily="34" charset="0"/>
              </a:rPr>
              <a:t>педагогов </a:t>
            </a:r>
            <a:r>
              <a:rPr lang="ru-RU" sz="2400" dirty="0">
                <a:latin typeface="Bahnschrift Light Condensed" pitchFamily="34" charset="0"/>
              </a:rPr>
              <a:t>в профессиональных конкурсах, фестивалях;</a:t>
            </a:r>
            <a:endParaRPr lang="ru-RU" sz="2400" dirty="0" smtClean="0">
              <a:latin typeface="Bahnschrift Light Condensed" pitchFamily="34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семинары, мастер-классы для обмена опытом;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эко-акции, эко-конкурсы, олимпиады;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latin typeface="Bahnschrift Light Condensed" pitchFamily="34" charset="0"/>
                <a:cs typeface="Times New Roman" pitchFamily="18" charset="0"/>
              </a:rPr>
              <a:t>н</a:t>
            </a:r>
            <a:r>
              <a:rPr lang="ru-RU" sz="2400" dirty="0" smtClean="0">
                <a:latin typeface="Bahnschrift Light Condensed" pitchFamily="34" charset="0"/>
                <a:cs typeface="Times New Roman" pitchFamily="18" charset="0"/>
              </a:rPr>
              <a:t>аучно-практические конференции  по направлению естественных наук;</a:t>
            </a:r>
          </a:p>
          <a:p>
            <a:pPr>
              <a:buFont typeface="Wingdings" pitchFamily="2" charset="2"/>
              <a:buChar char="ü"/>
            </a:pPr>
            <a:r>
              <a:rPr lang="ru-RU" sz="2400" dirty="0">
                <a:latin typeface="Bahnschrift Light Condensed" pitchFamily="34" charset="0"/>
              </a:rPr>
              <a:t>появление собственных продуктов педагогической деятельности (публикаций, методических разработок, дидактических материалов</a:t>
            </a:r>
            <a:r>
              <a:rPr lang="ru-RU" sz="2400" dirty="0" smtClean="0">
                <a:latin typeface="Bahnschrift Light Condensed" pitchFamily="34" charset="0"/>
              </a:rPr>
              <a:t>).</a:t>
            </a:r>
            <a:endParaRPr lang="ru-RU" sz="2400" dirty="0">
              <a:latin typeface="Bahnschrift Light Condensed" pitchFamily="34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7186397" y="-33875"/>
            <a:ext cx="1944216" cy="11711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04966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0"/>
            <a:ext cx="6995120" cy="648072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Достижения наставляемых </a:t>
            </a:r>
            <a:endParaRPr lang="ru-RU" sz="28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836712"/>
            <a:ext cx="5616624" cy="5544616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lvl="0" indent="0">
              <a:buNone/>
            </a:pPr>
            <a:r>
              <a:rPr lang="ru-RU" sz="2000" dirty="0" err="1" smtClean="0">
                <a:latin typeface="Bahnschrift Light Condensed" pitchFamily="34" charset="0"/>
              </a:rPr>
              <a:t>Готовцев</a:t>
            </a:r>
            <a:r>
              <a:rPr lang="ru-RU" sz="2000" dirty="0" smtClean="0">
                <a:latin typeface="Bahnschrift Light Condensed" pitchFamily="34" charset="0"/>
              </a:rPr>
              <a:t> Иван Николаевич : </a:t>
            </a:r>
          </a:p>
          <a:p>
            <a:pPr lvl="0">
              <a:buFont typeface="Wingdings" pitchFamily="2" charset="2"/>
              <a:buChar char="ü"/>
            </a:pPr>
            <a:r>
              <a:rPr lang="ru-RU" sz="2000" dirty="0" smtClean="0">
                <a:latin typeface="Bahnschrift Light Condensed" pitchFamily="34" charset="0"/>
              </a:rPr>
              <a:t>Грамота </a:t>
            </a:r>
            <a:r>
              <a:rPr lang="ru-RU" sz="2000" dirty="0">
                <a:latin typeface="Bahnschrift Light Condensed" pitchFamily="34" charset="0"/>
              </a:rPr>
              <a:t>«Учитель ученических признаний» улусного профессионального конкурса молодых учителей «На ступеньках роста-2024</a:t>
            </a:r>
            <a:r>
              <a:rPr lang="ru-RU" sz="2000" dirty="0" smtClean="0">
                <a:latin typeface="Bahnschrift Light Condensed" pitchFamily="34" charset="0"/>
              </a:rPr>
              <a:t>»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latin typeface="Bahnschrift Light Condensed" pitchFamily="34" charset="0"/>
              </a:rPr>
              <a:t>Диплом победителя в номинации «Открытие года» конкурса «Молодой учитель образовательного округа «Заречье2025»</a:t>
            </a:r>
          </a:p>
          <a:p>
            <a:pPr lvl="0">
              <a:buFont typeface="Wingdings" pitchFamily="2" charset="2"/>
              <a:buChar char="ü"/>
            </a:pPr>
            <a:endParaRPr lang="ru-RU" sz="2000" dirty="0" smtClean="0">
              <a:latin typeface="Bahnschrift Light Condensed" pitchFamily="34" charset="0"/>
            </a:endParaRPr>
          </a:p>
          <a:p>
            <a:pPr marL="0" indent="0">
              <a:buNone/>
            </a:pPr>
            <a:r>
              <a:rPr lang="ru-RU" sz="2000" dirty="0" err="1" smtClean="0">
                <a:latin typeface="Bahnschrift Light Condensed" pitchFamily="34" charset="0"/>
              </a:rPr>
              <a:t>Ховров</a:t>
            </a:r>
            <a:r>
              <a:rPr lang="ru-RU" sz="2000" dirty="0" smtClean="0">
                <a:latin typeface="Bahnschrift Light Condensed" pitchFamily="34" charset="0"/>
              </a:rPr>
              <a:t> </a:t>
            </a:r>
            <a:r>
              <a:rPr lang="ru-RU" sz="2000" dirty="0">
                <a:latin typeface="Bahnschrift Light Condensed" pitchFamily="34" charset="0"/>
              </a:rPr>
              <a:t>Никита </a:t>
            </a:r>
            <a:r>
              <a:rPr lang="ru-RU" sz="2000" dirty="0" smtClean="0">
                <a:latin typeface="Bahnschrift Light Condensed" pitchFamily="34" charset="0"/>
              </a:rPr>
              <a:t>Константинович: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Bahnschrift Light Condensed" pitchFamily="34" charset="0"/>
              </a:rPr>
              <a:t>республиканский </a:t>
            </a:r>
            <a:r>
              <a:rPr lang="ru-RU" sz="2000" dirty="0">
                <a:latin typeface="Bahnschrift Light Condensed" pitchFamily="34" charset="0"/>
              </a:rPr>
              <a:t>конкурс педагогов «сельский учитель» лауреат 2024г 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latin typeface="Bahnschrift Light Condensed" pitchFamily="34" charset="0"/>
              </a:rPr>
              <a:t>Заречный конкурс молодых учителей абсолютный победитель 2025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>
                <a:latin typeface="Bahnschrift Light Condensed" pitchFamily="34" charset="0"/>
              </a:rPr>
              <a:t>На ступеньках роста 2025 лауреат</a:t>
            </a:r>
          </a:p>
          <a:p>
            <a:pPr marL="0" indent="0">
              <a:buNone/>
            </a:pPr>
            <a:endParaRPr lang="ru-RU" sz="2000" dirty="0">
              <a:latin typeface="Bahnschrift Light Condensed" pitchFamily="34" charset="0"/>
            </a:endParaRPr>
          </a:p>
          <a:p>
            <a:pPr marL="0" indent="0">
              <a:buNone/>
            </a:pPr>
            <a:r>
              <a:rPr lang="ru-RU" sz="2000" dirty="0" err="1" smtClean="0">
                <a:latin typeface="Bahnschrift Light Condensed" pitchFamily="34" charset="0"/>
              </a:rPr>
              <a:t>Жиркова</a:t>
            </a:r>
            <a:r>
              <a:rPr lang="ru-RU" sz="2000" dirty="0" smtClean="0">
                <a:latin typeface="Bahnschrift Light Condensed" pitchFamily="34" charset="0"/>
              </a:rPr>
              <a:t> Альбина Васильевна:</a:t>
            </a:r>
          </a:p>
          <a:p>
            <a:pPr>
              <a:buFont typeface="Wingdings" pitchFamily="2" charset="2"/>
              <a:buChar char="ü"/>
            </a:pPr>
            <a:r>
              <a:rPr lang="ru-RU" sz="2000" dirty="0" smtClean="0">
                <a:latin typeface="Bahnschrift Light Condensed" pitchFamily="34" charset="0"/>
              </a:rPr>
              <a:t>Дипломант </a:t>
            </a:r>
            <a:r>
              <a:rPr lang="en-US" sz="2000" dirty="0" smtClean="0">
                <a:latin typeface="Bahnschrift Light Condensed" pitchFamily="34" charset="0"/>
              </a:rPr>
              <a:t>III </a:t>
            </a:r>
            <a:r>
              <a:rPr lang="ru-RU" sz="2000" dirty="0" smtClean="0">
                <a:latin typeface="Bahnschrift Light Condensed" pitchFamily="34" charset="0"/>
              </a:rPr>
              <a:t>степени в номинации </a:t>
            </a:r>
            <a:r>
              <a:rPr lang="ru-RU" sz="2000" dirty="0">
                <a:latin typeface="Bahnschrift Light Condensed" pitchFamily="34" charset="0"/>
              </a:rPr>
              <a:t>«Декоративное цветоводство и ландшафтный дизайн» посвященный Году педагога и наставника российской Федерации  и Году труда в </a:t>
            </a:r>
            <a:r>
              <a:rPr lang="ru-RU" sz="2000" dirty="0" smtClean="0">
                <a:latin typeface="Bahnschrift Light Condensed" pitchFamily="34" charset="0"/>
              </a:rPr>
              <a:t>РС(Я) </a:t>
            </a:r>
            <a:r>
              <a:rPr lang="ru-RU" sz="2000" dirty="0">
                <a:latin typeface="Bahnschrift Light Condensed" pitchFamily="34" charset="0"/>
              </a:rPr>
              <a:t>«Республиканский ресурсный центр «Юные </a:t>
            </a:r>
            <a:r>
              <a:rPr lang="ru-RU" sz="2000" dirty="0" err="1">
                <a:latin typeface="Bahnschrift Light Condensed" pitchFamily="34" charset="0"/>
              </a:rPr>
              <a:t>якутяне</a:t>
            </a:r>
            <a:r>
              <a:rPr lang="ru-RU" sz="2000" dirty="0">
                <a:latin typeface="Bahnschrift Light Condensed" pitchFamily="34" charset="0"/>
              </a:rPr>
              <a:t>»</a:t>
            </a:r>
            <a:endParaRPr lang="ru-RU" sz="2000" dirty="0" smtClean="0">
              <a:latin typeface="Bahnschrift Light Condensed" pitchFamily="34" charset="0"/>
            </a:endParaRPr>
          </a:p>
          <a:p>
            <a:pPr marL="0" lvl="0" indent="0">
              <a:buNone/>
            </a:pPr>
            <a:endParaRPr lang="ru-RU" sz="1800" dirty="0"/>
          </a:p>
          <a:p>
            <a:pPr marL="0" indent="0">
              <a:buNone/>
            </a:pP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11п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77" t="25700" r="17000" b="9945"/>
          <a:stretch/>
        </p:blipFill>
        <p:spPr bwMode="auto">
          <a:xfrm>
            <a:off x="6492310" y="836712"/>
            <a:ext cx="2292154" cy="17453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45"/>
          <a:stretch/>
        </p:blipFill>
        <p:spPr>
          <a:xfrm>
            <a:off x="6966617" y="4581128"/>
            <a:ext cx="1800200" cy="19251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173" name="Picture 5" descr="C:\Users\Пользователь\Downloads\image-19-03-25-11-01.jpe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95" r="22244" b="17017"/>
          <a:stretch/>
        </p:blipFill>
        <p:spPr bwMode="auto">
          <a:xfrm>
            <a:off x="6443749" y="2924944"/>
            <a:ext cx="2363231" cy="15014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8" name="Рисунок 7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7740352" y="34279"/>
            <a:ext cx="1224136" cy="7598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91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88640"/>
            <a:ext cx="7283152" cy="65293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Перспективы развития проекта 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412776"/>
            <a:ext cx="8229600" cy="5184576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latin typeface="Bahnschrift Light Condensed" pitchFamily="34" charset="0"/>
                <a:cs typeface="Times New Roman" pitchFamily="18" charset="0"/>
              </a:rPr>
              <a:t>Как </a:t>
            </a:r>
            <a:r>
              <a:rPr lang="ru-RU" dirty="0">
                <a:latin typeface="Bahnschrift Light Condensed" pitchFamily="34" charset="0"/>
                <a:cs typeface="Times New Roman" pitchFamily="18" charset="0"/>
              </a:rPr>
              <a:t>я вижу «Эко-Путь</a:t>
            </a:r>
            <a:r>
              <a:rPr lang="ru-RU" dirty="0" smtClean="0">
                <a:latin typeface="Bahnschrift Light Condensed" pitchFamily="34" charset="0"/>
                <a:cs typeface="Times New Roman" pitchFamily="18" charset="0"/>
              </a:rPr>
              <a:t>»</a:t>
            </a:r>
          </a:p>
          <a:p>
            <a:pPr marL="0" indent="0" algn="ctr">
              <a:buNone/>
            </a:pPr>
            <a:endParaRPr lang="ru-RU" dirty="0">
              <a:latin typeface="Bahnschrift Light Condensed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dirty="0" smtClean="0">
                <a:latin typeface="Bahnschrift Light Condensed" pitchFamily="34" charset="0"/>
                <a:cs typeface="Times New Roman" pitchFamily="18" charset="0"/>
              </a:rPr>
              <a:t>Эко наставник- </a:t>
            </a:r>
          </a:p>
          <a:p>
            <a:pPr marL="0" indent="0" algn="ctr">
              <a:buNone/>
            </a:pPr>
            <a:r>
              <a:rPr lang="ru-RU" dirty="0" smtClean="0">
                <a:latin typeface="Bahnschrift Light Condensed" pitchFamily="34" charset="0"/>
                <a:cs typeface="Times New Roman" pitchFamily="18" charset="0"/>
              </a:rPr>
              <a:t>молодой </a:t>
            </a:r>
            <a:r>
              <a:rPr lang="ru-RU" dirty="0">
                <a:latin typeface="Bahnschrift Light Condensed" pitchFamily="34" charset="0"/>
                <a:cs typeface="Times New Roman" pitchFamily="18" charset="0"/>
              </a:rPr>
              <a:t>учитель естественных </a:t>
            </a:r>
            <a:r>
              <a:rPr lang="ru-RU" dirty="0" smtClean="0">
                <a:latin typeface="Bahnschrift Light Condensed" pitchFamily="34" charset="0"/>
                <a:cs typeface="Times New Roman" pitchFamily="18" charset="0"/>
              </a:rPr>
              <a:t>наук</a:t>
            </a:r>
          </a:p>
          <a:p>
            <a:pPr algn="ctr">
              <a:buFontTx/>
              <a:buChar char="-"/>
            </a:pPr>
            <a:r>
              <a:rPr lang="ru-RU" dirty="0" smtClean="0">
                <a:latin typeface="Bahnschrift Light Condensed" pitchFamily="34" charset="0"/>
                <a:cs typeface="Times New Roman" pitchFamily="18" charset="0"/>
              </a:rPr>
              <a:t>Эко наставник</a:t>
            </a:r>
          </a:p>
          <a:p>
            <a:pPr algn="ctr">
              <a:buFontTx/>
              <a:buChar char="-"/>
            </a:pPr>
            <a:r>
              <a:rPr lang="ru-RU" dirty="0" smtClean="0">
                <a:latin typeface="Bahnschrift Light Condensed" pitchFamily="34" charset="0"/>
                <a:cs typeface="Times New Roman" pitchFamily="18" charset="0"/>
              </a:rPr>
              <a:t>ученик </a:t>
            </a:r>
            <a:r>
              <a:rPr lang="ru-RU" dirty="0">
                <a:latin typeface="Bahnschrift Light Condensed" pitchFamily="34" charset="0"/>
                <a:cs typeface="Times New Roman" pitchFamily="18" charset="0"/>
              </a:rPr>
              <a:t>эко-лидер</a:t>
            </a:r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2000" dirty="0" smtClean="0">
                <a:latin typeface="Bahnschrift Light Condensed" pitchFamily="34" charset="0"/>
              </a:rPr>
              <a:t>В </a:t>
            </a:r>
            <a:r>
              <a:rPr lang="ru-RU" sz="2000" dirty="0">
                <a:latin typeface="Bahnschrift Light Condensed" pitchFamily="34" charset="0"/>
              </a:rPr>
              <a:t>дальнейшем </a:t>
            </a:r>
            <a:r>
              <a:rPr lang="ru-RU" sz="2000" dirty="0" smtClean="0">
                <a:latin typeface="Bahnschrift Light Condensed" pitchFamily="34" charset="0"/>
              </a:rPr>
              <a:t>наставляемые педагоги сами становятся наставниками будут передавать освоенный опыт  </a:t>
            </a:r>
            <a:r>
              <a:rPr lang="ru-RU" sz="2000" dirty="0">
                <a:latin typeface="Bahnschrift Light Condensed" pitchFamily="34" charset="0"/>
              </a:rPr>
              <a:t>своим молодым </a:t>
            </a:r>
            <a:r>
              <a:rPr lang="ru-RU" sz="2000" dirty="0" smtClean="0">
                <a:latin typeface="Bahnschrift Light Condensed" pitchFamily="34" charset="0"/>
              </a:rPr>
              <a:t>коллегам,  </a:t>
            </a:r>
            <a:r>
              <a:rPr lang="ru-RU" sz="2000" dirty="0">
                <a:latin typeface="Bahnschrift Light Condensed" pitchFamily="34" charset="0"/>
              </a:rPr>
              <a:t>также  воспитание будущих учеников </a:t>
            </a:r>
            <a:r>
              <a:rPr lang="ru-RU" sz="2000" dirty="0" smtClean="0">
                <a:latin typeface="Bahnschrift Light Condensed" pitchFamily="34" charset="0"/>
              </a:rPr>
              <a:t>эко-лидеров</a:t>
            </a:r>
          </a:p>
          <a:p>
            <a:pPr marL="0" indent="0" algn="ctr">
              <a:buNone/>
            </a:pPr>
            <a:endParaRPr lang="ru-RU" sz="2000" dirty="0"/>
          </a:p>
          <a:p>
            <a:pPr marL="0" indent="0" algn="ctr">
              <a:buNone/>
            </a:pPr>
            <a:endParaRPr lang="ru-RU" sz="2000" dirty="0" smtClean="0"/>
          </a:p>
          <a:p>
            <a:pPr marL="0" indent="0" algn="ctr">
              <a:buNone/>
            </a:pPr>
            <a:endParaRPr lang="ru-RU" sz="2000" dirty="0"/>
          </a:p>
          <a:p>
            <a:pPr marL="0" indent="0" algn="ctr">
              <a:buNone/>
            </a:pPr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280593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859216" cy="922114"/>
          </a:xfrm>
        </p:spPr>
        <p:txBody>
          <a:bodyPr>
            <a:normAutofit/>
          </a:bodyPr>
          <a:lstStyle/>
          <a:p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  <a:latin typeface="Bahnschrift Condensed" pitchFamily="34" charset="0"/>
                <a:cs typeface="Times New Roman" pitchFamily="18" charset="0"/>
              </a:rPr>
              <a:t>Заключение </a:t>
            </a:r>
            <a:endParaRPr lang="ru-RU" sz="3200" dirty="0">
              <a:solidFill>
                <a:schemeClr val="tx2">
                  <a:lumMod val="75000"/>
                </a:schemeClr>
              </a:solidFill>
              <a:latin typeface="Bahnschrift Condensed" pitchFamily="34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196752"/>
            <a:ext cx="8229600" cy="4536504"/>
          </a:xfrm>
          <a:solidFill>
            <a:schemeClr val="bg1"/>
          </a:solidFill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800" dirty="0" smtClean="0">
                <a:latin typeface="Bahnschrift Light Condensed" pitchFamily="34" charset="0"/>
              </a:rPr>
              <a:t>        Важно прививать любовь и ценностное отношение к окружающему миру, только так мы воспитаем целостных личностей, которые будут уметь правильно  созерцать картину мира.</a:t>
            </a:r>
          </a:p>
          <a:p>
            <a:pPr marL="0" indent="0" algn="just">
              <a:buNone/>
            </a:pPr>
            <a:r>
              <a:rPr lang="ru-RU" sz="2800" dirty="0" smtClean="0">
                <a:latin typeface="Bahnschrift Light Condensed" pitchFamily="34" charset="0"/>
              </a:rPr>
              <a:t>       Таким </a:t>
            </a:r>
            <a:r>
              <a:rPr lang="ru-RU" sz="2800" dirty="0">
                <a:latin typeface="Bahnschrift Light Condensed" pitchFamily="34" charset="0"/>
              </a:rPr>
              <a:t>образом, наставничество – это явление, которое способно преобразовать любую организационную </a:t>
            </a:r>
            <a:r>
              <a:rPr lang="ru-RU" sz="2800" dirty="0" smtClean="0">
                <a:latin typeface="Bahnschrift Light Condensed" pitchFamily="34" charset="0"/>
              </a:rPr>
              <a:t>систему основанная на  постоянном диалоге </a:t>
            </a:r>
            <a:r>
              <a:rPr lang="ru-RU" sz="2800" dirty="0">
                <a:latin typeface="Bahnschrift Light Condensed" pitchFamily="34" charset="0"/>
              </a:rPr>
              <a:t>и </a:t>
            </a:r>
            <a:r>
              <a:rPr lang="ru-RU" sz="2800" dirty="0" smtClean="0">
                <a:latin typeface="Bahnschrift Light Condensed" pitchFamily="34" charset="0"/>
              </a:rPr>
              <a:t>межличностной коммуникации.</a:t>
            </a:r>
            <a:r>
              <a:rPr lang="ru-RU" sz="2800" dirty="0">
                <a:latin typeface="Bahnschrift Light Condensed" pitchFamily="34" charset="0"/>
              </a:rPr>
              <a:t> </a:t>
            </a:r>
            <a:r>
              <a:rPr lang="ru-RU" sz="2800" dirty="0" smtClean="0">
                <a:latin typeface="Bahnschrift Light Condensed" pitchFamily="34" charset="0"/>
              </a:rPr>
              <a:t>Нужно  помнить, </a:t>
            </a:r>
            <a:r>
              <a:rPr lang="ru-RU" sz="2800" dirty="0">
                <a:latin typeface="Bahnschrift Light Condensed" pitchFamily="34" charset="0"/>
              </a:rPr>
              <a:t>что путь самореализации и самосовершенствования — это непрерывный процесс. Будьте настойчивыми и смелыми в своих стремлениях, и вы обязательно добьетесь успеха в своей </a:t>
            </a:r>
            <a:r>
              <a:rPr lang="ru-RU" sz="2800" dirty="0" smtClean="0">
                <a:latin typeface="Bahnschrift Light Condensed" pitchFamily="34" charset="0"/>
              </a:rPr>
              <a:t>деятельности. Освещая  </a:t>
            </a:r>
            <a:r>
              <a:rPr lang="ru-RU" sz="2800" dirty="0">
                <a:latin typeface="Bahnschrift Light Condensed" pitchFamily="34" charset="0"/>
              </a:rPr>
              <a:t>одну звезду, мы создаем млечный путь </a:t>
            </a:r>
            <a:r>
              <a:rPr lang="ru-RU" sz="2800" dirty="0" smtClean="0">
                <a:latin typeface="Bahnschrift Light Condensed" pitchFamily="34" charset="0"/>
              </a:rPr>
              <a:t>вдохновленных </a:t>
            </a:r>
            <a:r>
              <a:rPr lang="ru-RU" sz="2800" dirty="0">
                <a:latin typeface="Bahnschrift Light Condensed" pitchFamily="34" charset="0"/>
              </a:rPr>
              <a:t>и целеустремленных </a:t>
            </a:r>
            <a:r>
              <a:rPr lang="ru-RU" sz="2800" dirty="0" smtClean="0">
                <a:latin typeface="Bahnschrift Light Condensed" pitchFamily="34" charset="0"/>
              </a:rPr>
              <a:t>людей!</a:t>
            </a:r>
            <a:endParaRPr lang="ru-RU" sz="2800" dirty="0">
              <a:latin typeface="Bahnschrift Light Condensed" pitchFamily="34" charset="0"/>
            </a:endParaRPr>
          </a:p>
          <a:p>
            <a:pPr marL="0" indent="0" algn="just">
              <a:buNone/>
            </a:pPr>
            <a:endParaRPr lang="ru-RU" sz="2800" dirty="0" smtClean="0">
              <a:latin typeface="Bahnschrift Light Condensed" pitchFamily="34" charset="0"/>
            </a:endParaRPr>
          </a:p>
          <a:p>
            <a:pPr marL="0" indent="0" algn="ctr">
              <a:buNone/>
            </a:pPr>
            <a:r>
              <a:rPr lang="ru-RU" sz="2800" dirty="0">
                <a:latin typeface="Bahnschrift Light Condensed" pitchFamily="34" charset="0"/>
              </a:rPr>
              <a:t> </a:t>
            </a:r>
            <a:r>
              <a:rPr lang="ru-RU" sz="2800" dirty="0" smtClean="0">
                <a:latin typeface="Bahnschrift Light Condensed" pitchFamily="34" charset="0"/>
              </a:rPr>
              <a:t>    «</a:t>
            </a:r>
            <a:r>
              <a:rPr lang="ru-RU" sz="2800" dirty="0">
                <a:latin typeface="Bahnschrift Light Condensed" pitchFamily="34" charset="0"/>
              </a:rPr>
              <a:t>Уча других, мы учимся сами» </a:t>
            </a:r>
            <a:r>
              <a:rPr lang="ru-RU" sz="2800" dirty="0" smtClean="0">
                <a:latin typeface="Bahnschrift Light Condensed" pitchFamily="34" charset="0"/>
              </a:rPr>
              <a:t>( </a:t>
            </a:r>
            <a:r>
              <a:rPr lang="ru-RU" sz="2800" dirty="0">
                <a:latin typeface="Bahnschrift Light Condensed" pitchFamily="34" charset="0"/>
              </a:rPr>
              <a:t>Л. Сенека )</a:t>
            </a:r>
          </a:p>
          <a:p>
            <a:endParaRPr lang="ru-RU" sz="2800" dirty="0">
              <a:latin typeface="Bahnschrift Light Condense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617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988840"/>
            <a:ext cx="8229600" cy="1143000"/>
          </a:xfrm>
        </p:spPr>
        <p:txBody>
          <a:bodyPr/>
          <a:lstStyle/>
          <a:p>
            <a:r>
              <a:rPr lang="ru-RU" dirty="0" smtClean="0">
                <a:latin typeface="Bahnschrift Condensed" pitchFamily="34" charset="0"/>
                <a:cs typeface="Times New Roman" pitchFamily="18" charset="0"/>
              </a:rPr>
              <a:t>Благодарю за внимание!</a:t>
            </a:r>
            <a:endParaRPr lang="ru-RU" dirty="0">
              <a:latin typeface="Bahnschrift Condensed" pitchFamily="34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159"/>
          <a:stretch/>
        </p:blipFill>
        <p:spPr>
          <a:xfrm>
            <a:off x="3491880" y="3069771"/>
            <a:ext cx="2592288" cy="16561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28254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7396</TotalTime>
  <Words>1122</Words>
  <Application>Microsoft Office PowerPoint</Application>
  <PresentationFormat>Экран (4:3)</PresentationFormat>
  <Paragraphs>127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«Эко-путь» форма наставничества «педагог – педагог»</vt:lpstr>
      <vt:lpstr>Приветствие от автора проекта </vt:lpstr>
      <vt:lpstr>Стремись! Вдохновляй! Созидай! </vt:lpstr>
      <vt:lpstr>На что нацелен данный проект? </vt:lpstr>
      <vt:lpstr>Проблематика проекта</vt:lpstr>
      <vt:lpstr>Презентация PowerPoint</vt:lpstr>
      <vt:lpstr>Роли наставника </vt:lpstr>
      <vt:lpstr>Сроки реализации </vt:lpstr>
      <vt:lpstr>Мои наставляемые</vt:lpstr>
      <vt:lpstr>Методы реализации </vt:lpstr>
      <vt:lpstr>Дорожная карта реализации проекта</vt:lpstr>
      <vt:lpstr>Ожидаемые результаты</vt:lpstr>
      <vt:lpstr>Достижения наставляемых </vt:lpstr>
      <vt:lpstr>Перспективы развития проекта </vt:lpstr>
      <vt:lpstr>Заключение </vt:lpstr>
      <vt:lpstr>Благодарю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91</cp:revision>
  <dcterms:created xsi:type="dcterms:W3CDTF">2025-03-13T14:51:46Z</dcterms:created>
  <dcterms:modified xsi:type="dcterms:W3CDTF">2025-03-19T23:05:16Z</dcterms:modified>
</cp:coreProperties>
</file>