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 autoCompressPictures="0">
  <p:sldMasterIdLst>
    <p:sldMasterId id="2147483725" r:id="rId1"/>
  </p:sldMasterIdLst>
  <p:notesMasterIdLst>
    <p:notesMasterId r:id="rId9"/>
  </p:notesMasterIdLst>
  <p:sldIdLst>
    <p:sldId id="368" r:id="rId2"/>
    <p:sldId id="371" r:id="rId3"/>
    <p:sldId id="372" r:id="rId4"/>
    <p:sldId id="374" r:id="rId5"/>
    <p:sldId id="286" r:id="rId6"/>
    <p:sldId id="373" r:id="rId7"/>
    <p:sldId id="375" r:id="rId8"/>
  </p:sldIdLst>
  <p:sldSz cx="9144000" cy="5715000" type="screen16x1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180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5D8A"/>
    <a:srgbClr val="17375E"/>
    <a:srgbClr val="312611"/>
    <a:srgbClr val="FFFFE5"/>
    <a:srgbClr val="311211"/>
    <a:srgbClr val="FFFFFF"/>
    <a:srgbClr val="210C3C"/>
    <a:srgbClr val="FF6699"/>
    <a:srgbClr val="FF93B7"/>
    <a:srgbClr val="FF7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34800EC-D731-4C33-B75C-2396D5CC00AB}">
  <a:tblStyle styleId="{634800EC-D731-4C33-B75C-2396D5CC00AB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Средний стиль 1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071" autoAdjust="0"/>
  </p:normalViewPr>
  <p:slideViewPr>
    <p:cSldViewPr>
      <p:cViewPr>
        <p:scale>
          <a:sx n="130" d="100"/>
          <a:sy n="130" d="100"/>
        </p:scale>
        <p:origin x="996" y="48"/>
      </p:cViewPr>
      <p:guideLst>
        <p:guide orient="horz" pos="1620"/>
        <p:guide pos="2880"/>
        <p:guide orient="horz" pos="180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B9458A6-8B43-4B28-9C1A-C413BCD91FA4}" type="doc">
      <dgm:prSet loTypeId="urn:microsoft.com/office/officeart/2005/8/layout/chevron2" loCatId="list" qsTypeId="urn:microsoft.com/office/officeart/2005/8/quickstyle/3d2#1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133713F1-C396-4561-965D-306EAE365FDE}">
      <dgm:prSet phldrT="[Текст]" phldr="1"/>
      <dgm:spPr/>
      <dgm:t>
        <a:bodyPr/>
        <a:lstStyle/>
        <a:p>
          <a:endParaRPr lang="ru-RU" dirty="0"/>
        </a:p>
      </dgm:t>
    </dgm:pt>
    <dgm:pt modelId="{7A70DE64-534D-47DC-8AF6-215BDE72C7D0}" type="parTrans" cxnId="{36F3F97E-F857-421D-B5ED-EB7B67EF8C15}">
      <dgm:prSet/>
      <dgm:spPr/>
      <dgm:t>
        <a:bodyPr/>
        <a:lstStyle/>
        <a:p>
          <a:endParaRPr lang="ru-RU"/>
        </a:p>
      </dgm:t>
    </dgm:pt>
    <dgm:pt modelId="{C54AAFDD-F283-4A69-9EB6-D8DA43261CD2}" type="sibTrans" cxnId="{36F3F97E-F857-421D-B5ED-EB7B67EF8C15}">
      <dgm:prSet/>
      <dgm:spPr/>
      <dgm:t>
        <a:bodyPr/>
        <a:lstStyle/>
        <a:p>
          <a:endParaRPr lang="ru-RU"/>
        </a:p>
      </dgm:t>
    </dgm:pt>
    <dgm:pt modelId="{F890C2B4-55A3-4EF9-99E8-2407BC6B89BB}">
      <dgm:prSet phldrT="[Текст]" custT="1"/>
      <dgm:spPr/>
      <dgm:t>
        <a:bodyPr/>
        <a:lstStyle/>
        <a:p>
          <a:r>
            <a:rPr lang="ru-RU" sz="2000" smtClean="0">
              <a:solidFill>
                <a:srgbClr val="002060"/>
              </a:solidFill>
            </a:rPr>
            <a:t>Общепедагогические </a:t>
          </a:r>
          <a:r>
            <a:rPr lang="ru-RU" sz="2000" smtClean="0">
              <a:solidFill>
                <a:srgbClr val="002060"/>
              </a:solidFill>
            </a:rPr>
            <a:t>компетенции</a:t>
          </a:r>
          <a:endParaRPr lang="ru-RU" sz="2000" dirty="0">
            <a:solidFill>
              <a:srgbClr val="002060"/>
            </a:solidFill>
          </a:endParaRPr>
        </a:p>
      </dgm:t>
    </dgm:pt>
    <dgm:pt modelId="{56832824-68C5-4A43-8C5F-D1DE957A7894}" type="parTrans" cxnId="{D88ECBAD-73FF-4155-BBD3-D59939260A0D}">
      <dgm:prSet/>
      <dgm:spPr/>
      <dgm:t>
        <a:bodyPr/>
        <a:lstStyle/>
        <a:p>
          <a:endParaRPr lang="ru-RU"/>
        </a:p>
      </dgm:t>
    </dgm:pt>
    <dgm:pt modelId="{94570C58-4E41-4E1D-A02D-87A192A7E314}" type="sibTrans" cxnId="{D88ECBAD-73FF-4155-BBD3-D59939260A0D}">
      <dgm:prSet/>
      <dgm:spPr/>
      <dgm:t>
        <a:bodyPr/>
        <a:lstStyle/>
        <a:p>
          <a:endParaRPr lang="ru-RU"/>
        </a:p>
      </dgm:t>
    </dgm:pt>
    <dgm:pt modelId="{B344C0C8-E8FD-4A18-ACB7-E11E2FAB4652}">
      <dgm:prSet phldrT="[Текст]" custT="1"/>
      <dgm:spPr/>
      <dgm:t>
        <a:bodyPr/>
        <a:lstStyle/>
        <a:p>
          <a:r>
            <a:rPr lang="ru-RU" sz="2000" dirty="0" smtClean="0">
              <a:solidFill>
                <a:srgbClr val="002060"/>
              </a:solidFill>
            </a:rPr>
            <a:t>Методические компетенции</a:t>
          </a:r>
          <a:endParaRPr lang="ru-RU" sz="2000" dirty="0">
            <a:solidFill>
              <a:srgbClr val="002060"/>
            </a:solidFill>
          </a:endParaRPr>
        </a:p>
      </dgm:t>
    </dgm:pt>
    <dgm:pt modelId="{5A009253-C76B-4E06-A596-047C31136E06}" type="parTrans" cxnId="{3CC59AC1-FC9E-4446-8567-F9C17B5E0B96}">
      <dgm:prSet/>
      <dgm:spPr/>
      <dgm:t>
        <a:bodyPr/>
        <a:lstStyle/>
        <a:p>
          <a:endParaRPr lang="ru-RU"/>
        </a:p>
      </dgm:t>
    </dgm:pt>
    <dgm:pt modelId="{FD8F053C-3CB6-412F-86BF-9BF8314CB705}" type="sibTrans" cxnId="{3CC59AC1-FC9E-4446-8567-F9C17B5E0B96}">
      <dgm:prSet/>
      <dgm:spPr/>
      <dgm:t>
        <a:bodyPr/>
        <a:lstStyle/>
        <a:p>
          <a:endParaRPr lang="ru-RU"/>
        </a:p>
      </dgm:t>
    </dgm:pt>
    <dgm:pt modelId="{05FAE203-7D30-41A4-ADDC-9F913E2577B6}">
      <dgm:prSet phldrT="[Текст]" phldr="1"/>
      <dgm:spPr/>
      <dgm:t>
        <a:bodyPr/>
        <a:lstStyle/>
        <a:p>
          <a:endParaRPr lang="ru-RU" dirty="0"/>
        </a:p>
      </dgm:t>
    </dgm:pt>
    <dgm:pt modelId="{5E515623-D863-4F49-A7D6-D4278DDD0932}" type="parTrans" cxnId="{81A06962-ACA8-4133-9FAF-0E62A695CFC4}">
      <dgm:prSet/>
      <dgm:spPr/>
      <dgm:t>
        <a:bodyPr/>
        <a:lstStyle/>
        <a:p>
          <a:endParaRPr lang="ru-RU"/>
        </a:p>
      </dgm:t>
    </dgm:pt>
    <dgm:pt modelId="{821BCE6C-CC61-4FF3-8F17-EF41F3726C16}" type="sibTrans" cxnId="{81A06962-ACA8-4133-9FAF-0E62A695CFC4}">
      <dgm:prSet/>
      <dgm:spPr/>
      <dgm:t>
        <a:bodyPr/>
        <a:lstStyle/>
        <a:p>
          <a:endParaRPr lang="ru-RU"/>
        </a:p>
      </dgm:t>
    </dgm:pt>
    <dgm:pt modelId="{BA26319F-CCAF-4362-851C-DCCAA444F750}">
      <dgm:prSet phldrT="[Текст]" custT="1"/>
      <dgm:spPr/>
      <dgm:t>
        <a:bodyPr/>
        <a:lstStyle/>
        <a:p>
          <a:r>
            <a:rPr lang="ru-RU" sz="2000" dirty="0" smtClean="0">
              <a:solidFill>
                <a:srgbClr val="002060"/>
              </a:solidFill>
            </a:rPr>
            <a:t>Психолого-педагогические компетенции</a:t>
          </a:r>
          <a:endParaRPr lang="ru-RU" sz="2000" dirty="0">
            <a:solidFill>
              <a:srgbClr val="002060"/>
            </a:solidFill>
          </a:endParaRPr>
        </a:p>
      </dgm:t>
    </dgm:pt>
    <dgm:pt modelId="{D6D42297-7F4B-4ACB-87A9-506E73169711}" type="parTrans" cxnId="{92D5E4B3-5BEB-451F-8DA2-C4817F35FB14}">
      <dgm:prSet/>
      <dgm:spPr/>
      <dgm:t>
        <a:bodyPr/>
        <a:lstStyle/>
        <a:p>
          <a:endParaRPr lang="ru-RU"/>
        </a:p>
      </dgm:t>
    </dgm:pt>
    <dgm:pt modelId="{2DD7B7ED-03B6-483E-8CFE-CBB190CDB4CD}" type="sibTrans" cxnId="{92D5E4B3-5BEB-451F-8DA2-C4817F35FB14}">
      <dgm:prSet/>
      <dgm:spPr/>
      <dgm:t>
        <a:bodyPr/>
        <a:lstStyle/>
        <a:p>
          <a:endParaRPr lang="ru-RU"/>
        </a:p>
      </dgm:t>
    </dgm:pt>
    <dgm:pt modelId="{BB8C2BFA-DF12-43D6-8DBA-2B29685D63CF}">
      <dgm:prSet/>
      <dgm:spPr/>
      <dgm:t>
        <a:bodyPr/>
        <a:lstStyle/>
        <a:p>
          <a:endParaRPr lang="ru-RU" dirty="0"/>
        </a:p>
      </dgm:t>
    </dgm:pt>
    <dgm:pt modelId="{01548043-FEAC-4C02-9FFD-9D88791CA522}" type="parTrans" cxnId="{74D670B8-3DB1-4756-9077-F3CEE788B243}">
      <dgm:prSet/>
      <dgm:spPr/>
      <dgm:t>
        <a:bodyPr/>
        <a:lstStyle/>
        <a:p>
          <a:endParaRPr lang="ru-RU"/>
        </a:p>
      </dgm:t>
    </dgm:pt>
    <dgm:pt modelId="{B8AED13C-4F8A-412E-ABF6-804E77D3612E}" type="sibTrans" cxnId="{74D670B8-3DB1-4756-9077-F3CEE788B243}">
      <dgm:prSet/>
      <dgm:spPr/>
      <dgm:t>
        <a:bodyPr/>
        <a:lstStyle/>
        <a:p>
          <a:endParaRPr lang="ru-RU"/>
        </a:p>
      </dgm:t>
    </dgm:pt>
    <dgm:pt modelId="{3539B7BF-5460-432C-B5FA-0AF9DC30B123}">
      <dgm:prSet custT="1"/>
      <dgm:spPr/>
      <dgm:t>
        <a:bodyPr/>
        <a:lstStyle/>
        <a:p>
          <a:r>
            <a:rPr lang="ru-RU" sz="2000" dirty="0" smtClean="0">
              <a:solidFill>
                <a:srgbClr val="002060"/>
              </a:solidFill>
            </a:rPr>
            <a:t>Коммуникативные компетенции</a:t>
          </a:r>
          <a:endParaRPr lang="ru-RU" sz="2000" dirty="0">
            <a:solidFill>
              <a:srgbClr val="002060"/>
            </a:solidFill>
          </a:endParaRPr>
        </a:p>
      </dgm:t>
    </dgm:pt>
    <dgm:pt modelId="{F6E51934-47E4-4F6E-95A1-2179858EB1ED}" type="parTrans" cxnId="{D83649BE-279E-424E-A891-9B03C8BC16E8}">
      <dgm:prSet/>
      <dgm:spPr/>
      <dgm:t>
        <a:bodyPr/>
        <a:lstStyle/>
        <a:p>
          <a:endParaRPr lang="ru-RU"/>
        </a:p>
      </dgm:t>
    </dgm:pt>
    <dgm:pt modelId="{05B9F664-AD93-4567-B70A-43B46421767E}" type="sibTrans" cxnId="{D83649BE-279E-424E-A891-9B03C8BC16E8}">
      <dgm:prSet/>
      <dgm:spPr/>
      <dgm:t>
        <a:bodyPr/>
        <a:lstStyle/>
        <a:p>
          <a:endParaRPr lang="ru-RU"/>
        </a:p>
      </dgm:t>
    </dgm:pt>
    <dgm:pt modelId="{B2E09056-604B-4D71-8313-F67F5083DE13}">
      <dgm:prSet phldrT="[Текст]" phldr="1"/>
      <dgm:spPr/>
      <dgm:t>
        <a:bodyPr/>
        <a:lstStyle/>
        <a:p>
          <a:endParaRPr lang="ru-RU" dirty="0"/>
        </a:p>
      </dgm:t>
    </dgm:pt>
    <dgm:pt modelId="{36CCF6DF-4D61-4BA4-8791-9CD17AFE5277}" type="sibTrans" cxnId="{2BDCF4B1-C358-4D1B-953A-538579DF8141}">
      <dgm:prSet/>
      <dgm:spPr/>
      <dgm:t>
        <a:bodyPr/>
        <a:lstStyle/>
        <a:p>
          <a:endParaRPr lang="ru-RU"/>
        </a:p>
      </dgm:t>
    </dgm:pt>
    <dgm:pt modelId="{753B8D22-FEC0-463D-8D0C-1727D46B9EBC}" type="parTrans" cxnId="{2BDCF4B1-C358-4D1B-953A-538579DF8141}">
      <dgm:prSet/>
      <dgm:spPr/>
      <dgm:t>
        <a:bodyPr/>
        <a:lstStyle/>
        <a:p>
          <a:endParaRPr lang="ru-RU"/>
        </a:p>
      </dgm:t>
    </dgm:pt>
    <dgm:pt modelId="{6644AC19-8210-460D-A76A-64A3D09DEBA5}" type="pres">
      <dgm:prSet presAssocID="{5B9458A6-8B43-4B28-9C1A-C413BCD91FA4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01F5E28-42F5-4E79-9D8C-96B8C0C2CE1E}" type="pres">
      <dgm:prSet presAssocID="{133713F1-C396-4561-965D-306EAE365FDE}" presName="composite" presStyleCnt="0"/>
      <dgm:spPr/>
    </dgm:pt>
    <dgm:pt modelId="{C1024D08-BCB4-4BCB-9E41-587E619DDB8A}" type="pres">
      <dgm:prSet presAssocID="{133713F1-C396-4561-965D-306EAE365FDE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D54BC6-A6CE-4C6E-B550-7B3B9E44A7F8}" type="pres">
      <dgm:prSet presAssocID="{133713F1-C396-4561-965D-306EAE365FDE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799186-DA8D-4FB7-AF88-18987EB8ECFA}" type="pres">
      <dgm:prSet presAssocID="{C54AAFDD-F283-4A69-9EB6-D8DA43261CD2}" presName="sp" presStyleCnt="0"/>
      <dgm:spPr/>
    </dgm:pt>
    <dgm:pt modelId="{D3BE7CC9-3AF7-4989-BE82-8F787D3F97F1}" type="pres">
      <dgm:prSet presAssocID="{B2E09056-604B-4D71-8313-F67F5083DE13}" presName="composite" presStyleCnt="0"/>
      <dgm:spPr/>
    </dgm:pt>
    <dgm:pt modelId="{A380377D-3F11-456B-B331-E6660B64747D}" type="pres">
      <dgm:prSet presAssocID="{B2E09056-604B-4D71-8313-F67F5083DE13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1C0DFF-6386-42F1-88F1-61DD4AA984D8}" type="pres">
      <dgm:prSet presAssocID="{B2E09056-604B-4D71-8313-F67F5083DE13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32EF3F-DA01-4DBB-B989-8BFD3F793549}" type="pres">
      <dgm:prSet presAssocID="{36CCF6DF-4D61-4BA4-8791-9CD17AFE5277}" presName="sp" presStyleCnt="0"/>
      <dgm:spPr/>
    </dgm:pt>
    <dgm:pt modelId="{EBE48F65-508B-4EBD-BD2D-F76624E8BB4E}" type="pres">
      <dgm:prSet presAssocID="{05FAE203-7D30-41A4-ADDC-9F913E2577B6}" presName="composite" presStyleCnt="0"/>
      <dgm:spPr/>
    </dgm:pt>
    <dgm:pt modelId="{EEABCB56-96CE-49B1-A39D-5C8D5A128A2A}" type="pres">
      <dgm:prSet presAssocID="{05FAE203-7D30-41A4-ADDC-9F913E2577B6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060732-A89D-4A31-B800-92342314CF2B}" type="pres">
      <dgm:prSet presAssocID="{05FAE203-7D30-41A4-ADDC-9F913E2577B6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95CA53-6F86-4F58-9019-FAB9256F2521}" type="pres">
      <dgm:prSet presAssocID="{821BCE6C-CC61-4FF3-8F17-EF41F3726C16}" presName="sp" presStyleCnt="0"/>
      <dgm:spPr/>
    </dgm:pt>
    <dgm:pt modelId="{0A159956-C973-41B9-8652-5E0882EF7F22}" type="pres">
      <dgm:prSet presAssocID="{BB8C2BFA-DF12-43D6-8DBA-2B29685D63CF}" presName="composite" presStyleCnt="0"/>
      <dgm:spPr/>
    </dgm:pt>
    <dgm:pt modelId="{EFD63DED-628B-4C0D-AAFB-C70026B88E9C}" type="pres">
      <dgm:prSet presAssocID="{BB8C2BFA-DF12-43D6-8DBA-2B29685D63CF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A95799-8474-4F83-87BF-6190D88CC143}" type="pres">
      <dgm:prSet presAssocID="{BB8C2BFA-DF12-43D6-8DBA-2B29685D63CF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B9696A8-1129-4674-B16F-39664C8AFFC5}" type="presOf" srcId="{B344C0C8-E8FD-4A18-ACB7-E11E2FAB4652}" destId="{241C0DFF-6386-42F1-88F1-61DD4AA984D8}" srcOrd="0" destOrd="0" presId="urn:microsoft.com/office/officeart/2005/8/layout/chevron2"/>
    <dgm:cxn modelId="{4966DBB9-94FC-44D2-93DE-D5ECC85CC09A}" type="presOf" srcId="{B2E09056-604B-4D71-8313-F67F5083DE13}" destId="{A380377D-3F11-456B-B331-E6660B64747D}" srcOrd="0" destOrd="0" presId="urn:microsoft.com/office/officeart/2005/8/layout/chevron2"/>
    <dgm:cxn modelId="{8E3C0E6D-8A52-4ACF-85AE-4DAA5D4BD9DD}" type="presOf" srcId="{133713F1-C396-4561-965D-306EAE365FDE}" destId="{C1024D08-BCB4-4BCB-9E41-587E619DDB8A}" srcOrd="0" destOrd="0" presId="urn:microsoft.com/office/officeart/2005/8/layout/chevron2"/>
    <dgm:cxn modelId="{92D5E4B3-5BEB-451F-8DA2-C4817F35FB14}" srcId="{05FAE203-7D30-41A4-ADDC-9F913E2577B6}" destId="{BA26319F-CCAF-4362-851C-DCCAA444F750}" srcOrd="0" destOrd="0" parTransId="{D6D42297-7F4B-4ACB-87A9-506E73169711}" sibTransId="{2DD7B7ED-03B6-483E-8CFE-CBB190CDB4CD}"/>
    <dgm:cxn modelId="{DE4A8045-128F-4A9E-BD39-4A5D286BEEA1}" type="presOf" srcId="{BA26319F-CCAF-4362-851C-DCCAA444F750}" destId="{0F060732-A89D-4A31-B800-92342314CF2B}" srcOrd="0" destOrd="0" presId="urn:microsoft.com/office/officeart/2005/8/layout/chevron2"/>
    <dgm:cxn modelId="{2BDCF4B1-C358-4D1B-953A-538579DF8141}" srcId="{5B9458A6-8B43-4B28-9C1A-C413BCD91FA4}" destId="{B2E09056-604B-4D71-8313-F67F5083DE13}" srcOrd="1" destOrd="0" parTransId="{753B8D22-FEC0-463D-8D0C-1727D46B9EBC}" sibTransId="{36CCF6DF-4D61-4BA4-8791-9CD17AFE5277}"/>
    <dgm:cxn modelId="{81A06962-ACA8-4133-9FAF-0E62A695CFC4}" srcId="{5B9458A6-8B43-4B28-9C1A-C413BCD91FA4}" destId="{05FAE203-7D30-41A4-ADDC-9F913E2577B6}" srcOrd="2" destOrd="0" parTransId="{5E515623-D863-4F49-A7D6-D4278DDD0932}" sibTransId="{821BCE6C-CC61-4FF3-8F17-EF41F3726C16}"/>
    <dgm:cxn modelId="{CECF5842-BBDC-40E1-9B48-8FAFF2D5DFCE}" type="presOf" srcId="{05FAE203-7D30-41A4-ADDC-9F913E2577B6}" destId="{EEABCB56-96CE-49B1-A39D-5C8D5A128A2A}" srcOrd="0" destOrd="0" presId="urn:microsoft.com/office/officeart/2005/8/layout/chevron2"/>
    <dgm:cxn modelId="{74D670B8-3DB1-4756-9077-F3CEE788B243}" srcId="{5B9458A6-8B43-4B28-9C1A-C413BCD91FA4}" destId="{BB8C2BFA-DF12-43D6-8DBA-2B29685D63CF}" srcOrd="3" destOrd="0" parTransId="{01548043-FEAC-4C02-9FFD-9D88791CA522}" sibTransId="{B8AED13C-4F8A-412E-ABF6-804E77D3612E}"/>
    <dgm:cxn modelId="{3CC59AC1-FC9E-4446-8567-F9C17B5E0B96}" srcId="{B2E09056-604B-4D71-8313-F67F5083DE13}" destId="{B344C0C8-E8FD-4A18-ACB7-E11E2FAB4652}" srcOrd="0" destOrd="0" parTransId="{5A009253-C76B-4E06-A596-047C31136E06}" sibTransId="{FD8F053C-3CB6-412F-86BF-9BF8314CB705}"/>
    <dgm:cxn modelId="{34C03524-ECAA-474B-AB6E-8701DE9F5276}" type="presOf" srcId="{3539B7BF-5460-432C-B5FA-0AF9DC30B123}" destId="{E9A95799-8474-4F83-87BF-6190D88CC143}" srcOrd="0" destOrd="0" presId="urn:microsoft.com/office/officeart/2005/8/layout/chevron2"/>
    <dgm:cxn modelId="{D88ECBAD-73FF-4155-BBD3-D59939260A0D}" srcId="{133713F1-C396-4561-965D-306EAE365FDE}" destId="{F890C2B4-55A3-4EF9-99E8-2407BC6B89BB}" srcOrd="0" destOrd="0" parTransId="{56832824-68C5-4A43-8C5F-D1DE957A7894}" sibTransId="{94570C58-4E41-4E1D-A02D-87A192A7E314}"/>
    <dgm:cxn modelId="{A559188A-075A-4FDD-B232-D48086179B4B}" type="presOf" srcId="{5B9458A6-8B43-4B28-9C1A-C413BCD91FA4}" destId="{6644AC19-8210-460D-A76A-64A3D09DEBA5}" srcOrd="0" destOrd="0" presId="urn:microsoft.com/office/officeart/2005/8/layout/chevron2"/>
    <dgm:cxn modelId="{5CC5F322-753B-4D70-8AEB-BC2DEB817076}" type="presOf" srcId="{F890C2B4-55A3-4EF9-99E8-2407BC6B89BB}" destId="{2AD54BC6-A6CE-4C6E-B550-7B3B9E44A7F8}" srcOrd="0" destOrd="0" presId="urn:microsoft.com/office/officeart/2005/8/layout/chevron2"/>
    <dgm:cxn modelId="{70CDCAAD-50FF-4BA3-BC0B-AF9FF14C4BFA}" type="presOf" srcId="{BB8C2BFA-DF12-43D6-8DBA-2B29685D63CF}" destId="{EFD63DED-628B-4C0D-AAFB-C70026B88E9C}" srcOrd="0" destOrd="0" presId="urn:microsoft.com/office/officeart/2005/8/layout/chevron2"/>
    <dgm:cxn modelId="{D83649BE-279E-424E-A891-9B03C8BC16E8}" srcId="{BB8C2BFA-DF12-43D6-8DBA-2B29685D63CF}" destId="{3539B7BF-5460-432C-B5FA-0AF9DC30B123}" srcOrd="0" destOrd="0" parTransId="{F6E51934-47E4-4F6E-95A1-2179858EB1ED}" sibTransId="{05B9F664-AD93-4567-B70A-43B46421767E}"/>
    <dgm:cxn modelId="{36F3F97E-F857-421D-B5ED-EB7B67EF8C15}" srcId="{5B9458A6-8B43-4B28-9C1A-C413BCD91FA4}" destId="{133713F1-C396-4561-965D-306EAE365FDE}" srcOrd="0" destOrd="0" parTransId="{7A70DE64-534D-47DC-8AF6-215BDE72C7D0}" sibTransId="{C54AAFDD-F283-4A69-9EB6-D8DA43261CD2}"/>
    <dgm:cxn modelId="{DA0CB055-5885-4329-8AE6-2CF5C9FEFEC1}" type="presParOf" srcId="{6644AC19-8210-460D-A76A-64A3D09DEBA5}" destId="{E01F5E28-42F5-4E79-9D8C-96B8C0C2CE1E}" srcOrd="0" destOrd="0" presId="urn:microsoft.com/office/officeart/2005/8/layout/chevron2"/>
    <dgm:cxn modelId="{F802E501-D44B-4D35-9223-C0938AF3BCEF}" type="presParOf" srcId="{E01F5E28-42F5-4E79-9D8C-96B8C0C2CE1E}" destId="{C1024D08-BCB4-4BCB-9E41-587E619DDB8A}" srcOrd="0" destOrd="0" presId="urn:microsoft.com/office/officeart/2005/8/layout/chevron2"/>
    <dgm:cxn modelId="{7AEF09D1-2313-479D-8794-F5E68DFDAA9C}" type="presParOf" srcId="{E01F5E28-42F5-4E79-9D8C-96B8C0C2CE1E}" destId="{2AD54BC6-A6CE-4C6E-B550-7B3B9E44A7F8}" srcOrd="1" destOrd="0" presId="urn:microsoft.com/office/officeart/2005/8/layout/chevron2"/>
    <dgm:cxn modelId="{A6C595E9-6600-40F9-ADD1-D2F1D32B3FB6}" type="presParOf" srcId="{6644AC19-8210-460D-A76A-64A3D09DEBA5}" destId="{43799186-DA8D-4FB7-AF88-18987EB8ECFA}" srcOrd="1" destOrd="0" presId="urn:microsoft.com/office/officeart/2005/8/layout/chevron2"/>
    <dgm:cxn modelId="{F6832833-CFA4-4240-AFEA-EDD0757FE7E6}" type="presParOf" srcId="{6644AC19-8210-460D-A76A-64A3D09DEBA5}" destId="{D3BE7CC9-3AF7-4989-BE82-8F787D3F97F1}" srcOrd="2" destOrd="0" presId="urn:microsoft.com/office/officeart/2005/8/layout/chevron2"/>
    <dgm:cxn modelId="{1AAE7F8E-30D9-4480-BEB4-FAD3A739F887}" type="presParOf" srcId="{D3BE7CC9-3AF7-4989-BE82-8F787D3F97F1}" destId="{A380377D-3F11-456B-B331-E6660B64747D}" srcOrd="0" destOrd="0" presId="urn:microsoft.com/office/officeart/2005/8/layout/chevron2"/>
    <dgm:cxn modelId="{429512D4-02A0-4B95-884A-B67C7EF41D5A}" type="presParOf" srcId="{D3BE7CC9-3AF7-4989-BE82-8F787D3F97F1}" destId="{241C0DFF-6386-42F1-88F1-61DD4AA984D8}" srcOrd="1" destOrd="0" presId="urn:microsoft.com/office/officeart/2005/8/layout/chevron2"/>
    <dgm:cxn modelId="{DDC90424-3F3B-4692-8483-AC60AC42A1F1}" type="presParOf" srcId="{6644AC19-8210-460D-A76A-64A3D09DEBA5}" destId="{C232EF3F-DA01-4DBB-B989-8BFD3F793549}" srcOrd="3" destOrd="0" presId="urn:microsoft.com/office/officeart/2005/8/layout/chevron2"/>
    <dgm:cxn modelId="{A2F5AF3E-F891-4592-B0EA-850C2A3DE752}" type="presParOf" srcId="{6644AC19-8210-460D-A76A-64A3D09DEBA5}" destId="{EBE48F65-508B-4EBD-BD2D-F76624E8BB4E}" srcOrd="4" destOrd="0" presId="urn:microsoft.com/office/officeart/2005/8/layout/chevron2"/>
    <dgm:cxn modelId="{D545CBEC-6716-418E-A49C-B072A3C7137C}" type="presParOf" srcId="{EBE48F65-508B-4EBD-BD2D-F76624E8BB4E}" destId="{EEABCB56-96CE-49B1-A39D-5C8D5A128A2A}" srcOrd="0" destOrd="0" presId="urn:microsoft.com/office/officeart/2005/8/layout/chevron2"/>
    <dgm:cxn modelId="{D6AA912B-97C4-46CE-B955-B7463DB93FAD}" type="presParOf" srcId="{EBE48F65-508B-4EBD-BD2D-F76624E8BB4E}" destId="{0F060732-A89D-4A31-B800-92342314CF2B}" srcOrd="1" destOrd="0" presId="urn:microsoft.com/office/officeart/2005/8/layout/chevron2"/>
    <dgm:cxn modelId="{4EAE3F0F-CCDF-461B-8251-2D533BF8A718}" type="presParOf" srcId="{6644AC19-8210-460D-A76A-64A3D09DEBA5}" destId="{3395CA53-6F86-4F58-9019-FAB9256F2521}" srcOrd="5" destOrd="0" presId="urn:microsoft.com/office/officeart/2005/8/layout/chevron2"/>
    <dgm:cxn modelId="{F6DF0E91-D601-4934-BF36-D7B57D069212}" type="presParOf" srcId="{6644AC19-8210-460D-A76A-64A3D09DEBA5}" destId="{0A159956-C973-41B9-8652-5E0882EF7F22}" srcOrd="6" destOrd="0" presId="urn:microsoft.com/office/officeart/2005/8/layout/chevron2"/>
    <dgm:cxn modelId="{23029610-3F34-4EA2-BCDC-2DCC7CA195BB}" type="presParOf" srcId="{0A159956-C973-41B9-8652-5E0882EF7F22}" destId="{EFD63DED-628B-4C0D-AAFB-C70026B88E9C}" srcOrd="0" destOrd="0" presId="urn:microsoft.com/office/officeart/2005/8/layout/chevron2"/>
    <dgm:cxn modelId="{B1B2CF7D-CD02-42BD-8083-AC74EF53C43C}" type="presParOf" srcId="{0A159956-C973-41B9-8652-5E0882EF7F22}" destId="{E9A95799-8474-4F83-87BF-6190D88CC143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024D08-BCB4-4BCB-9E41-587E619DDB8A}">
      <dsp:nvSpPr>
        <dsp:cNvPr id="0" name=""/>
        <dsp:cNvSpPr/>
      </dsp:nvSpPr>
      <dsp:spPr>
        <a:xfrm rot="5400000">
          <a:off x="-164468" y="164966"/>
          <a:ext cx="1096454" cy="767517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 dirty="0"/>
        </a:p>
      </dsp:txBody>
      <dsp:txXfrm rot="-5400000">
        <a:off x="1" y="384257"/>
        <a:ext cx="767517" cy="328937"/>
      </dsp:txXfrm>
    </dsp:sp>
    <dsp:sp modelId="{2AD54BC6-A6CE-4C6E-B550-7B3B9E44A7F8}">
      <dsp:nvSpPr>
        <dsp:cNvPr id="0" name=""/>
        <dsp:cNvSpPr/>
      </dsp:nvSpPr>
      <dsp:spPr>
        <a:xfrm rot="5400000">
          <a:off x="2115643" y="-1347627"/>
          <a:ext cx="712695" cy="340894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smtClean="0">
              <a:solidFill>
                <a:srgbClr val="002060"/>
              </a:solidFill>
            </a:rPr>
            <a:t>Общепедагогические </a:t>
          </a:r>
          <a:r>
            <a:rPr lang="ru-RU" sz="2000" kern="1200" smtClean="0">
              <a:solidFill>
                <a:srgbClr val="002060"/>
              </a:solidFill>
            </a:rPr>
            <a:t>компетенции</a:t>
          </a:r>
          <a:endParaRPr lang="ru-RU" sz="2000" kern="1200" dirty="0">
            <a:solidFill>
              <a:srgbClr val="002060"/>
            </a:solidFill>
          </a:endParaRPr>
        </a:p>
      </dsp:txBody>
      <dsp:txXfrm rot="-5400000">
        <a:off x="767518" y="35289"/>
        <a:ext cx="3374155" cy="643113"/>
      </dsp:txXfrm>
    </dsp:sp>
    <dsp:sp modelId="{A380377D-3F11-456B-B331-E6660B64747D}">
      <dsp:nvSpPr>
        <dsp:cNvPr id="0" name=""/>
        <dsp:cNvSpPr/>
      </dsp:nvSpPr>
      <dsp:spPr>
        <a:xfrm rot="5400000">
          <a:off x="-164468" y="1112329"/>
          <a:ext cx="1096454" cy="767517"/>
        </a:xfrm>
        <a:prstGeom prst="chevron">
          <a:avLst/>
        </a:prstGeom>
        <a:gradFill rotWithShape="0">
          <a:gsLst>
            <a:gs pos="0">
              <a:schemeClr val="accent4">
                <a:hueOff val="-1488257"/>
                <a:satOff val="8966"/>
                <a:lumOff val="719"/>
                <a:alphaOff val="0"/>
                <a:shade val="51000"/>
                <a:satMod val="130000"/>
              </a:schemeClr>
            </a:gs>
            <a:gs pos="80000">
              <a:schemeClr val="accent4">
                <a:hueOff val="-1488257"/>
                <a:satOff val="8966"/>
                <a:lumOff val="719"/>
                <a:alphaOff val="0"/>
                <a:shade val="93000"/>
                <a:satMod val="130000"/>
              </a:schemeClr>
            </a:gs>
            <a:gs pos="100000">
              <a:schemeClr val="accent4">
                <a:hueOff val="-1488257"/>
                <a:satOff val="8966"/>
                <a:lumOff val="71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 dirty="0"/>
        </a:p>
      </dsp:txBody>
      <dsp:txXfrm rot="-5400000">
        <a:off x="1" y="1331620"/>
        <a:ext cx="767517" cy="328937"/>
      </dsp:txXfrm>
    </dsp:sp>
    <dsp:sp modelId="{241C0DFF-6386-42F1-88F1-61DD4AA984D8}">
      <dsp:nvSpPr>
        <dsp:cNvPr id="0" name=""/>
        <dsp:cNvSpPr/>
      </dsp:nvSpPr>
      <dsp:spPr>
        <a:xfrm rot="5400000">
          <a:off x="2115643" y="-400264"/>
          <a:ext cx="712695" cy="340894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1488257"/>
              <a:satOff val="8966"/>
              <a:lumOff val="719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solidFill>
                <a:srgbClr val="002060"/>
              </a:solidFill>
            </a:rPr>
            <a:t>Методические компетенции</a:t>
          </a:r>
          <a:endParaRPr lang="ru-RU" sz="2000" kern="1200" dirty="0">
            <a:solidFill>
              <a:srgbClr val="002060"/>
            </a:solidFill>
          </a:endParaRPr>
        </a:p>
      </dsp:txBody>
      <dsp:txXfrm rot="-5400000">
        <a:off x="767518" y="982652"/>
        <a:ext cx="3374155" cy="643113"/>
      </dsp:txXfrm>
    </dsp:sp>
    <dsp:sp modelId="{EEABCB56-96CE-49B1-A39D-5C8D5A128A2A}">
      <dsp:nvSpPr>
        <dsp:cNvPr id="0" name=""/>
        <dsp:cNvSpPr/>
      </dsp:nvSpPr>
      <dsp:spPr>
        <a:xfrm rot="5400000">
          <a:off x="-164468" y="2059692"/>
          <a:ext cx="1096454" cy="767517"/>
        </a:xfrm>
        <a:prstGeom prst="chevron">
          <a:avLst/>
        </a:prstGeom>
        <a:gradFill rotWithShape="0">
          <a:gsLst>
            <a:gs pos="0">
              <a:schemeClr val="accent4">
                <a:hueOff val="-2976513"/>
                <a:satOff val="17933"/>
                <a:lumOff val="1437"/>
                <a:alphaOff val="0"/>
                <a:shade val="51000"/>
                <a:satMod val="130000"/>
              </a:schemeClr>
            </a:gs>
            <a:gs pos="80000">
              <a:schemeClr val="accent4">
                <a:hueOff val="-2976513"/>
                <a:satOff val="17933"/>
                <a:lumOff val="1437"/>
                <a:alphaOff val="0"/>
                <a:shade val="93000"/>
                <a:satMod val="130000"/>
              </a:schemeClr>
            </a:gs>
            <a:gs pos="100000">
              <a:schemeClr val="accent4">
                <a:hueOff val="-2976513"/>
                <a:satOff val="17933"/>
                <a:lumOff val="143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 dirty="0"/>
        </a:p>
      </dsp:txBody>
      <dsp:txXfrm rot="-5400000">
        <a:off x="1" y="2278983"/>
        <a:ext cx="767517" cy="328937"/>
      </dsp:txXfrm>
    </dsp:sp>
    <dsp:sp modelId="{0F060732-A89D-4A31-B800-92342314CF2B}">
      <dsp:nvSpPr>
        <dsp:cNvPr id="0" name=""/>
        <dsp:cNvSpPr/>
      </dsp:nvSpPr>
      <dsp:spPr>
        <a:xfrm rot="5400000">
          <a:off x="2115643" y="547099"/>
          <a:ext cx="712695" cy="340894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976513"/>
              <a:satOff val="17933"/>
              <a:lumOff val="143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solidFill>
                <a:srgbClr val="002060"/>
              </a:solidFill>
            </a:rPr>
            <a:t>Психолого-педагогические компетенции</a:t>
          </a:r>
          <a:endParaRPr lang="ru-RU" sz="2000" kern="1200" dirty="0">
            <a:solidFill>
              <a:srgbClr val="002060"/>
            </a:solidFill>
          </a:endParaRPr>
        </a:p>
      </dsp:txBody>
      <dsp:txXfrm rot="-5400000">
        <a:off x="767518" y="1930016"/>
        <a:ext cx="3374155" cy="643113"/>
      </dsp:txXfrm>
    </dsp:sp>
    <dsp:sp modelId="{EFD63DED-628B-4C0D-AAFB-C70026B88E9C}">
      <dsp:nvSpPr>
        <dsp:cNvPr id="0" name=""/>
        <dsp:cNvSpPr/>
      </dsp:nvSpPr>
      <dsp:spPr>
        <a:xfrm rot="5400000">
          <a:off x="-164468" y="3007056"/>
          <a:ext cx="1096454" cy="767517"/>
        </a:xfrm>
        <a:prstGeom prst="chevron">
          <a:avLst/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 dirty="0"/>
        </a:p>
      </dsp:txBody>
      <dsp:txXfrm rot="-5400000">
        <a:off x="1" y="3226347"/>
        <a:ext cx="767517" cy="328937"/>
      </dsp:txXfrm>
    </dsp:sp>
    <dsp:sp modelId="{E9A95799-8474-4F83-87BF-6190D88CC143}">
      <dsp:nvSpPr>
        <dsp:cNvPr id="0" name=""/>
        <dsp:cNvSpPr/>
      </dsp:nvSpPr>
      <dsp:spPr>
        <a:xfrm rot="5400000">
          <a:off x="2115643" y="1494462"/>
          <a:ext cx="712695" cy="340894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solidFill>
                <a:srgbClr val="002060"/>
              </a:solidFill>
            </a:rPr>
            <a:t>Коммуникативные компетенции</a:t>
          </a:r>
          <a:endParaRPr lang="ru-RU" sz="2000" kern="1200" dirty="0">
            <a:solidFill>
              <a:srgbClr val="002060"/>
            </a:solidFill>
          </a:endParaRPr>
        </a:p>
      </dsp:txBody>
      <dsp:txXfrm rot="-5400000">
        <a:off x="767518" y="2877379"/>
        <a:ext cx="3374155" cy="64311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#1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46171011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997829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775357"/>
            <a:ext cx="7772400" cy="122502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6B738-1211-4D9C-88FC-C52D74E4A00F}" type="datetimeFigureOut">
              <a:rPr lang="ru-RU" smtClean="0"/>
              <a:pPr/>
              <a:t>12.02.2024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997192293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6B738-1211-4D9C-88FC-C52D74E4A00F}" type="datetimeFigureOut">
              <a:rPr lang="ru-RU" smtClean="0"/>
              <a:pPr/>
              <a:t>12.02.2024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177147443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6B738-1211-4D9C-88FC-C52D74E4A00F}" type="datetimeFigureOut">
              <a:rPr lang="ru-RU" smtClean="0"/>
              <a:pPr/>
              <a:t>12.02.2024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844483515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6B738-1211-4D9C-88FC-C52D74E4A00F}" type="datetimeFigureOut">
              <a:rPr lang="ru-RU" smtClean="0"/>
              <a:pPr/>
              <a:t>12.02.2024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841351955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79263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0" y="1279263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0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6B738-1211-4D9C-88FC-C52D74E4A00F}" type="datetimeFigureOut">
              <a:rPr lang="ru-RU" smtClean="0"/>
              <a:pPr/>
              <a:t>12.02.2024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665291476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6B738-1211-4D9C-88FC-C52D74E4A00F}" type="datetimeFigureOut">
              <a:rPr lang="ru-RU" smtClean="0"/>
              <a:pPr/>
              <a:t>12.02.2024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254714295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6B738-1211-4D9C-88FC-C52D74E4A00F}" type="datetimeFigureOut">
              <a:rPr lang="ru-RU" smtClean="0"/>
              <a:pPr/>
              <a:t>12.02.2024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912480457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5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5" y="1195919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6B738-1211-4D9C-88FC-C52D74E4A00F}" type="datetimeFigureOut">
              <a:rPr lang="ru-RU" smtClean="0"/>
              <a:pPr/>
              <a:t>12.02.2024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562126902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6B738-1211-4D9C-88FC-C52D74E4A00F}" type="datetimeFigureOut">
              <a:rPr lang="ru-RU" smtClean="0"/>
              <a:pPr/>
              <a:t>12.02.2024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775889914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6B738-1211-4D9C-88FC-C52D74E4A00F}" type="datetimeFigureOut">
              <a:rPr lang="ru-RU" smtClean="0"/>
              <a:pPr/>
              <a:t>12.02.2024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792457462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4064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4064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6B738-1211-4D9C-88FC-C52D74E4A00F}" type="datetimeFigureOut">
              <a:rPr lang="ru-RU" smtClean="0"/>
              <a:pPr/>
              <a:t>12.02.2024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242592911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5296961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F6B738-1211-4D9C-88FC-C52D74E4A00F}" type="datetimeFigureOut">
              <a:rPr lang="ru-RU" smtClean="0"/>
              <a:pPr/>
              <a:t>12.02.2024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5296961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5296961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782103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</p:sldLayoutIdLst>
  <p:transition>
    <p:fade thruBlk="1"/>
  </p:transition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disk.yandex.ru/d/1eNlG1wui6mT1w" TargetMode="Externa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3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43" t="19477" r="3620" b="36647"/>
          <a:stretch/>
        </p:blipFill>
        <p:spPr bwMode="auto">
          <a:xfrm>
            <a:off x="-38414" y="-12948"/>
            <a:ext cx="9182414" cy="57279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43" t="19477" r="3620" b="9062"/>
          <a:stretch/>
        </p:blipFill>
        <p:spPr bwMode="auto">
          <a:xfrm>
            <a:off x="-36512" y="378917"/>
            <a:ext cx="8316416" cy="48787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124" t="19477" r="3621" b="36647"/>
          <a:stretch/>
        </p:blipFill>
        <p:spPr bwMode="auto">
          <a:xfrm>
            <a:off x="7020272" y="-17939"/>
            <a:ext cx="2389974" cy="589977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544814" y="957290"/>
            <a:ext cx="3675386" cy="954107"/>
          </a:xfrm>
          <a:prstGeom prst="rect">
            <a:avLst/>
          </a:prstGeom>
          <a:noFill/>
          <a:effectLst>
            <a:softEdge rad="1016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400">
                <a:ln>
                  <a:solidFill>
                    <a:schemeClr val="bg2">
                      <a:lumMod val="20000"/>
                      <a:lumOff val="80000"/>
                    </a:schemeClr>
                  </a:solidFill>
                </a:ln>
                <a:effectLst>
                  <a:glow rad="101600">
                    <a:schemeClr val="bg1">
                      <a:lumMod val="50000"/>
                      <a:lumOff val="50000"/>
                      <a:alpha val="6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ru-RU" sz="1200" spc="80" dirty="0" smtClean="0">
                <a:solidFill>
                  <a:srgbClr val="FFC000"/>
                </a:solidFill>
                <a:effectLst>
                  <a:glow rad="76200">
                    <a:schemeClr val="tx1">
                      <a:alpha val="2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_Alterna" pitchFamily="34" charset="-52"/>
              </a:rPr>
              <a:t>Материал подготовлен в рамках курса </a:t>
            </a:r>
            <a:r>
              <a:rPr lang="ru-RU" sz="1400" spc="80" dirty="0" smtClean="0">
                <a:solidFill>
                  <a:srgbClr val="FFC000"/>
                </a:solidFill>
                <a:effectLst>
                  <a:glow rad="76200">
                    <a:schemeClr val="tx1">
                      <a:alpha val="2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_Alterna" pitchFamily="34" charset="-52"/>
              </a:rPr>
              <a:t>«Повышение  </a:t>
            </a:r>
            <a:r>
              <a:rPr lang="ru-RU" sz="1400" spc="80" dirty="0">
                <a:solidFill>
                  <a:srgbClr val="FFC000"/>
                </a:solidFill>
                <a:effectLst>
                  <a:glow rad="76200">
                    <a:schemeClr val="tx1">
                      <a:alpha val="2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_Alterna" pitchFamily="34" charset="-52"/>
              </a:rPr>
              <a:t>профессионального мастерства педагогов сферы  дополнительного  образования </a:t>
            </a:r>
            <a:r>
              <a:rPr lang="ru-RU" sz="1400" spc="80" dirty="0" smtClean="0">
                <a:solidFill>
                  <a:srgbClr val="FFC000"/>
                </a:solidFill>
                <a:effectLst>
                  <a:glow rad="76200">
                    <a:schemeClr val="tx1">
                      <a:alpha val="2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_Alterna" pitchFamily="34" charset="-52"/>
              </a:rPr>
              <a:t>детей»</a:t>
            </a:r>
            <a:endParaRPr lang="ru-RU" sz="1400" spc="80" dirty="0">
              <a:solidFill>
                <a:srgbClr val="FFC000"/>
              </a:solidFill>
              <a:effectLst>
                <a:glow rad="76200">
                  <a:schemeClr val="tx1">
                    <a:alpha val="2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_Alterna" pitchFamily="34" charset="-52"/>
            </a:endParaRPr>
          </a:p>
        </p:txBody>
      </p:sp>
      <p:pic>
        <p:nvPicPr>
          <p:cNvPr id="7" name="Picture 4" descr="G:\ЮШИНА_Конкурсные материалы_ПРИЗВАНИЕ УЧИТЬ\ОФОРМЛЕНИЕ\Cambio-08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3408" b="36313"/>
          <a:stretch/>
        </p:blipFill>
        <p:spPr bwMode="auto">
          <a:xfrm rot="10800000">
            <a:off x="-38414" y="729672"/>
            <a:ext cx="9077888" cy="160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3201945" y="2482237"/>
            <a:ext cx="5837529" cy="14957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95000"/>
              </a:lnSpc>
            </a:pPr>
            <a:r>
              <a:rPr lang="ru-RU" sz="3200" spc="80" dirty="0">
                <a:ln>
                  <a:solidFill>
                    <a:schemeClr val="bg2">
                      <a:lumMod val="20000"/>
                      <a:lumOff val="80000"/>
                    </a:schemeClr>
                  </a:solidFill>
                </a:ln>
                <a:solidFill>
                  <a:srgbClr val="C00000"/>
                </a:solidFill>
                <a:effectLst>
                  <a:glow rad="76200">
                    <a:schemeClr val="tx1">
                      <a:alpha val="2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_Alterna" pitchFamily="34" charset="-52"/>
              </a:rPr>
              <a:t>Профессиональные компетенции педагога в сфере дополнительного </a:t>
            </a:r>
            <a:r>
              <a:rPr lang="ru-RU" sz="3200" spc="80" dirty="0" smtClean="0">
                <a:ln>
                  <a:solidFill>
                    <a:schemeClr val="bg2">
                      <a:lumMod val="20000"/>
                      <a:lumOff val="80000"/>
                    </a:schemeClr>
                  </a:solidFill>
                </a:ln>
                <a:solidFill>
                  <a:srgbClr val="C00000"/>
                </a:solidFill>
                <a:effectLst>
                  <a:glow rad="76200">
                    <a:schemeClr val="tx1">
                      <a:alpha val="2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_Alterna" pitchFamily="34" charset="-52"/>
              </a:rPr>
              <a:t>образования</a:t>
            </a:r>
            <a:endParaRPr lang="ru-RU" sz="3200" spc="80" dirty="0">
              <a:ln>
                <a:solidFill>
                  <a:schemeClr val="bg2">
                    <a:lumMod val="20000"/>
                    <a:lumOff val="80000"/>
                  </a:schemeClr>
                </a:solidFill>
              </a:ln>
              <a:solidFill>
                <a:srgbClr val="C00000"/>
              </a:solidFill>
              <a:effectLst>
                <a:glow rad="76200">
                  <a:schemeClr val="tx1">
                    <a:alpha val="2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_Alterna" pitchFamily="34" charset="-5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2009" y="193204"/>
            <a:ext cx="8895457" cy="523220"/>
          </a:xfrm>
          <a:prstGeom prst="rect">
            <a:avLst/>
          </a:prstGeom>
          <a:noFill/>
          <a:effectLst>
            <a:glow rad="101600">
              <a:schemeClr val="bg1">
                <a:alpha val="6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b="1" spc="60" dirty="0" smtClean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Муниципальное бюджетной учреждение дополнительного образования детей «Городской центр развития и научно-технического творчества детей и юношества»</a:t>
            </a:r>
            <a:endParaRPr lang="ru-RU" sz="900" b="1" spc="60" dirty="0">
              <a:solidFill>
                <a:srgbClr val="00206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197699" y="3912304"/>
            <a:ext cx="4860031" cy="584775"/>
          </a:xfrm>
          <a:prstGeom prst="rect">
            <a:avLst/>
          </a:prstGeom>
          <a:noFill/>
          <a:effectLst>
            <a:glow rad="101600">
              <a:schemeClr val="bg1">
                <a:alpha val="6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r"/>
            <a:r>
              <a:rPr lang="ru-RU" sz="1600" b="1" spc="60" dirty="0" smtClean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Юшина Евгения Александровна,</a:t>
            </a:r>
          </a:p>
          <a:p>
            <a:pPr algn="r"/>
            <a:r>
              <a:rPr lang="ru-RU" sz="1600" b="1" spc="60" dirty="0" smtClean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методист МБУДО «</a:t>
            </a:r>
            <a:r>
              <a:rPr lang="ru-RU" sz="1600" b="1" spc="60" dirty="0" err="1" smtClean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ГЦРиНТТДиЮ</a:t>
            </a:r>
            <a:r>
              <a:rPr lang="ru-RU" sz="1600" b="1" spc="60" dirty="0" smtClean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»</a:t>
            </a:r>
            <a:endParaRPr lang="ru-RU" sz="1000" b="1" spc="60" dirty="0">
              <a:solidFill>
                <a:srgbClr val="00206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16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124" t="19477" r="3621" b="36647"/>
          <a:stretch/>
        </p:blipFill>
        <p:spPr bwMode="auto">
          <a:xfrm>
            <a:off x="-180528" y="5089748"/>
            <a:ext cx="9743174" cy="87248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2122777" y="4932325"/>
            <a:ext cx="4860031" cy="338554"/>
          </a:xfrm>
          <a:prstGeom prst="rect">
            <a:avLst/>
          </a:prstGeom>
          <a:noFill/>
          <a:effectLst>
            <a:glow rad="101600">
              <a:schemeClr val="bg1">
                <a:alpha val="6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600" b="1" spc="60" dirty="0" smtClean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Тула, 2023 год</a:t>
            </a:r>
            <a:endParaRPr lang="ru-RU" sz="1000" b="1" spc="60" dirty="0">
              <a:solidFill>
                <a:srgbClr val="00206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273273" y="5395546"/>
            <a:ext cx="369684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hlinkClick r:id="rId5"/>
              </a:rPr>
              <a:t>https</a:t>
            </a:r>
            <a:r>
              <a:rPr lang="ru-RU" dirty="0">
                <a:hlinkClick r:id="rId5"/>
              </a:rPr>
              <a:t>://</a:t>
            </a:r>
            <a:r>
              <a:rPr lang="ru-RU" dirty="0" smtClean="0">
                <a:hlinkClick r:id="rId5"/>
              </a:rPr>
              <a:t>disk.yandex.ru/d/1eNlG1wui6mT1w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77090" y="5385101"/>
            <a:ext cx="239969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spc="60" dirty="0" smtClean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Текст к презентации: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4712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>
                <a:solidFill>
                  <a:schemeClr val="tx1"/>
                </a:solidFill>
              </a:rPr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</a:t>
            </a:fld>
            <a:endParaRPr lang="en">
              <a:solidFill>
                <a:schemeClr val="tx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07407" y="5387956"/>
            <a:ext cx="8129089" cy="15248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136825" y="5361398"/>
            <a:ext cx="180000" cy="180000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384111" y="5361020"/>
            <a:ext cx="180000" cy="180000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625639" y="5360442"/>
            <a:ext cx="180000" cy="180000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0013" y="223665"/>
            <a:ext cx="3631907" cy="461665"/>
          </a:xfrm>
          <a:prstGeom prst="rect">
            <a:avLst/>
          </a:prstGeom>
          <a:noFill/>
          <a:effectLst>
            <a:glow rad="101600">
              <a:schemeClr val="bg1">
                <a:alpha val="6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2400" b="1" spc="60" dirty="0" smtClean="0">
                <a:solidFill>
                  <a:schemeClr val="tx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КОМПЕТЕНЦИИ</a:t>
            </a:r>
            <a:endParaRPr lang="ru-RU" sz="1600" b="1" spc="60" dirty="0">
              <a:solidFill>
                <a:schemeClr val="tx1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971514" y="270679"/>
            <a:ext cx="3851920" cy="461665"/>
          </a:xfrm>
          <a:prstGeom prst="rect">
            <a:avLst/>
          </a:prstGeom>
          <a:noFill/>
          <a:effectLst>
            <a:glow rad="101600">
              <a:schemeClr val="bg1">
                <a:alpha val="6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2400" b="1" spc="60" dirty="0" smtClean="0">
                <a:solidFill>
                  <a:schemeClr val="tx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КОМПЕТЕНТНОСТЬ</a:t>
            </a:r>
            <a:endParaRPr lang="ru-RU" sz="1600" b="1" spc="60" dirty="0">
              <a:solidFill>
                <a:schemeClr val="tx1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52737" y="1247527"/>
            <a:ext cx="381302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совокупность взаимосвязанных качеств личности (знаний, умений, навыков, способов деятельности), которая позволяет ставить и достигать цели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96849" y="626552"/>
            <a:ext cx="842658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spc="6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 </a:t>
            </a:r>
            <a:r>
              <a:rPr lang="ru-RU" sz="1800" b="1" spc="60" dirty="0" smtClean="0">
                <a:solidFill>
                  <a:schemeClr val="tx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(от латинского </a:t>
            </a:r>
            <a:r>
              <a:rPr lang="ru-RU" sz="1800" b="1" spc="60" dirty="0" err="1" smtClean="0">
                <a:solidFill>
                  <a:schemeClr val="tx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competo</a:t>
            </a:r>
            <a:r>
              <a:rPr lang="ru-RU" sz="1800" b="1" spc="60" dirty="0" smtClean="0">
                <a:solidFill>
                  <a:schemeClr val="tx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- добиваюсь, соответствую, подхожу)</a:t>
            </a:r>
            <a:endParaRPr lang="ru-RU" sz="2400" b="1" spc="60" dirty="0" smtClean="0">
              <a:solidFill>
                <a:schemeClr val="tx1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148064" y="1247526"/>
            <a:ext cx="38884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интегральное качество личности, проявляющееся в общей способности </a:t>
            </a:r>
            <a:b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и готовности к деятельности,</a:t>
            </a:r>
            <a:b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основанной на знаниях и опыте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59706" y="2330635"/>
            <a:ext cx="2807179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НЕПРЕРЫВНО</a:t>
            </a:r>
          </a:p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ОБНОВЛЯТЬ</a:t>
            </a:r>
            <a:endParaRPr lang="ru-RU" sz="1100" dirty="0">
              <a:solidFill>
                <a:schemeClr val="tx1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796136" y="2374627"/>
            <a:ext cx="291137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ПРИОБРЕТАТЬ</a:t>
            </a:r>
          </a:p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НОВЫЕ</a:t>
            </a:r>
            <a:endParaRPr lang="ru-RU" sz="1100" dirty="0">
              <a:solidFill>
                <a:schemeClr val="tx1"/>
              </a:solidFill>
            </a:endParaRPr>
          </a:p>
        </p:txBody>
      </p:sp>
      <p:pic>
        <p:nvPicPr>
          <p:cNvPr id="14" name="Picture 10" descr="F:\Выступление ИПК\Выступление ИПК\Выступление в ИПК_Чужое\icon_revised_color_0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069527" flipH="1">
            <a:off x="3461979" y="1602492"/>
            <a:ext cx="2605528" cy="2537923"/>
          </a:xfrm>
          <a:prstGeom prst="rect">
            <a:avLst/>
          </a:prstGeom>
          <a:noFill/>
          <a:scene3d>
            <a:camera prst="perspectiveRight"/>
            <a:lightRig rig="threePt" dir="t"/>
          </a:scene3d>
        </p:spPr>
      </p:pic>
      <p:sp>
        <p:nvSpPr>
          <p:cNvPr id="15" name="Прямоугольник 14"/>
          <p:cNvSpPr/>
          <p:nvPr/>
        </p:nvSpPr>
        <p:spPr>
          <a:xfrm>
            <a:off x="220013" y="3971880"/>
            <a:ext cx="8816483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5000"/>
              </a:lnSpc>
            </a:pPr>
            <a:r>
              <a:rPr lang="ru-RU" sz="2000" b="1" spc="8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ПРОФЕССИОНАЛЬНАЯ  КОМПЕТЕНТНОСТЬ  </a:t>
            </a:r>
            <a:r>
              <a:rPr lang="ru-RU" sz="2000" b="1" spc="8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ПЕДАГОГА –</a:t>
            </a:r>
          </a:p>
          <a:p>
            <a:pPr>
              <a:lnSpc>
                <a:spcPct val="95000"/>
              </a:lnSpc>
            </a:pPr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совокупность профессиональных знаний и навыков, </a:t>
            </a:r>
            <a:b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необходимых для успешной педагогической деятельности </a:t>
            </a:r>
            <a:b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меняющихся условиях профессиональной деятельности </a:t>
            </a:r>
          </a:p>
        </p:txBody>
      </p:sp>
    </p:spTree>
    <p:extLst>
      <p:ext uri="{BB962C8B-B14F-4D97-AF65-F5344CB8AC3E}">
        <p14:creationId xmlns:p14="http://schemas.microsoft.com/office/powerpoint/2010/main" val="10628341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907407" y="5387956"/>
            <a:ext cx="8129089" cy="15248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136825" y="5361398"/>
            <a:ext cx="180000" cy="180000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384111" y="5361020"/>
            <a:ext cx="180000" cy="180000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625639" y="5360442"/>
            <a:ext cx="180000" cy="180000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2009" y="193204"/>
            <a:ext cx="4860031" cy="646331"/>
          </a:xfrm>
          <a:prstGeom prst="rect">
            <a:avLst/>
          </a:prstGeom>
          <a:noFill/>
          <a:effectLst>
            <a:glow rad="101600">
              <a:schemeClr val="bg1">
                <a:alpha val="6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2000" b="1" spc="60" dirty="0" smtClean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КОМПЕТЕНОСТНАЯ МОДЕЛЬ </a:t>
            </a:r>
          </a:p>
          <a:p>
            <a:pPr algn="ctr"/>
            <a:r>
              <a:rPr lang="ru-RU" sz="1600" b="1" spc="60" dirty="0" smtClean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педагога дополнительного образования</a:t>
            </a:r>
            <a:endParaRPr lang="ru-RU" sz="1100" b="1" spc="60" dirty="0">
              <a:solidFill>
                <a:srgbClr val="00206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20" name="Схема 19"/>
          <p:cNvGraphicFramePr/>
          <p:nvPr>
            <p:extLst>
              <p:ext uri="{D42A27DB-BD31-4B8C-83A1-F6EECF244321}">
                <p14:modId xmlns:p14="http://schemas.microsoft.com/office/powerpoint/2010/main" val="3514864608"/>
              </p:ext>
            </p:extLst>
          </p:nvPr>
        </p:nvGraphicFramePr>
        <p:xfrm>
          <a:off x="251520" y="1294224"/>
          <a:ext cx="4176464" cy="39395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4" name="Прямоугольник 23"/>
          <p:cNvSpPr/>
          <p:nvPr/>
        </p:nvSpPr>
        <p:spPr>
          <a:xfrm>
            <a:off x="3059832" y="888830"/>
            <a:ext cx="4739942" cy="79237"/>
          </a:xfrm>
          <a:prstGeom prst="rect">
            <a:avLst/>
          </a:prstGeom>
          <a:solidFill>
            <a:srgbClr val="FF95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200"/>
          </a:p>
        </p:txBody>
      </p:sp>
      <p:sp>
        <p:nvSpPr>
          <p:cNvPr id="25" name="Прямоугольник 24"/>
          <p:cNvSpPr/>
          <p:nvPr/>
        </p:nvSpPr>
        <p:spPr>
          <a:xfrm>
            <a:off x="4256238" y="1051369"/>
            <a:ext cx="4739942" cy="77939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200"/>
          </a:p>
        </p:txBody>
      </p:sp>
      <p:sp>
        <p:nvSpPr>
          <p:cNvPr id="36" name="Прямоугольник 35"/>
          <p:cNvSpPr/>
          <p:nvPr/>
        </p:nvSpPr>
        <p:spPr>
          <a:xfrm>
            <a:off x="5220072" y="1322257"/>
            <a:ext cx="3888432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889000">
              <a:spcBef>
                <a:spcPct val="0"/>
              </a:spcBef>
              <a:buFont typeface="Arial" pitchFamily="34" charset="0"/>
              <a:buChar char="•"/>
            </a:pPr>
            <a:r>
              <a:rPr lang="ru-RU" sz="1800" b="1" spc="60" dirty="0" smtClean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ru-RU" sz="1600" b="1" spc="60" dirty="0" smtClean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ЭФФЕКТИВНАЯ КОММУНИКАЦИЯ</a:t>
            </a:r>
          </a:p>
          <a:p>
            <a:pPr lvl="0" algn="ctr" defTabSz="889000">
              <a:spcBef>
                <a:spcPct val="0"/>
              </a:spcBef>
            </a:pPr>
            <a:r>
              <a:rPr lang="ru-RU" sz="1200" b="1" spc="60" dirty="0" smtClean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со всеми участниками, изменение ролей,</a:t>
            </a:r>
          </a:p>
          <a:p>
            <a:pPr lvl="0" algn="ctr" defTabSz="889000">
              <a:spcBef>
                <a:spcPct val="0"/>
              </a:spcBef>
            </a:pPr>
            <a:r>
              <a:rPr lang="ru-RU" sz="1200" b="1" spc="60" dirty="0" smtClean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современные инструменты</a:t>
            </a:r>
          </a:p>
          <a:p>
            <a:pPr lvl="0" algn="ctr" defTabSz="889000">
              <a:spcBef>
                <a:spcPct val="0"/>
              </a:spcBef>
            </a:pPr>
            <a:r>
              <a:rPr lang="ru-RU" sz="1200" b="1" spc="60" dirty="0" smtClean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(+социальные сети, СМИ)</a:t>
            </a:r>
          </a:p>
          <a:p>
            <a:pPr lvl="0" algn="ctr" defTabSz="889000">
              <a:spcBef>
                <a:spcPct val="0"/>
              </a:spcBef>
            </a:pPr>
            <a:endParaRPr lang="ru-RU" sz="1600" b="1" spc="60" dirty="0" smtClean="0">
              <a:solidFill>
                <a:srgbClr val="00206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0" algn="ctr" defTabSz="889000">
              <a:spcBef>
                <a:spcPct val="0"/>
              </a:spcBef>
              <a:buFont typeface="Arial" pitchFamily="34" charset="0"/>
              <a:buChar char="•"/>
            </a:pPr>
            <a:r>
              <a:rPr lang="ru-RU" sz="1600" b="1" spc="60" dirty="0" smtClean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КРЕАТИВНОСТЬ</a:t>
            </a:r>
          </a:p>
          <a:p>
            <a:pPr lvl="0" algn="ctr" defTabSz="889000">
              <a:spcBef>
                <a:spcPct val="0"/>
              </a:spcBef>
            </a:pPr>
            <a:r>
              <a:rPr lang="ru-RU" sz="1200" b="1" spc="60" dirty="0" smtClean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гибкость и новизна учебной программы, </a:t>
            </a:r>
          </a:p>
          <a:p>
            <a:pPr lvl="0" algn="ctr" defTabSz="889000">
              <a:spcBef>
                <a:spcPct val="0"/>
              </a:spcBef>
            </a:pPr>
            <a:r>
              <a:rPr lang="ru-RU" sz="1200" b="1" spc="60" dirty="0" smtClean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адаптивность к конкретной ситуации</a:t>
            </a:r>
          </a:p>
          <a:p>
            <a:pPr lvl="0" algn="ctr" defTabSz="889000">
              <a:spcBef>
                <a:spcPct val="0"/>
              </a:spcBef>
            </a:pPr>
            <a:endParaRPr lang="ru-RU" sz="1600" b="1" spc="60" dirty="0" smtClean="0">
              <a:solidFill>
                <a:srgbClr val="00206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0" algn="ctr" defTabSz="889000">
              <a:spcBef>
                <a:spcPct val="0"/>
              </a:spcBef>
              <a:buFont typeface="Arial" pitchFamily="34" charset="0"/>
              <a:buChar char="•"/>
            </a:pPr>
            <a:r>
              <a:rPr lang="ru-RU" sz="1600" b="1" spc="60" dirty="0" smtClean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РАБОТА В КОМАНДЕ</a:t>
            </a:r>
          </a:p>
          <a:p>
            <a:pPr lvl="0" algn="ctr" defTabSz="889000">
              <a:spcBef>
                <a:spcPct val="0"/>
              </a:spcBef>
            </a:pPr>
            <a:r>
              <a:rPr lang="ru-RU" sz="1200" b="1" spc="60" dirty="0" smtClean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успешность каждого участника</a:t>
            </a:r>
          </a:p>
          <a:p>
            <a:pPr lvl="0" algn="ctr" defTabSz="889000">
              <a:spcBef>
                <a:spcPct val="0"/>
              </a:spcBef>
            </a:pPr>
            <a:r>
              <a:rPr lang="ru-RU" sz="1200" b="1" spc="60" dirty="0" smtClean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как результат работы команды</a:t>
            </a:r>
          </a:p>
          <a:p>
            <a:pPr lvl="0" algn="ctr" defTabSz="889000">
              <a:spcBef>
                <a:spcPct val="0"/>
              </a:spcBef>
            </a:pPr>
            <a:endParaRPr lang="ru-RU" sz="1600" b="1" spc="60" dirty="0" smtClean="0">
              <a:solidFill>
                <a:srgbClr val="00206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0" algn="ctr" defTabSz="889000">
              <a:spcBef>
                <a:spcPct val="0"/>
              </a:spcBef>
              <a:buFont typeface="Arial" pitchFamily="34" charset="0"/>
              <a:buChar char="•"/>
            </a:pPr>
            <a:r>
              <a:rPr lang="ru-RU" sz="1600" b="1" spc="60" dirty="0" smtClean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КРИТИЧЕСКОЕ МЫШЛЕНИЕ</a:t>
            </a:r>
          </a:p>
          <a:p>
            <a:pPr lvl="0" algn="ctr" defTabSz="889000">
              <a:spcBef>
                <a:spcPct val="0"/>
              </a:spcBef>
            </a:pPr>
            <a:r>
              <a:rPr lang="ru-RU" sz="1200" b="1" spc="60" dirty="0" smtClean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понимание и умение работать </a:t>
            </a:r>
          </a:p>
          <a:p>
            <a:pPr lvl="0" algn="ctr" defTabSz="889000">
              <a:spcBef>
                <a:spcPct val="0"/>
              </a:spcBef>
            </a:pPr>
            <a:r>
              <a:rPr lang="ru-RU" sz="1200" b="1" spc="60" dirty="0" smtClean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с когнитивной сферой, </a:t>
            </a:r>
          </a:p>
          <a:p>
            <a:pPr lvl="0" algn="ctr" defTabSz="889000">
              <a:spcBef>
                <a:spcPct val="0"/>
              </a:spcBef>
            </a:pPr>
            <a:r>
              <a:rPr lang="ru-RU" sz="1200" b="1" spc="60" dirty="0" smtClean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адаптивность к внешним факторам</a:t>
            </a:r>
            <a:endParaRPr lang="ru-RU" sz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6372200" y="193203"/>
            <a:ext cx="220861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800" b="1" spc="60" dirty="0" smtClean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КЛЮЧЕВЫЕ</a:t>
            </a:r>
          </a:p>
          <a:p>
            <a:pPr algn="ctr"/>
            <a:r>
              <a:rPr lang="ru-RU" sz="1800" b="1" spc="60" dirty="0" smtClean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КОМПЕТЕНЦИИ</a:t>
            </a:r>
          </a:p>
        </p:txBody>
      </p:sp>
      <p:sp>
        <p:nvSpPr>
          <p:cNvPr id="38" name="Прямоугольник 37"/>
          <p:cNvSpPr/>
          <p:nvPr/>
        </p:nvSpPr>
        <p:spPr>
          <a:xfrm>
            <a:off x="5424264" y="-55762"/>
            <a:ext cx="107689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800" b="1" spc="60" dirty="0" smtClean="0">
                <a:solidFill>
                  <a:srgbClr val="C0000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4</a:t>
            </a:r>
            <a:r>
              <a:rPr lang="ru-RU" sz="5400" b="1" spc="60" dirty="0" smtClean="0">
                <a:solidFill>
                  <a:srgbClr val="FFC00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К</a:t>
            </a:r>
            <a:endParaRPr lang="ru-RU" sz="4000" b="1" spc="60" dirty="0" smtClean="0">
              <a:solidFill>
                <a:srgbClr val="FFC00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40321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4</a:t>
            </a:fld>
            <a:endParaRPr lang="en"/>
          </a:p>
        </p:txBody>
      </p:sp>
      <p:sp>
        <p:nvSpPr>
          <p:cNvPr id="4" name="Номер слайда 1"/>
          <p:cNvSpPr txBox="1">
            <a:spLocks/>
          </p:cNvSpPr>
          <p:nvPr/>
        </p:nvSpPr>
        <p:spPr>
          <a:xfrm>
            <a:off x="648544" y="6189091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200" b="0" i="0" u="none" strike="noStrike" cap="none">
                <a:solidFill>
                  <a:schemeClr val="tx1">
                    <a:tint val="75000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>
                <a:solidFill>
                  <a:schemeClr val="tx1"/>
                </a:solidFill>
              </a:rPr>
              <a:pPr/>
              <a:t>4</a:t>
            </a:fld>
            <a:endParaRPr lang="en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59832" y="49188"/>
            <a:ext cx="592696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400" b="1" spc="60" dirty="0">
                <a:solidFill>
                  <a:srgbClr val="C0000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Профессиональный стандарт</a:t>
            </a:r>
            <a:br>
              <a:rPr lang="ru-RU" sz="2400" b="1" spc="60" dirty="0">
                <a:solidFill>
                  <a:srgbClr val="C0000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ru-RU" sz="2000" b="1" spc="60" dirty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«ПЕДАГОГ ДОПОЛНИТЕЛЬНОГО ОБРАЗОВАНИЯ ДЕТЕЙ И ВЗРОСЛЫХ»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827584" y="121196"/>
            <a:ext cx="259237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>
                <a:ln w="13462">
                  <a:noFill/>
                  <a:prstDash val="solid"/>
                </a:ln>
                <a:solidFill>
                  <a:srgbClr val="27375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Ориентиры </a:t>
            </a:r>
            <a:r>
              <a:rPr lang="ru-RU" sz="2400" dirty="0" smtClean="0">
                <a:ln w="13462">
                  <a:noFill/>
                  <a:prstDash val="solid"/>
                </a:ln>
                <a:solidFill>
                  <a:srgbClr val="27375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для </a:t>
            </a:r>
          </a:p>
          <a:p>
            <a:r>
              <a:rPr lang="ru-RU" sz="2400" dirty="0" smtClean="0">
                <a:ln w="13462">
                  <a:noFill/>
                  <a:prstDash val="solid"/>
                </a:ln>
                <a:solidFill>
                  <a:srgbClr val="27375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развития </a:t>
            </a:r>
            <a:r>
              <a:rPr lang="ru-RU" sz="2400" dirty="0">
                <a:ln w="13462">
                  <a:noFill/>
                  <a:prstDash val="solid"/>
                </a:ln>
                <a:solidFill>
                  <a:srgbClr val="27375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педагога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17845" y="1210895"/>
            <a:ext cx="85689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dirty="0" smtClean="0">
                <a:ln w="13462">
                  <a:noFill/>
                  <a:prstDash val="solid"/>
                </a:ln>
                <a:solidFill>
                  <a:srgbClr val="27375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(утвержден </a:t>
            </a:r>
            <a:r>
              <a:rPr lang="ru-RU" b="1" u="sng" dirty="0">
                <a:ln w="13462">
                  <a:noFill/>
                  <a:prstDash val="solid"/>
                </a:ln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приказом Минтруда и соцзащиты России от 22 сентября 2021 года </a:t>
            </a:r>
            <a:r>
              <a:rPr lang="ru-RU" b="1" u="sng" dirty="0" smtClean="0">
                <a:ln w="13462">
                  <a:noFill/>
                  <a:prstDash val="solid"/>
                </a:ln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№ 652н</a:t>
            </a:r>
            <a:endParaRPr lang="ru-RU" b="1" u="sng" dirty="0">
              <a:ln w="13462">
                <a:noFill/>
                <a:prstDash val="solid"/>
              </a:ln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/>
            <a:r>
              <a:rPr lang="ru-RU" dirty="0" smtClean="0">
                <a:ln w="13462">
                  <a:noFill/>
                  <a:prstDash val="solid"/>
                </a:ln>
                <a:solidFill>
                  <a:srgbClr val="27375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u="sng" dirty="0">
                <a:ln w="13462">
                  <a:noFill/>
                  <a:prstDash val="solid"/>
                </a:ln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вступает в силу </a:t>
            </a:r>
            <a:r>
              <a:rPr lang="ru-RU" b="1" u="sng" dirty="0" smtClean="0">
                <a:ln w="13462">
                  <a:noFill/>
                  <a:prstDash val="solid"/>
                </a:ln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 </a:t>
            </a:r>
            <a:r>
              <a:rPr lang="ru-RU" b="1" u="sng" dirty="0">
                <a:ln w="13462">
                  <a:noFill/>
                  <a:prstDash val="solid"/>
                </a:ln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сентября 2022 </a:t>
            </a:r>
            <a:r>
              <a:rPr lang="ru-RU" b="1" u="sng" dirty="0">
                <a:ln w="13462">
                  <a:noFill/>
                  <a:prstDash val="solid"/>
                </a:ln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года</a:t>
            </a:r>
            <a:r>
              <a:rPr lang="ru-RU" dirty="0">
                <a:ln w="13462">
                  <a:noFill/>
                  <a:prstDash val="solid"/>
                </a:ln>
                <a:solidFill>
                  <a:srgbClr val="27375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и действует до 1 сентября 2028 года.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6EEAFAFB-1E8B-4790-AB92-1C825C5212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251520" y="229208"/>
            <a:ext cx="540060" cy="540060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251520" y="1737545"/>
            <a:ext cx="87352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b="1" spc="60" dirty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ОСНОВНАЯ ЦЕЛЬ ВИДА ПРОФЕССИОНАЛЬНОЙ ДЕЯТЕЛЬНОСТИ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51520" y="2065412"/>
            <a:ext cx="8735277" cy="1421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1600" dirty="0" smtClean="0">
                <a:ln w="13462">
                  <a:noFill/>
                  <a:prstDash val="solid"/>
                </a:ln>
                <a:solidFill>
                  <a:srgbClr val="273755"/>
                </a:solidFill>
                <a:latin typeface="Arial Narrow" pitchFamily="34" charset="0"/>
                <a:cs typeface="Calibri" panose="020F0502020204030204" pitchFamily="34" charset="0"/>
              </a:rPr>
              <a:t>- организация </a:t>
            </a:r>
            <a:r>
              <a:rPr lang="ru-RU" sz="1600" dirty="0">
                <a:ln w="13462">
                  <a:noFill/>
                  <a:prstDash val="solid"/>
                </a:ln>
                <a:solidFill>
                  <a:srgbClr val="273755"/>
                </a:solidFill>
                <a:latin typeface="Arial Narrow" pitchFamily="34" charset="0"/>
                <a:cs typeface="Calibri" panose="020F0502020204030204" pitchFamily="34" charset="0"/>
              </a:rPr>
              <a:t>деятельности обучающихся </a:t>
            </a:r>
            <a:r>
              <a:rPr lang="ru-RU" sz="1600" dirty="0" smtClean="0">
                <a:ln w="13462">
                  <a:noFill/>
                  <a:prstDash val="solid"/>
                </a:ln>
                <a:solidFill>
                  <a:srgbClr val="273755"/>
                </a:solidFill>
                <a:latin typeface="Arial Narrow" pitchFamily="34" charset="0"/>
                <a:cs typeface="Calibri" panose="020F0502020204030204" pitchFamily="34" charset="0"/>
              </a:rPr>
              <a:t>по </a:t>
            </a:r>
            <a:r>
              <a:rPr lang="ru-RU" sz="1600" dirty="0">
                <a:ln w="13462">
                  <a:noFill/>
                  <a:prstDash val="solid"/>
                </a:ln>
                <a:solidFill>
                  <a:srgbClr val="273755"/>
                </a:solidFill>
                <a:latin typeface="Arial Narrow" pitchFamily="34" charset="0"/>
                <a:cs typeface="Calibri" panose="020F0502020204030204" pitchFamily="34" charset="0"/>
              </a:rPr>
              <a:t>усвоению знаний, формированию умений и компетенций; </a:t>
            </a:r>
            <a:endParaRPr lang="ru-RU" sz="1600" dirty="0" smtClean="0">
              <a:ln w="13462">
                <a:noFill/>
                <a:prstDash val="solid"/>
              </a:ln>
              <a:solidFill>
                <a:srgbClr val="273755"/>
              </a:solidFill>
              <a:latin typeface="Arial Narrow" pitchFamily="34" charset="0"/>
              <a:cs typeface="Calibri" panose="020F0502020204030204" pitchFamily="34" charset="0"/>
            </a:endParaRPr>
          </a:p>
          <a:p>
            <a:pPr>
              <a:lnSpc>
                <a:spcPct val="90000"/>
              </a:lnSpc>
            </a:pPr>
            <a:r>
              <a:rPr lang="ru-RU" sz="1600" dirty="0" smtClean="0">
                <a:ln w="13462">
                  <a:noFill/>
                  <a:prstDash val="solid"/>
                </a:ln>
                <a:solidFill>
                  <a:srgbClr val="273755"/>
                </a:solidFill>
                <a:latin typeface="Arial Narrow" pitchFamily="34" charset="0"/>
                <a:cs typeface="Calibri" panose="020F0502020204030204" pitchFamily="34" charset="0"/>
              </a:rPr>
              <a:t>- создание </a:t>
            </a:r>
            <a:r>
              <a:rPr lang="ru-RU" sz="1600" dirty="0">
                <a:ln w="13462">
                  <a:noFill/>
                  <a:prstDash val="solid"/>
                </a:ln>
                <a:solidFill>
                  <a:srgbClr val="273755"/>
                </a:solidFill>
                <a:latin typeface="Arial Narrow" pitchFamily="34" charset="0"/>
                <a:cs typeface="Calibri" panose="020F0502020204030204" pitchFamily="34" charset="0"/>
              </a:rPr>
              <a:t>педагогических условий для формирования и развития творческих способностей, удовлетворения потребностей в интеллектуальном, нравственном и физическом совершенствовании, укреплении здоровья, организации свободного времени, профессиональной ориентации; </a:t>
            </a:r>
            <a:endParaRPr lang="ru-RU" sz="1600" dirty="0" smtClean="0">
              <a:ln w="13462">
                <a:noFill/>
                <a:prstDash val="solid"/>
              </a:ln>
              <a:solidFill>
                <a:srgbClr val="273755"/>
              </a:solidFill>
              <a:latin typeface="Arial Narrow" pitchFamily="34" charset="0"/>
              <a:cs typeface="Calibri" panose="020F0502020204030204" pitchFamily="34" charset="0"/>
            </a:endParaRPr>
          </a:p>
          <a:p>
            <a:pPr>
              <a:lnSpc>
                <a:spcPct val="90000"/>
              </a:lnSpc>
            </a:pPr>
            <a:r>
              <a:rPr lang="ru-RU" sz="1600" dirty="0" smtClean="0">
                <a:ln w="13462">
                  <a:noFill/>
                  <a:prstDash val="solid"/>
                </a:ln>
                <a:solidFill>
                  <a:srgbClr val="273755"/>
                </a:solidFill>
                <a:latin typeface="Arial Narrow" pitchFamily="34" charset="0"/>
                <a:cs typeface="Calibri" panose="020F0502020204030204" pitchFamily="34" charset="0"/>
              </a:rPr>
              <a:t>- обеспечение </a:t>
            </a:r>
            <a:r>
              <a:rPr lang="ru-RU" sz="1600" dirty="0">
                <a:ln w="13462">
                  <a:noFill/>
                  <a:prstDash val="solid"/>
                </a:ln>
                <a:solidFill>
                  <a:srgbClr val="273755"/>
                </a:solidFill>
                <a:latin typeface="Arial Narrow" pitchFamily="34" charset="0"/>
                <a:cs typeface="Calibri" panose="020F0502020204030204" pitchFamily="34" charset="0"/>
              </a:rPr>
              <a:t>достижения обучающимися результатов освоения </a:t>
            </a:r>
            <a:r>
              <a:rPr lang="ru-RU" sz="1600" dirty="0" smtClean="0">
                <a:ln w="13462">
                  <a:noFill/>
                  <a:prstDash val="solid"/>
                </a:ln>
                <a:solidFill>
                  <a:srgbClr val="273755"/>
                </a:solidFill>
                <a:latin typeface="Arial Narrow" pitchFamily="34" charset="0"/>
                <a:cs typeface="Calibri" panose="020F0502020204030204" pitchFamily="34" charset="0"/>
              </a:rPr>
              <a:t>дополнительных общеобразовательных программ</a:t>
            </a:r>
            <a:endParaRPr lang="ru-RU" sz="1600" b="1" u="sng" dirty="0">
              <a:ln w="13462">
                <a:noFill/>
                <a:prstDash val="solid"/>
              </a:ln>
              <a:solidFill>
                <a:srgbClr val="273755"/>
              </a:solidFill>
              <a:latin typeface="Arial Narrow" pitchFamily="34" charset="0"/>
              <a:cs typeface="Calibri" panose="020F050202020403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07504" y="3838630"/>
            <a:ext cx="31684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n w="13462">
                  <a:noFill/>
                  <a:prstDash val="solid"/>
                </a:ln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«Преподавание по дополнительным общеобразовательным программам»</a:t>
            </a:r>
            <a:endParaRPr lang="ru-RU" b="1" u="sng" dirty="0">
              <a:ln w="13462">
                <a:noFill/>
                <a:prstDash val="solid"/>
              </a:ln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51520" y="3424272"/>
            <a:ext cx="51125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b="1" spc="60" dirty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ОБОБЩЕННЫЕ ТРУДОВЫЕ ФУНКЦИИ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5688383" y="3424272"/>
            <a:ext cx="334811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800" dirty="0" smtClean="0">
                <a:ln w="13462">
                  <a:noFill/>
                  <a:prstDash val="solid"/>
                </a:ln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Должность, </a:t>
            </a:r>
            <a:r>
              <a:rPr lang="ru-RU" sz="1800" dirty="0">
                <a:ln w="13462">
                  <a:noFill/>
                  <a:prstDash val="solid"/>
                </a:ln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</a:t>
            </a:r>
            <a:r>
              <a:rPr lang="ru-RU" sz="1800" dirty="0" smtClean="0">
                <a:ln w="13462">
                  <a:noFill/>
                  <a:prstDash val="solid"/>
                </a:ln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рофессия</a:t>
            </a:r>
            <a:endParaRPr lang="ru-RU" sz="1800" dirty="0">
              <a:solidFill>
                <a:srgbClr val="00206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347864" y="3721596"/>
            <a:ext cx="280831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n w="13462">
                  <a:noFill/>
                  <a:prstDash val="solid"/>
                </a:ln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«Организационно-методическое обеспечение реализации дополнительных </a:t>
            </a:r>
            <a:r>
              <a:rPr lang="ru-RU" b="1" spc="-30" dirty="0" smtClean="0">
                <a:ln w="13462">
                  <a:noFill/>
                  <a:prstDash val="solid"/>
                </a:ln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общеобразовательных программ»</a:t>
            </a:r>
            <a:endParaRPr lang="ru-RU" b="1" u="sng" spc="-30" dirty="0">
              <a:ln w="13462">
                <a:noFill/>
                <a:prstDash val="solid"/>
              </a:ln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192689" y="3733638"/>
            <a:ext cx="298782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n w="13462">
                  <a:noFill/>
                  <a:prstDash val="solid"/>
                </a:ln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«</a:t>
            </a:r>
            <a:r>
              <a:rPr lang="ru-RU" b="1" spc="-40" dirty="0" smtClean="0">
                <a:ln w="13462">
                  <a:noFill/>
                  <a:prstDash val="solid"/>
                </a:ln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Организационно-педагогическое обеспечение реализации дополнительных общеобра</a:t>
            </a:r>
            <a:r>
              <a:rPr lang="ru-RU" b="1" dirty="0" smtClean="0">
                <a:ln w="13462">
                  <a:noFill/>
                  <a:prstDash val="solid"/>
                </a:ln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зовательных программ»</a:t>
            </a:r>
            <a:endParaRPr lang="ru-RU" b="1" u="sng" dirty="0">
              <a:ln w="13462">
                <a:noFill/>
                <a:prstDash val="solid"/>
              </a:ln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14542" y="4406088"/>
            <a:ext cx="3305329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ПЕДАГОГ ДОПОЛНИТЕЛЬНОГО ОБРАЗОВАНИЯ</a:t>
            </a:r>
          </a:p>
          <a:p>
            <a:r>
              <a:rPr lang="ru-RU" sz="1200" b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СТАРШИЙ ПЕДАГОГ ДОПОЛНИТЕЛЬНОГО ОБРАЗОВАНИЯ</a:t>
            </a:r>
          </a:p>
          <a:p>
            <a:r>
              <a:rPr lang="ru-RU" sz="1200" b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ТРЕНЕР-ПРЕПОДАВАТЕЛЬ</a:t>
            </a:r>
          </a:p>
          <a:p>
            <a:r>
              <a:rPr lang="ru-RU" sz="1200" b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СТАРШИЙ ТРЕНЕР-ПРЕПОДАВАТЕЛЬ</a:t>
            </a:r>
          </a:p>
          <a:p>
            <a:r>
              <a:rPr lang="ru-RU" sz="1200" b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ПРЕПОДАВАТЕЛЬ</a:t>
            </a:r>
            <a:endParaRPr lang="ru-RU" sz="1200" b="1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3384377" y="4675703"/>
            <a:ext cx="28083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СТАРШИЙ МЕТОДИСТ</a:t>
            </a:r>
          </a:p>
          <a:p>
            <a:r>
              <a:rPr lang="ru-RU" sz="1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МЕТОДИСТ</a:t>
            </a:r>
            <a:endParaRPr lang="ru-RU" sz="1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6329840" y="4675703"/>
            <a:ext cx="268660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ПЕДАГОГ-ОРГАНИЗАТОР</a:t>
            </a:r>
            <a:endParaRPr lang="ru-RU" sz="1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88200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ЮШИНА_Конкурсные материалы_ПРИЗВАНИЕ УЧИТЬ\Инфографика\Педагоги.png"/>
          <p:cNvPicPr>
            <a:picLocks noChangeAspect="1" noChangeArrowheads="1"/>
          </p:cNvPicPr>
          <p:nvPr/>
        </p:nvPicPr>
        <p:blipFill>
          <a:blip r:embed="rId3"/>
          <a:srcRect l="-4564" t="2344" r="28649"/>
          <a:stretch>
            <a:fillRect/>
          </a:stretch>
        </p:blipFill>
        <p:spPr bwMode="auto">
          <a:xfrm>
            <a:off x="2987824" y="1273324"/>
            <a:ext cx="2736304" cy="2972506"/>
          </a:xfrm>
          <a:prstGeom prst="ellipse">
            <a:avLst/>
          </a:prstGeom>
          <a:noFill/>
        </p:spPr>
      </p:pic>
      <p:pic>
        <p:nvPicPr>
          <p:cNvPr id="1027" name="Picture 3" descr="G:\ЮШИНА_Конкурсные материалы_ПРИЗВАНИЕ УЧИТЬ\Инфографика\zqjg4w5a0n48sy1j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45024" y="481236"/>
            <a:ext cx="4536504" cy="3217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G:\ЮШИНА_Конкурсные материалы_ПРИЗВАНИЕ УЧИТЬ\Инфографика\bakalavr_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15668" y="1561356"/>
            <a:ext cx="4119875" cy="3052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Пятиугольник 17"/>
          <p:cNvSpPr/>
          <p:nvPr/>
        </p:nvSpPr>
        <p:spPr>
          <a:xfrm>
            <a:off x="107504" y="864796"/>
            <a:ext cx="2952328" cy="1473363"/>
          </a:xfrm>
          <a:custGeom>
            <a:avLst/>
            <a:gdLst>
              <a:gd name="connsiteX0" fmla="*/ 0 w 4136755"/>
              <a:gd name="connsiteY0" fmla="*/ 0 h 2104197"/>
              <a:gd name="connsiteX1" fmla="*/ 3084657 w 4136755"/>
              <a:gd name="connsiteY1" fmla="*/ 0 h 2104197"/>
              <a:gd name="connsiteX2" fmla="*/ 4136755 w 4136755"/>
              <a:gd name="connsiteY2" fmla="*/ 1052099 h 2104197"/>
              <a:gd name="connsiteX3" fmla="*/ 3084657 w 4136755"/>
              <a:gd name="connsiteY3" fmla="*/ 2104197 h 2104197"/>
              <a:gd name="connsiteX4" fmla="*/ 0 w 4136755"/>
              <a:gd name="connsiteY4" fmla="*/ 2104197 h 2104197"/>
              <a:gd name="connsiteX5" fmla="*/ 0 w 4136755"/>
              <a:gd name="connsiteY5" fmla="*/ 0 h 2104197"/>
              <a:gd name="connsiteX0" fmla="*/ 0 w 3658453"/>
              <a:gd name="connsiteY0" fmla="*/ 0 h 2104197"/>
              <a:gd name="connsiteX1" fmla="*/ 3084657 w 3658453"/>
              <a:gd name="connsiteY1" fmla="*/ 0 h 2104197"/>
              <a:gd name="connsiteX2" fmla="*/ 3658453 w 3658453"/>
              <a:gd name="connsiteY2" fmla="*/ 1052099 h 2104197"/>
              <a:gd name="connsiteX3" fmla="*/ 3084657 w 3658453"/>
              <a:gd name="connsiteY3" fmla="*/ 2104197 h 2104197"/>
              <a:gd name="connsiteX4" fmla="*/ 0 w 3658453"/>
              <a:gd name="connsiteY4" fmla="*/ 2104197 h 2104197"/>
              <a:gd name="connsiteX5" fmla="*/ 0 w 3658453"/>
              <a:gd name="connsiteY5" fmla="*/ 0 h 2104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658453" h="2104197">
                <a:moveTo>
                  <a:pt x="0" y="0"/>
                </a:moveTo>
                <a:lnTo>
                  <a:pt x="3084657" y="0"/>
                </a:lnTo>
                <a:lnTo>
                  <a:pt x="3658453" y="1052099"/>
                </a:lnTo>
                <a:lnTo>
                  <a:pt x="3084657" y="2104197"/>
                </a:lnTo>
                <a:lnTo>
                  <a:pt x="0" y="2104197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i="1" dirty="0">
              <a:solidFill>
                <a:schemeClr val="accent2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107505" y="841276"/>
            <a:ext cx="266429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b="1" dirty="0">
                <a:solidFill>
                  <a:srgbClr val="C00000"/>
                </a:solidFill>
                <a:latin typeface="Arial Narrow" panose="020B0606020202030204" pitchFamily="34" charset="0"/>
              </a:rPr>
              <a:t>Профильное высшее или среднее профессиональное образование. </a:t>
            </a:r>
          </a:p>
          <a:p>
            <a:pPr algn="ctr"/>
            <a:r>
              <a:rPr lang="ru-RU" sz="1100" dirty="0">
                <a:solidFill>
                  <a:srgbClr val="C00000"/>
                </a:solidFill>
                <a:latin typeface="Arial Narrow" panose="020B0606020202030204" pitchFamily="34" charset="0"/>
              </a:rPr>
              <a:t>При наличии диплома иного профиля -  </a:t>
            </a:r>
            <a:r>
              <a:rPr lang="ru-RU" sz="1100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/>
            </a:r>
            <a:br>
              <a:rPr lang="ru-RU" sz="1100" dirty="0" smtClean="0">
                <a:solidFill>
                  <a:srgbClr val="C00000"/>
                </a:solidFill>
                <a:latin typeface="Arial Narrow" panose="020B0606020202030204" pitchFamily="34" charset="0"/>
              </a:rPr>
            </a:br>
            <a:r>
              <a:rPr lang="ru-RU" sz="1100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курс </a:t>
            </a:r>
            <a:r>
              <a:rPr lang="ru-RU" sz="1100" dirty="0">
                <a:solidFill>
                  <a:srgbClr val="C00000"/>
                </a:solidFill>
                <a:latin typeface="Arial Narrow" panose="020B0606020202030204" pitchFamily="34" charset="0"/>
              </a:rPr>
              <a:t>профессиональной переподготовки. </a:t>
            </a:r>
          </a:p>
          <a:p>
            <a:pPr algn="ctr"/>
            <a:r>
              <a:rPr lang="ru-RU" sz="1100" dirty="0">
                <a:solidFill>
                  <a:srgbClr val="C00000"/>
                </a:solidFill>
                <a:latin typeface="Arial Narrow" panose="020B0606020202030204" pitchFamily="34" charset="0"/>
              </a:rPr>
              <a:t>Успешное прохождение обучающимися промежуточной аттестации не менее чем </a:t>
            </a:r>
            <a:endParaRPr lang="ru-RU" sz="1100" dirty="0" smtClean="0">
              <a:solidFill>
                <a:srgbClr val="C00000"/>
              </a:solidFill>
              <a:latin typeface="Arial Narrow" panose="020B0606020202030204" pitchFamily="34" charset="0"/>
            </a:endParaRPr>
          </a:p>
          <a:p>
            <a:pPr algn="ctr"/>
            <a:r>
              <a:rPr lang="ru-RU" sz="1100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за </a:t>
            </a:r>
            <a:r>
              <a:rPr lang="ru-RU" sz="1100" dirty="0">
                <a:solidFill>
                  <a:srgbClr val="C00000"/>
                </a:solidFill>
                <a:latin typeface="Arial Narrow" panose="020B0606020202030204" pitchFamily="34" charset="0"/>
              </a:rPr>
              <a:t>два года обучения по образовательным программам высшего образования </a:t>
            </a:r>
            <a:r>
              <a:rPr lang="ru-RU" sz="1100" i="1" dirty="0">
                <a:solidFill>
                  <a:srgbClr val="C00000"/>
                </a:solidFill>
                <a:latin typeface="Arial Narrow" panose="020B0606020202030204" pitchFamily="34" charset="0"/>
              </a:rPr>
              <a:t> </a:t>
            </a:r>
          </a:p>
        </p:txBody>
      </p:sp>
      <p:cxnSp>
        <p:nvCxnSpPr>
          <p:cNvPr id="25" name="Прямая соединительная линия 24"/>
          <p:cNvCxnSpPr/>
          <p:nvPr/>
        </p:nvCxnSpPr>
        <p:spPr>
          <a:xfrm flipV="1">
            <a:off x="251520" y="541631"/>
            <a:ext cx="3672408" cy="16768"/>
          </a:xfrm>
          <a:prstGeom prst="line">
            <a:avLst/>
          </a:prstGeom>
          <a:ln w="19050">
            <a:solidFill>
              <a:srgbClr val="00206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 flipV="1">
            <a:off x="3923928" y="558398"/>
            <a:ext cx="0" cy="499720"/>
          </a:xfrm>
          <a:prstGeom prst="line">
            <a:avLst/>
          </a:prstGeom>
          <a:ln w="19050">
            <a:solidFill>
              <a:srgbClr val="00206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Прямоугольник 40"/>
          <p:cNvSpPr/>
          <p:nvPr/>
        </p:nvSpPr>
        <p:spPr>
          <a:xfrm>
            <a:off x="107504" y="49188"/>
            <a:ext cx="4203193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00" b="1" dirty="0" smtClean="0">
                <a:ln w="13462">
                  <a:noFill/>
                  <a:prstDash val="solid"/>
                </a:ln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ПРЕПОДАВАНИЕ ПО ДОПОЛНИТЕЛЬНЫМ ОБЩЕОБРАЗОВАТЕЛЬНЫМ ПРОГРАММАМ (ДООП)</a:t>
            </a:r>
            <a:endParaRPr lang="ru-RU" sz="1300" b="1" u="sng" dirty="0">
              <a:ln w="13462">
                <a:noFill/>
                <a:prstDash val="solid"/>
              </a:ln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-1" y="572408"/>
            <a:ext cx="4139953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3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ПЕДАГОГ ДОПОЛНИТЕЛЬНОГО </a:t>
            </a:r>
            <a:r>
              <a:rPr lang="ru-RU" sz="13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ОБРАЗОВАНИЯ (ПДО)</a:t>
            </a:r>
            <a:endParaRPr lang="ru-RU" sz="13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197261" y="2478876"/>
            <a:ext cx="2699792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300" dirty="0">
                <a:solidFill>
                  <a:srgbClr val="273755"/>
                </a:solidFill>
                <a:latin typeface="Arial Narrow" panose="020B0606020202030204" pitchFamily="34" charset="0"/>
              </a:rPr>
              <a:t>Организация </a:t>
            </a:r>
            <a:r>
              <a:rPr lang="ru-RU" sz="1300" dirty="0" smtClean="0">
                <a:solidFill>
                  <a:srgbClr val="273755"/>
                </a:solidFill>
                <a:latin typeface="Arial Narrow" panose="020B0606020202030204" pitchFamily="34" charset="0"/>
              </a:rPr>
              <a:t>деятельности</a:t>
            </a:r>
          </a:p>
          <a:p>
            <a:pPr algn="ctr"/>
            <a:r>
              <a:rPr lang="ru-RU" sz="1300" dirty="0" smtClean="0">
                <a:solidFill>
                  <a:srgbClr val="273755"/>
                </a:solidFill>
                <a:latin typeface="Arial Narrow" panose="020B0606020202030204" pitchFamily="34" charset="0"/>
              </a:rPr>
              <a:t> </a:t>
            </a:r>
            <a:r>
              <a:rPr lang="ru-RU" sz="1300" dirty="0">
                <a:solidFill>
                  <a:srgbClr val="273755"/>
                </a:solidFill>
                <a:latin typeface="Arial Narrow" panose="020B0606020202030204" pitchFamily="34" charset="0"/>
              </a:rPr>
              <a:t>обучающихся, направленной </a:t>
            </a:r>
            <a:endParaRPr lang="ru-RU" sz="1300" dirty="0" smtClean="0">
              <a:solidFill>
                <a:srgbClr val="273755"/>
              </a:solidFill>
              <a:latin typeface="Arial Narrow" panose="020B0606020202030204" pitchFamily="34" charset="0"/>
            </a:endParaRPr>
          </a:p>
          <a:p>
            <a:pPr algn="ctr"/>
            <a:r>
              <a:rPr lang="ru-RU" sz="1300" dirty="0" smtClean="0">
                <a:solidFill>
                  <a:srgbClr val="273755"/>
                </a:solidFill>
                <a:latin typeface="Arial Narrow" panose="020B0606020202030204" pitchFamily="34" charset="0"/>
              </a:rPr>
              <a:t>на </a:t>
            </a:r>
            <a:r>
              <a:rPr lang="ru-RU" sz="1300" dirty="0">
                <a:solidFill>
                  <a:srgbClr val="273755"/>
                </a:solidFill>
                <a:latin typeface="Arial Narrow" panose="020B0606020202030204" pitchFamily="34" charset="0"/>
              </a:rPr>
              <a:t>освоение </a:t>
            </a:r>
            <a:r>
              <a:rPr lang="ru-RU" sz="1300" dirty="0" smtClean="0">
                <a:solidFill>
                  <a:srgbClr val="273755"/>
                </a:solidFill>
                <a:latin typeface="Arial Narrow" panose="020B0606020202030204" pitchFamily="34" charset="0"/>
              </a:rPr>
              <a:t>ДООП</a:t>
            </a:r>
            <a:endParaRPr lang="ru-RU" sz="1300" dirty="0">
              <a:solidFill>
                <a:srgbClr val="273755"/>
              </a:solidFill>
              <a:latin typeface="Arial Narrow" panose="020B0606020202030204" pitchFamily="34" charset="0"/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125252" y="3217540"/>
            <a:ext cx="2826061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300" dirty="0">
                <a:solidFill>
                  <a:srgbClr val="273755"/>
                </a:solidFill>
                <a:latin typeface="Arial Narrow" panose="020B0606020202030204" pitchFamily="34" charset="0"/>
              </a:rPr>
              <a:t>Организация досуговой деятельности обучающихся в процессе </a:t>
            </a:r>
            <a:endParaRPr lang="ru-RU" sz="1300" dirty="0" smtClean="0">
              <a:solidFill>
                <a:srgbClr val="273755"/>
              </a:solidFill>
              <a:latin typeface="Arial Narrow" panose="020B0606020202030204" pitchFamily="34" charset="0"/>
            </a:endParaRPr>
          </a:p>
          <a:p>
            <a:pPr algn="ctr"/>
            <a:r>
              <a:rPr lang="ru-RU" sz="1300" dirty="0" smtClean="0">
                <a:solidFill>
                  <a:srgbClr val="273755"/>
                </a:solidFill>
                <a:latin typeface="Arial Narrow" panose="020B0606020202030204" pitchFamily="34" charset="0"/>
              </a:rPr>
              <a:t>реализации ДООП</a:t>
            </a:r>
            <a:endParaRPr lang="ru-RU" sz="1300" dirty="0">
              <a:solidFill>
                <a:srgbClr val="273755"/>
              </a:solidFill>
              <a:latin typeface="Arial Narrow" panose="020B0606020202030204" pitchFamily="34" charset="0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107504" y="3893195"/>
            <a:ext cx="3042084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300" dirty="0">
                <a:solidFill>
                  <a:srgbClr val="273755"/>
                </a:solidFill>
                <a:latin typeface="Arial Narrow" panose="020B0606020202030204" pitchFamily="34" charset="0"/>
              </a:rPr>
              <a:t>Обеспечение взаимодействия </a:t>
            </a:r>
            <a:r>
              <a:rPr lang="ru-RU" sz="1300" dirty="0" smtClean="0">
                <a:solidFill>
                  <a:srgbClr val="273755"/>
                </a:solidFill>
                <a:latin typeface="Arial Narrow" panose="020B0606020202030204" pitchFamily="34" charset="0"/>
              </a:rPr>
              <a:t>с </a:t>
            </a:r>
            <a:r>
              <a:rPr lang="ru-RU" sz="1300" dirty="0">
                <a:solidFill>
                  <a:srgbClr val="273755"/>
                </a:solidFill>
                <a:latin typeface="Arial Narrow" panose="020B0606020202030204" pitchFamily="34" charset="0"/>
              </a:rPr>
              <a:t>родителями </a:t>
            </a:r>
            <a:r>
              <a:rPr lang="ru-RU" sz="1300" dirty="0" smtClean="0">
                <a:solidFill>
                  <a:srgbClr val="273755"/>
                </a:solidFill>
                <a:latin typeface="Arial Narrow" panose="020B0606020202030204" pitchFamily="34" charset="0"/>
              </a:rPr>
              <a:t>обучающихся при </a:t>
            </a:r>
            <a:r>
              <a:rPr lang="ru-RU" sz="1300" dirty="0">
                <a:solidFill>
                  <a:srgbClr val="273755"/>
                </a:solidFill>
                <a:latin typeface="Arial Narrow" panose="020B0606020202030204" pitchFamily="34" charset="0"/>
              </a:rPr>
              <a:t>решении задач </a:t>
            </a:r>
            <a:r>
              <a:rPr lang="ru-RU" sz="1300" dirty="0" smtClean="0">
                <a:solidFill>
                  <a:srgbClr val="273755"/>
                </a:solidFill>
                <a:latin typeface="Arial Narrow" panose="020B0606020202030204" pitchFamily="34" charset="0"/>
              </a:rPr>
              <a:t/>
            </a:r>
            <a:br>
              <a:rPr lang="ru-RU" sz="1300" dirty="0" smtClean="0">
                <a:solidFill>
                  <a:srgbClr val="273755"/>
                </a:solidFill>
                <a:latin typeface="Arial Narrow" panose="020B0606020202030204" pitchFamily="34" charset="0"/>
              </a:rPr>
            </a:br>
            <a:r>
              <a:rPr lang="ru-RU" sz="1300" dirty="0" smtClean="0">
                <a:solidFill>
                  <a:srgbClr val="273755"/>
                </a:solidFill>
                <a:latin typeface="Arial Narrow" panose="020B0606020202030204" pitchFamily="34" charset="0"/>
              </a:rPr>
              <a:t>обучения </a:t>
            </a:r>
            <a:r>
              <a:rPr lang="ru-RU" sz="1300" dirty="0">
                <a:solidFill>
                  <a:srgbClr val="273755"/>
                </a:solidFill>
                <a:latin typeface="Arial Narrow" panose="020B0606020202030204" pitchFamily="34" charset="0"/>
              </a:rPr>
              <a:t>и воспитания</a:t>
            </a:r>
          </a:p>
        </p:txBody>
      </p:sp>
      <p:sp>
        <p:nvSpPr>
          <p:cNvPr id="48" name="Прямоугольник 47"/>
          <p:cNvSpPr/>
          <p:nvPr/>
        </p:nvSpPr>
        <p:spPr>
          <a:xfrm>
            <a:off x="251520" y="4585692"/>
            <a:ext cx="2448272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300" dirty="0">
                <a:solidFill>
                  <a:srgbClr val="273755"/>
                </a:solidFill>
                <a:latin typeface="Arial Narrow" panose="020B0606020202030204" pitchFamily="34" charset="0"/>
              </a:rPr>
              <a:t>Педагогический контроль </a:t>
            </a:r>
            <a:r>
              <a:rPr lang="ru-RU" sz="1300" dirty="0" smtClean="0">
                <a:solidFill>
                  <a:srgbClr val="273755"/>
                </a:solidFill>
                <a:latin typeface="Arial Narrow" panose="020B0606020202030204" pitchFamily="34" charset="0"/>
              </a:rPr>
              <a:t/>
            </a:r>
            <a:br>
              <a:rPr lang="ru-RU" sz="1300" dirty="0" smtClean="0">
                <a:solidFill>
                  <a:srgbClr val="273755"/>
                </a:solidFill>
                <a:latin typeface="Arial Narrow" panose="020B0606020202030204" pitchFamily="34" charset="0"/>
              </a:rPr>
            </a:br>
            <a:r>
              <a:rPr lang="ru-RU" sz="1300" dirty="0" smtClean="0">
                <a:solidFill>
                  <a:srgbClr val="273755"/>
                </a:solidFill>
                <a:latin typeface="Arial Narrow" panose="020B0606020202030204" pitchFamily="34" charset="0"/>
              </a:rPr>
              <a:t>и </a:t>
            </a:r>
            <a:r>
              <a:rPr lang="ru-RU" sz="1300" dirty="0">
                <a:solidFill>
                  <a:srgbClr val="273755"/>
                </a:solidFill>
                <a:latin typeface="Arial Narrow" panose="020B0606020202030204" pitchFamily="34" charset="0"/>
              </a:rPr>
              <a:t>оценка освоения </a:t>
            </a:r>
            <a:r>
              <a:rPr lang="ru-RU" sz="1300" dirty="0" smtClean="0">
                <a:solidFill>
                  <a:srgbClr val="273755"/>
                </a:solidFill>
                <a:latin typeface="Arial Narrow" panose="020B0606020202030204" pitchFamily="34" charset="0"/>
              </a:rPr>
              <a:t>ДООП</a:t>
            </a:r>
            <a:endParaRPr lang="ru-RU" sz="1300" dirty="0">
              <a:solidFill>
                <a:srgbClr val="273755"/>
              </a:solidFill>
              <a:latin typeface="Arial Narrow" panose="020B0606020202030204" pitchFamily="34" charset="0"/>
            </a:endParaRPr>
          </a:p>
        </p:txBody>
      </p:sp>
      <p:sp>
        <p:nvSpPr>
          <p:cNvPr id="49" name="Прямоугольник 48"/>
          <p:cNvSpPr/>
          <p:nvPr/>
        </p:nvSpPr>
        <p:spPr>
          <a:xfrm>
            <a:off x="179512" y="5089748"/>
            <a:ext cx="268340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300" dirty="0">
                <a:solidFill>
                  <a:srgbClr val="273755"/>
                </a:solidFill>
                <a:latin typeface="Arial Narrow" panose="020B0606020202030204" pitchFamily="34" charset="0"/>
              </a:rPr>
              <a:t>Разработка программно-методического обеспечения реализации </a:t>
            </a:r>
            <a:r>
              <a:rPr lang="ru-RU" sz="1300" dirty="0" smtClean="0">
                <a:solidFill>
                  <a:srgbClr val="273755"/>
                </a:solidFill>
                <a:latin typeface="Arial Narrow" panose="020B0606020202030204" pitchFamily="34" charset="0"/>
              </a:rPr>
              <a:t>ДООП</a:t>
            </a:r>
            <a:endParaRPr lang="ru-RU" sz="1300" dirty="0">
              <a:solidFill>
                <a:srgbClr val="273755"/>
              </a:solidFill>
              <a:latin typeface="Arial Narrow" panose="020B0606020202030204" pitchFamily="34" charset="0"/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3152313" y="4944951"/>
            <a:ext cx="174654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b="1" spc="60" dirty="0" smtClean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ТРУДОВЫЕ </a:t>
            </a:r>
            <a:r>
              <a:rPr lang="ru-RU" sz="1800" b="1" spc="60" dirty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ФУНКЦИИ</a:t>
            </a:r>
          </a:p>
        </p:txBody>
      </p:sp>
      <p:cxnSp>
        <p:nvCxnSpPr>
          <p:cNvPr id="51" name="Прямая соединительная линия 50"/>
          <p:cNvCxnSpPr/>
          <p:nvPr/>
        </p:nvCxnSpPr>
        <p:spPr>
          <a:xfrm flipV="1">
            <a:off x="3923928" y="4251617"/>
            <a:ext cx="0" cy="351189"/>
          </a:xfrm>
          <a:prstGeom prst="line">
            <a:avLst/>
          </a:prstGeom>
          <a:ln w="19050">
            <a:solidFill>
              <a:srgbClr val="00206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единительная линия 51"/>
          <p:cNvCxnSpPr/>
          <p:nvPr/>
        </p:nvCxnSpPr>
        <p:spPr>
          <a:xfrm flipV="1">
            <a:off x="3152313" y="4602806"/>
            <a:ext cx="771615" cy="11483"/>
          </a:xfrm>
          <a:prstGeom prst="line">
            <a:avLst/>
          </a:prstGeom>
          <a:ln w="19050">
            <a:solidFill>
              <a:srgbClr val="00206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1" name="Прямоугольник 2050"/>
          <p:cNvSpPr/>
          <p:nvPr/>
        </p:nvSpPr>
        <p:spPr>
          <a:xfrm>
            <a:off x="-4342486" y="4930170"/>
            <a:ext cx="1935342" cy="3297083"/>
          </a:xfrm>
          <a:prstGeom prst="rect">
            <a:avLst/>
          </a:prstGeom>
          <a:noFill/>
          <a:ln w="12700">
            <a:solidFill>
              <a:srgbClr val="00206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083"/>
          <a:stretch/>
        </p:blipFill>
        <p:spPr bwMode="auto">
          <a:xfrm>
            <a:off x="2861556" y="2569468"/>
            <a:ext cx="290757" cy="3006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" name="Пятиугольник 17"/>
          <p:cNvSpPr/>
          <p:nvPr/>
        </p:nvSpPr>
        <p:spPr>
          <a:xfrm rot="10800000">
            <a:off x="6013124" y="2209428"/>
            <a:ext cx="2878031" cy="817929"/>
          </a:xfrm>
          <a:custGeom>
            <a:avLst/>
            <a:gdLst>
              <a:gd name="connsiteX0" fmla="*/ 0 w 4136755"/>
              <a:gd name="connsiteY0" fmla="*/ 0 h 2104197"/>
              <a:gd name="connsiteX1" fmla="*/ 3084657 w 4136755"/>
              <a:gd name="connsiteY1" fmla="*/ 0 h 2104197"/>
              <a:gd name="connsiteX2" fmla="*/ 4136755 w 4136755"/>
              <a:gd name="connsiteY2" fmla="*/ 1052099 h 2104197"/>
              <a:gd name="connsiteX3" fmla="*/ 3084657 w 4136755"/>
              <a:gd name="connsiteY3" fmla="*/ 2104197 h 2104197"/>
              <a:gd name="connsiteX4" fmla="*/ 0 w 4136755"/>
              <a:gd name="connsiteY4" fmla="*/ 2104197 h 2104197"/>
              <a:gd name="connsiteX5" fmla="*/ 0 w 4136755"/>
              <a:gd name="connsiteY5" fmla="*/ 0 h 2104197"/>
              <a:gd name="connsiteX0" fmla="*/ 0 w 3658453"/>
              <a:gd name="connsiteY0" fmla="*/ 0 h 2104197"/>
              <a:gd name="connsiteX1" fmla="*/ 3084657 w 3658453"/>
              <a:gd name="connsiteY1" fmla="*/ 0 h 2104197"/>
              <a:gd name="connsiteX2" fmla="*/ 3658453 w 3658453"/>
              <a:gd name="connsiteY2" fmla="*/ 1052099 h 2104197"/>
              <a:gd name="connsiteX3" fmla="*/ 3084657 w 3658453"/>
              <a:gd name="connsiteY3" fmla="*/ 2104197 h 2104197"/>
              <a:gd name="connsiteX4" fmla="*/ 0 w 3658453"/>
              <a:gd name="connsiteY4" fmla="*/ 2104197 h 2104197"/>
              <a:gd name="connsiteX5" fmla="*/ 0 w 3658453"/>
              <a:gd name="connsiteY5" fmla="*/ 0 h 2104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658453" h="2104197">
                <a:moveTo>
                  <a:pt x="0" y="0"/>
                </a:moveTo>
                <a:lnTo>
                  <a:pt x="3084657" y="0"/>
                </a:lnTo>
                <a:lnTo>
                  <a:pt x="3658453" y="1052099"/>
                </a:lnTo>
                <a:lnTo>
                  <a:pt x="3084657" y="2104197"/>
                </a:lnTo>
                <a:lnTo>
                  <a:pt x="0" y="2104197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i="1" dirty="0">
              <a:solidFill>
                <a:schemeClr val="accent2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62" name="Прямоугольник 61"/>
          <p:cNvSpPr/>
          <p:nvPr/>
        </p:nvSpPr>
        <p:spPr>
          <a:xfrm>
            <a:off x="6121735" y="2209429"/>
            <a:ext cx="280234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b="1" dirty="0">
                <a:solidFill>
                  <a:srgbClr val="C00000"/>
                </a:solidFill>
                <a:latin typeface="Arial Narrow" panose="020B0606020202030204" pitchFamily="34" charset="0"/>
              </a:rPr>
              <a:t>Среднее профессиональное </a:t>
            </a:r>
            <a:endParaRPr lang="ru-RU" sz="1100" b="1" dirty="0" smtClean="0">
              <a:solidFill>
                <a:srgbClr val="C00000"/>
              </a:solidFill>
              <a:latin typeface="Arial Narrow" panose="020B0606020202030204" pitchFamily="34" charset="0"/>
            </a:endParaRPr>
          </a:p>
          <a:p>
            <a:pPr algn="ctr"/>
            <a:r>
              <a:rPr lang="ru-RU" sz="11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или </a:t>
            </a:r>
            <a:r>
              <a:rPr lang="ru-RU" sz="1100" b="1" dirty="0">
                <a:solidFill>
                  <a:srgbClr val="C00000"/>
                </a:solidFill>
                <a:latin typeface="Arial Narrow" panose="020B0606020202030204" pitchFamily="34" charset="0"/>
              </a:rPr>
              <a:t>высшее </a:t>
            </a:r>
            <a:r>
              <a:rPr lang="ru-RU" sz="11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образование.</a:t>
            </a:r>
            <a:r>
              <a:rPr lang="ru-RU" sz="1100" dirty="0">
                <a:solidFill>
                  <a:srgbClr val="C00000"/>
                </a:solidFill>
                <a:latin typeface="Arial Narrow" panose="020B0606020202030204" pitchFamily="34" charset="0"/>
              </a:rPr>
              <a:t/>
            </a:r>
            <a:br>
              <a:rPr lang="ru-RU" sz="1100" dirty="0">
                <a:solidFill>
                  <a:srgbClr val="C00000"/>
                </a:solidFill>
                <a:latin typeface="Arial Narrow" panose="020B0606020202030204" pitchFamily="34" charset="0"/>
              </a:rPr>
            </a:br>
            <a:r>
              <a:rPr lang="ru-RU" sz="1100" dirty="0">
                <a:solidFill>
                  <a:srgbClr val="C00000"/>
                </a:solidFill>
                <a:latin typeface="Arial Narrow" panose="020B0606020202030204" pitchFamily="34" charset="0"/>
              </a:rPr>
              <a:t>В случае если оно не является профильным – профессиональная переподготовка </a:t>
            </a:r>
          </a:p>
        </p:txBody>
      </p:sp>
      <p:sp>
        <p:nvSpPr>
          <p:cNvPr id="2057" name="Прямоугольник 2056"/>
          <p:cNvSpPr/>
          <p:nvPr/>
        </p:nvSpPr>
        <p:spPr>
          <a:xfrm>
            <a:off x="4139953" y="59060"/>
            <a:ext cx="494943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300" b="1" dirty="0" smtClean="0">
                <a:ln w="13462">
                  <a:noFill/>
                  <a:prstDash val="solid"/>
                </a:ln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ОРГАНИЗАЦИОННО-МЕТОДИЧЕСКОЕ ОБЕСПЕЧЕНИЕ РЕАЛИЗАЦИИ </a:t>
            </a:r>
            <a:r>
              <a:rPr lang="ru-RU" sz="1300" b="1" spc="-30" dirty="0" smtClean="0">
                <a:ln w="13462">
                  <a:noFill/>
                  <a:prstDash val="solid"/>
                </a:ln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ДОПОЛНИТЕЛЬНЫХ  ОБЩЕОБРАЗОВАТЕЛЬНЫХ  ПРОГРАММ (ДООП)</a:t>
            </a:r>
            <a:endParaRPr lang="ru-RU" sz="1300" b="1" spc="-30" dirty="0">
              <a:ln w="13462">
                <a:noFill/>
                <a:prstDash val="solid"/>
              </a:ln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64" name="Прямая соединительная линия 63"/>
          <p:cNvCxnSpPr/>
          <p:nvPr/>
        </p:nvCxnSpPr>
        <p:spPr>
          <a:xfrm>
            <a:off x="4510780" y="541631"/>
            <a:ext cx="4493431" cy="0"/>
          </a:xfrm>
          <a:prstGeom prst="line">
            <a:avLst/>
          </a:prstGeom>
          <a:ln w="19050">
            <a:solidFill>
              <a:srgbClr val="00206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Прямая соединительная линия 64"/>
          <p:cNvCxnSpPr/>
          <p:nvPr/>
        </p:nvCxnSpPr>
        <p:spPr>
          <a:xfrm flipV="1">
            <a:off x="4499992" y="558398"/>
            <a:ext cx="10788" cy="520308"/>
          </a:xfrm>
          <a:prstGeom prst="line">
            <a:avLst/>
          </a:prstGeom>
          <a:ln w="19050">
            <a:solidFill>
              <a:srgbClr val="00206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Прямоугольник 66"/>
          <p:cNvSpPr/>
          <p:nvPr/>
        </p:nvSpPr>
        <p:spPr>
          <a:xfrm>
            <a:off x="7824730" y="510479"/>
            <a:ext cx="111171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3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МЕТОДИСТ</a:t>
            </a:r>
          </a:p>
        </p:txBody>
      </p:sp>
      <p:sp>
        <p:nvSpPr>
          <p:cNvPr id="68" name="Прямоугольник 67"/>
          <p:cNvSpPr/>
          <p:nvPr/>
        </p:nvSpPr>
        <p:spPr>
          <a:xfrm>
            <a:off x="5220072" y="697260"/>
            <a:ext cx="3923927" cy="49244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1300" dirty="0" smtClean="0">
                <a:solidFill>
                  <a:srgbClr val="273755"/>
                </a:solidFill>
                <a:latin typeface="Arial Narrow" panose="020B0606020202030204" pitchFamily="34" charset="0"/>
              </a:rPr>
              <a:t>Организация </a:t>
            </a:r>
            <a:r>
              <a:rPr lang="ru-RU" sz="1300" dirty="0">
                <a:solidFill>
                  <a:srgbClr val="273755"/>
                </a:solidFill>
                <a:latin typeface="Arial Narrow" panose="020B0606020202030204" pitchFamily="34" charset="0"/>
              </a:rPr>
              <a:t>и проведение исследований рынка услуг дополнительного образования детей и взрослых</a:t>
            </a:r>
          </a:p>
        </p:txBody>
      </p:sp>
      <p:sp>
        <p:nvSpPr>
          <p:cNvPr id="69" name="Прямоугольник 68"/>
          <p:cNvSpPr/>
          <p:nvPr/>
        </p:nvSpPr>
        <p:spPr>
          <a:xfrm>
            <a:off x="5220072" y="1212929"/>
            <a:ext cx="3784139" cy="49244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1300" dirty="0" smtClean="0">
                <a:solidFill>
                  <a:srgbClr val="273755"/>
                </a:solidFill>
                <a:latin typeface="Arial Narrow" panose="020B0606020202030204" pitchFamily="34" charset="0"/>
              </a:rPr>
              <a:t>Организационно-педагогическое </a:t>
            </a:r>
            <a:r>
              <a:rPr lang="ru-RU" sz="1300" dirty="0">
                <a:solidFill>
                  <a:srgbClr val="273755"/>
                </a:solidFill>
                <a:latin typeface="Arial Narrow" panose="020B0606020202030204" pitchFamily="34" charset="0"/>
              </a:rPr>
              <a:t>сопровождение методической деятельности </a:t>
            </a:r>
            <a:r>
              <a:rPr lang="ru-RU" sz="1300" dirty="0" smtClean="0">
                <a:solidFill>
                  <a:srgbClr val="273755"/>
                </a:solidFill>
                <a:latin typeface="Arial Narrow" panose="020B0606020202030204" pitchFamily="34" charset="0"/>
              </a:rPr>
              <a:t>педагогов</a:t>
            </a:r>
            <a:endParaRPr lang="ru-RU" sz="1300" dirty="0">
              <a:solidFill>
                <a:srgbClr val="273755"/>
              </a:solidFill>
              <a:latin typeface="Arial Narrow" panose="020B0606020202030204" pitchFamily="34" charset="0"/>
            </a:endParaRPr>
          </a:p>
        </p:txBody>
      </p:sp>
      <p:sp>
        <p:nvSpPr>
          <p:cNvPr id="70" name="Прямоугольник 69"/>
          <p:cNvSpPr/>
          <p:nvPr/>
        </p:nvSpPr>
        <p:spPr>
          <a:xfrm>
            <a:off x="5220073" y="1705372"/>
            <a:ext cx="3716374" cy="49244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1300" dirty="0" smtClean="0">
                <a:solidFill>
                  <a:srgbClr val="273755"/>
                </a:solidFill>
                <a:latin typeface="Arial Narrow" panose="020B0606020202030204" pitchFamily="34" charset="0"/>
              </a:rPr>
              <a:t>Мониторинг </a:t>
            </a:r>
            <a:r>
              <a:rPr lang="ru-RU" sz="1300" dirty="0">
                <a:solidFill>
                  <a:srgbClr val="273755"/>
                </a:solidFill>
                <a:latin typeface="Arial Narrow" panose="020B0606020202030204" pitchFamily="34" charset="0"/>
              </a:rPr>
              <a:t>и оценка качества реализации педагогическими работниками </a:t>
            </a:r>
            <a:r>
              <a:rPr lang="ru-RU" sz="1300" dirty="0" smtClean="0">
                <a:solidFill>
                  <a:srgbClr val="273755"/>
                </a:solidFill>
                <a:latin typeface="Arial Narrow" panose="020B0606020202030204" pitchFamily="34" charset="0"/>
              </a:rPr>
              <a:t>ДООП</a:t>
            </a:r>
            <a:endParaRPr lang="ru-RU" sz="1300" dirty="0">
              <a:solidFill>
                <a:srgbClr val="273755"/>
              </a:solidFill>
              <a:latin typeface="Arial Narrow" panose="020B0606020202030204" pitchFamily="34" charset="0"/>
            </a:endParaRPr>
          </a:p>
        </p:txBody>
      </p:sp>
      <p:cxnSp>
        <p:nvCxnSpPr>
          <p:cNvPr id="72" name="Прямая соединительная линия 71"/>
          <p:cNvCxnSpPr/>
          <p:nvPr/>
        </p:nvCxnSpPr>
        <p:spPr>
          <a:xfrm flipV="1">
            <a:off x="4536929" y="4236625"/>
            <a:ext cx="1867" cy="670052"/>
          </a:xfrm>
          <a:prstGeom prst="line">
            <a:avLst/>
          </a:prstGeom>
          <a:ln w="19050">
            <a:solidFill>
              <a:srgbClr val="00206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Прямая соединительная линия 72"/>
          <p:cNvCxnSpPr/>
          <p:nvPr/>
        </p:nvCxnSpPr>
        <p:spPr>
          <a:xfrm>
            <a:off x="4510780" y="4934284"/>
            <a:ext cx="4425666" cy="32758"/>
          </a:xfrm>
          <a:prstGeom prst="line">
            <a:avLst/>
          </a:prstGeom>
          <a:ln w="19050">
            <a:solidFill>
              <a:srgbClr val="00206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6" name="Picture 4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083"/>
          <a:stretch/>
        </p:blipFill>
        <p:spPr bwMode="auto">
          <a:xfrm rot="10800000">
            <a:off x="5148064" y="913284"/>
            <a:ext cx="145378" cy="1316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7" name="Picture 4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083"/>
          <a:stretch/>
        </p:blipFill>
        <p:spPr bwMode="auto">
          <a:xfrm rot="10800000">
            <a:off x="5088149" y="3169901"/>
            <a:ext cx="145378" cy="1316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2" name="Прямоугольник 81"/>
          <p:cNvSpPr/>
          <p:nvPr/>
        </p:nvSpPr>
        <p:spPr>
          <a:xfrm>
            <a:off x="5010001" y="4991726"/>
            <a:ext cx="4133998" cy="6324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1300" b="1" dirty="0" smtClean="0">
                <a:ln w="13462">
                  <a:noFill/>
                  <a:prstDash val="solid"/>
                </a:ln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ОРГАНИЗАЦИОННО-ПЕДАГОГИЧЕСКОЕ ОБЕСПЕЧЕНИЕ РЕАЛИЗАЦИИ ДОПОЛНИТЕЛЬНЫХ ОБЩЕОБРАЗОВАТЕЛЬНЫХ ПРОГРАММ (ДООП)</a:t>
            </a:r>
            <a:endParaRPr lang="ru-RU" sz="1300" b="1" dirty="0">
              <a:ln w="13462">
                <a:noFill/>
                <a:prstDash val="solid"/>
              </a:ln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3" name="Прямоугольник 82"/>
          <p:cNvSpPr/>
          <p:nvPr/>
        </p:nvSpPr>
        <p:spPr>
          <a:xfrm>
            <a:off x="5233527" y="3013129"/>
            <a:ext cx="3802969" cy="49244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1300" dirty="0" smtClean="0">
                <a:solidFill>
                  <a:srgbClr val="273755"/>
                </a:solidFill>
                <a:latin typeface="Arial Narrow" panose="020B0606020202030204" pitchFamily="34" charset="0"/>
              </a:rPr>
              <a:t>Организация </a:t>
            </a:r>
            <a:r>
              <a:rPr lang="ru-RU" sz="1300" dirty="0">
                <a:solidFill>
                  <a:srgbClr val="273755"/>
                </a:solidFill>
                <a:latin typeface="Arial Narrow" panose="020B0606020202030204" pitchFamily="34" charset="0"/>
              </a:rPr>
              <a:t>и проведение </a:t>
            </a:r>
            <a:r>
              <a:rPr lang="ru-RU" sz="1300" dirty="0" smtClean="0">
                <a:solidFill>
                  <a:srgbClr val="273755"/>
                </a:solidFill>
                <a:latin typeface="Arial Narrow" panose="020B0606020202030204" pitchFamily="34" charset="0"/>
              </a:rPr>
              <a:t>массовых</a:t>
            </a:r>
            <a:br>
              <a:rPr lang="ru-RU" sz="1300" dirty="0" smtClean="0">
                <a:solidFill>
                  <a:srgbClr val="273755"/>
                </a:solidFill>
                <a:latin typeface="Arial Narrow" panose="020B0606020202030204" pitchFamily="34" charset="0"/>
              </a:rPr>
            </a:br>
            <a:r>
              <a:rPr lang="ru-RU" sz="1300" dirty="0" smtClean="0">
                <a:solidFill>
                  <a:srgbClr val="273755"/>
                </a:solidFill>
                <a:latin typeface="Arial Narrow" panose="020B0606020202030204" pitchFamily="34" charset="0"/>
              </a:rPr>
              <a:t> </a:t>
            </a:r>
            <a:r>
              <a:rPr lang="ru-RU" sz="1300" dirty="0">
                <a:solidFill>
                  <a:srgbClr val="273755"/>
                </a:solidFill>
                <a:latin typeface="Arial Narrow" panose="020B0606020202030204" pitchFamily="34" charset="0"/>
              </a:rPr>
              <a:t>досуговых мероприятий</a:t>
            </a:r>
          </a:p>
        </p:txBody>
      </p:sp>
      <p:sp>
        <p:nvSpPr>
          <p:cNvPr id="84" name="Прямоугольник 83"/>
          <p:cNvSpPr/>
          <p:nvPr/>
        </p:nvSpPr>
        <p:spPr>
          <a:xfrm>
            <a:off x="5233527" y="3461147"/>
            <a:ext cx="3802969" cy="69249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1300" dirty="0" smtClean="0">
                <a:solidFill>
                  <a:srgbClr val="273755"/>
                </a:solidFill>
                <a:latin typeface="Arial Narrow" panose="020B0606020202030204" pitchFamily="34" charset="0"/>
              </a:rPr>
              <a:t>Организационно-педагогическое </a:t>
            </a:r>
            <a:r>
              <a:rPr lang="ru-RU" sz="1300" dirty="0">
                <a:solidFill>
                  <a:srgbClr val="273755"/>
                </a:solidFill>
                <a:latin typeface="Arial Narrow" panose="020B0606020202030204" pitchFamily="34" charset="0"/>
              </a:rPr>
              <a:t>обеспечение </a:t>
            </a:r>
            <a:r>
              <a:rPr lang="ru-RU" sz="1300" dirty="0" smtClean="0">
                <a:solidFill>
                  <a:srgbClr val="273755"/>
                </a:solidFill>
                <a:latin typeface="Arial Narrow" panose="020B0606020202030204" pitchFamily="34" charset="0"/>
              </a:rPr>
              <a:t/>
            </a:r>
            <a:br>
              <a:rPr lang="ru-RU" sz="1300" dirty="0" smtClean="0">
                <a:solidFill>
                  <a:srgbClr val="273755"/>
                </a:solidFill>
                <a:latin typeface="Arial Narrow" panose="020B0606020202030204" pitchFamily="34" charset="0"/>
              </a:rPr>
            </a:br>
            <a:r>
              <a:rPr lang="ru-RU" sz="1300" dirty="0" smtClean="0">
                <a:solidFill>
                  <a:srgbClr val="273755"/>
                </a:solidFill>
                <a:latin typeface="Arial Narrow" panose="020B0606020202030204" pitchFamily="34" charset="0"/>
              </a:rPr>
              <a:t>развития </a:t>
            </a:r>
            <a:r>
              <a:rPr lang="ru-RU" sz="1300" dirty="0">
                <a:solidFill>
                  <a:srgbClr val="273755"/>
                </a:solidFill>
                <a:latin typeface="Arial Narrow" panose="020B0606020202030204" pitchFamily="34" charset="0"/>
              </a:rPr>
              <a:t>социального партнерства и продвижения </a:t>
            </a:r>
            <a:endParaRPr lang="ru-RU" sz="1300" dirty="0" smtClean="0">
              <a:solidFill>
                <a:srgbClr val="273755"/>
              </a:solidFill>
              <a:latin typeface="Arial Narrow" panose="020B0606020202030204" pitchFamily="34" charset="0"/>
            </a:endParaRPr>
          </a:p>
          <a:p>
            <a:pPr algn="ctr"/>
            <a:r>
              <a:rPr lang="ru-RU" sz="1300" dirty="0" smtClean="0">
                <a:solidFill>
                  <a:srgbClr val="273755"/>
                </a:solidFill>
                <a:latin typeface="Arial Narrow" panose="020B0606020202030204" pitchFamily="34" charset="0"/>
              </a:rPr>
              <a:t>услуг </a:t>
            </a:r>
            <a:r>
              <a:rPr lang="ru-RU" sz="1300" dirty="0">
                <a:solidFill>
                  <a:srgbClr val="273755"/>
                </a:solidFill>
                <a:latin typeface="Arial Narrow" panose="020B0606020202030204" pitchFamily="34" charset="0"/>
              </a:rPr>
              <a:t>дополнительного </a:t>
            </a:r>
            <a:r>
              <a:rPr lang="ru-RU" sz="1300" dirty="0" smtClean="0">
                <a:solidFill>
                  <a:srgbClr val="273755"/>
                </a:solidFill>
                <a:latin typeface="Arial Narrow" panose="020B0606020202030204" pitchFamily="34" charset="0"/>
              </a:rPr>
              <a:t>образования</a:t>
            </a:r>
            <a:endParaRPr lang="ru-RU" sz="1300" dirty="0">
              <a:solidFill>
                <a:srgbClr val="273755"/>
              </a:solidFill>
              <a:latin typeface="Arial Narrow" panose="020B0606020202030204" pitchFamily="34" charset="0"/>
            </a:endParaRPr>
          </a:p>
        </p:txBody>
      </p:sp>
      <p:sp>
        <p:nvSpPr>
          <p:cNvPr id="85" name="Прямоугольник 84"/>
          <p:cNvSpPr/>
          <p:nvPr/>
        </p:nvSpPr>
        <p:spPr>
          <a:xfrm>
            <a:off x="5220072" y="4134480"/>
            <a:ext cx="3855856" cy="52322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273755"/>
                </a:solidFill>
                <a:latin typeface="Arial Narrow" panose="020B0606020202030204" pitchFamily="34" charset="0"/>
              </a:rPr>
              <a:t>Организация </a:t>
            </a:r>
            <a:r>
              <a:rPr lang="ru-RU" dirty="0">
                <a:solidFill>
                  <a:srgbClr val="273755"/>
                </a:solidFill>
                <a:latin typeface="Arial Narrow" panose="020B0606020202030204" pitchFamily="34" charset="0"/>
              </a:rPr>
              <a:t>дополнительного образования </a:t>
            </a:r>
            <a:r>
              <a:rPr lang="ru-RU" dirty="0" smtClean="0">
                <a:solidFill>
                  <a:srgbClr val="273755"/>
                </a:solidFill>
                <a:latin typeface="Arial Narrow" panose="020B0606020202030204" pitchFamily="34" charset="0"/>
              </a:rPr>
              <a:t>по </a:t>
            </a:r>
            <a:r>
              <a:rPr lang="ru-RU" dirty="0">
                <a:solidFill>
                  <a:srgbClr val="273755"/>
                </a:solidFill>
                <a:latin typeface="Arial Narrow" panose="020B0606020202030204" pitchFamily="34" charset="0"/>
              </a:rPr>
              <a:t>одному или нескольким направлениям деятельности</a:t>
            </a:r>
          </a:p>
        </p:txBody>
      </p:sp>
      <p:sp>
        <p:nvSpPr>
          <p:cNvPr id="86" name="Прямоугольник 85"/>
          <p:cNvSpPr/>
          <p:nvPr/>
        </p:nvSpPr>
        <p:spPr>
          <a:xfrm>
            <a:off x="6327167" y="4614289"/>
            <a:ext cx="2563988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3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ПЕДАГОГ-ОРГАНИЗАТОР</a:t>
            </a:r>
          </a:p>
        </p:txBody>
      </p:sp>
    </p:spTree>
    <p:extLst>
      <p:ext uri="{BB962C8B-B14F-4D97-AF65-F5344CB8AC3E}">
        <p14:creationId xmlns:p14="http://schemas.microsoft.com/office/powerpoint/2010/main" val="2140258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512884" y="5296960"/>
            <a:ext cx="2133600" cy="304271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100" smtClean="0">
                <a:solidFill>
                  <a:schemeClr val="tx1"/>
                </a:solidFill>
              </a:rPr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6</a:t>
            </a:fld>
            <a:endParaRPr lang="en" sz="1100">
              <a:solidFill>
                <a:schemeClr val="tx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67091" y="5387955"/>
            <a:ext cx="8129089" cy="15248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200">
              <a:solidFill>
                <a:schemeClr val="tx1"/>
              </a:solidFill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96509" y="5361397"/>
            <a:ext cx="180000" cy="180000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200">
              <a:solidFill>
                <a:schemeClr val="tx1"/>
              </a:solidFill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343795" y="5361019"/>
            <a:ext cx="180000" cy="180000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200">
              <a:solidFill>
                <a:schemeClr val="tx1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585323" y="5360441"/>
            <a:ext cx="180000" cy="180000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200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81558" y="873305"/>
            <a:ext cx="8698302" cy="1231106"/>
          </a:xfrm>
          <a:prstGeom prst="rect">
            <a:avLst/>
          </a:prstGeom>
          <a:noFill/>
          <a:effectLst>
            <a:glow rad="101600">
              <a:schemeClr val="bg1">
                <a:alpha val="6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ru-RU" sz="2000" b="1" spc="60" dirty="0" smtClean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Внутренние ресурсы</a:t>
            </a:r>
          </a:p>
          <a:p>
            <a:r>
              <a:rPr lang="ru-RU" sz="1800" spc="60" dirty="0" smtClean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консультирование, информирование</a:t>
            </a:r>
          </a:p>
          <a:p>
            <a:r>
              <a:rPr lang="ru-RU" sz="1800" spc="60" dirty="0" smtClean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методическое и координационное сопровождение</a:t>
            </a:r>
          </a:p>
          <a:p>
            <a:r>
              <a:rPr lang="ru-RU" sz="1800" spc="60" dirty="0" smtClean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сопровождение инновационной и исследовательской деятельности</a:t>
            </a:r>
            <a:endParaRPr lang="ru-RU" sz="1800" spc="60" dirty="0">
              <a:solidFill>
                <a:srgbClr val="00206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43796" y="2258300"/>
            <a:ext cx="8636064" cy="1231106"/>
          </a:xfrm>
          <a:prstGeom prst="rect">
            <a:avLst/>
          </a:prstGeom>
          <a:noFill/>
          <a:effectLst>
            <a:glow rad="101600">
              <a:schemeClr val="bg1">
                <a:alpha val="6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ru-RU" sz="2000" b="1" spc="60" dirty="0" smtClean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Внешние ресурсы</a:t>
            </a:r>
          </a:p>
          <a:p>
            <a:r>
              <a:rPr lang="ru-RU" sz="1800" spc="60" dirty="0" smtClean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курсовая подготовка</a:t>
            </a:r>
          </a:p>
          <a:p>
            <a:r>
              <a:rPr lang="ru-RU" sz="1800" spc="60" dirty="0" smtClean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аттестация педагогических работников</a:t>
            </a:r>
          </a:p>
          <a:p>
            <a:r>
              <a:rPr lang="ru-RU" sz="1800" spc="60" dirty="0" smtClean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трансляция педагогического опыта (конференции, конкурсы, публикации)</a:t>
            </a:r>
            <a:endParaRPr lang="ru-RU" sz="1050" spc="60" dirty="0">
              <a:solidFill>
                <a:srgbClr val="00206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86332" y="116395"/>
            <a:ext cx="8593527" cy="461665"/>
          </a:xfrm>
          <a:prstGeom prst="rect">
            <a:avLst/>
          </a:prstGeom>
          <a:noFill/>
          <a:effectLst>
            <a:glow rad="101600">
              <a:schemeClr val="bg1">
                <a:alpha val="6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2400" b="1" spc="60" dirty="0" smtClean="0">
                <a:solidFill>
                  <a:srgbClr val="C0000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Формирование компетенций педагога</a:t>
            </a:r>
            <a:endParaRPr lang="ru-RU" sz="1200" b="1" spc="60" dirty="0">
              <a:solidFill>
                <a:srgbClr val="C0000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27536" y="3643295"/>
            <a:ext cx="8803891" cy="1508105"/>
          </a:xfrm>
          <a:prstGeom prst="rect">
            <a:avLst/>
          </a:prstGeom>
          <a:noFill/>
          <a:effectLst>
            <a:glow rad="101600">
              <a:schemeClr val="bg1">
                <a:alpha val="6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ru-RU" sz="2000" b="1" spc="60" dirty="0" smtClean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Ресурсы самообразования</a:t>
            </a:r>
          </a:p>
          <a:p>
            <a:r>
              <a:rPr lang="ru-RU" sz="1800" spc="60" dirty="0" smtClean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самоанализ и самооценка</a:t>
            </a:r>
          </a:p>
          <a:p>
            <a:r>
              <a:rPr lang="ru-RU" sz="1800" spc="60" dirty="0" smtClean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разработка траектории собственного профессионального развития</a:t>
            </a:r>
          </a:p>
          <a:p>
            <a:r>
              <a:rPr lang="ru-RU" sz="1800" spc="60" dirty="0" smtClean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изучение педагогических и методических материалов</a:t>
            </a:r>
          </a:p>
          <a:p>
            <a:r>
              <a:rPr lang="ru-RU" sz="1800" spc="60" dirty="0" smtClean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взаимодействие и обмен опытом с коллегами</a:t>
            </a:r>
            <a:endParaRPr lang="ru-RU" sz="1100" b="1" spc="60" dirty="0">
              <a:solidFill>
                <a:srgbClr val="00206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059832" y="626697"/>
            <a:ext cx="4739942" cy="79237"/>
          </a:xfrm>
          <a:prstGeom prst="rect">
            <a:avLst/>
          </a:prstGeom>
          <a:solidFill>
            <a:srgbClr val="FF95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200"/>
          </a:p>
        </p:txBody>
      </p:sp>
      <p:sp>
        <p:nvSpPr>
          <p:cNvPr id="24" name="Прямоугольник 23"/>
          <p:cNvSpPr/>
          <p:nvPr/>
        </p:nvSpPr>
        <p:spPr>
          <a:xfrm>
            <a:off x="4256238" y="789236"/>
            <a:ext cx="4739942" cy="77939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200"/>
          </a:p>
        </p:txBody>
      </p:sp>
    </p:spTree>
    <p:extLst>
      <p:ext uri="{BB962C8B-B14F-4D97-AF65-F5344CB8AC3E}">
        <p14:creationId xmlns:p14="http://schemas.microsoft.com/office/powerpoint/2010/main" val="37957801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/>
          <p:cNvCxnSpPr/>
          <p:nvPr/>
        </p:nvCxnSpPr>
        <p:spPr>
          <a:xfrm>
            <a:off x="465477" y="4153644"/>
            <a:ext cx="8147983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251520" y="4411627"/>
            <a:ext cx="8496944" cy="1282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1100" dirty="0">
                <a:solidFill>
                  <a:srgbClr val="002060"/>
                </a:solidFill>
              </a:rPr>
              <a:t>Муниципальное бюджетное учреждение  дополнительного образования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ru-RU" sz="1100" dirty="0">
                <a:solidFill>
                  <a:srgbClr val="002060"/>
                </a:solidFill>
              </a:rPr>
              <a:t>«</a:t>
            </a:r>
            <a:r>
              <a:rPr lang="ru-RU" altLang="ru-RU" sz="1100" dirty="0">
                <a:solidFill>
                  <a:srgbClr val="002060"/>
                </a:solidFill>
              </a:rPr>
              <a:t>Городской центр развития и научно-технического творчества </a:t>
            </a:r>
            <a:r>
              <a:rPr lang="ru-RU" altLang="ru-RU" sz="1100" dirty="0" smtClean="0">
                <a:solidFill>
                  <a:srgbClr val="002060"/>
                </a:solidFill>
              </a:rPr>
              <a:t>детей </a:t>
            </a:r>
            <a:r>
              <a:rPr lang="ru-RU" altLang="ru-RU" sz="1100" dirty="0">
                <a:solidFill>
                  <a:srgbClr val="002060"/>
                </a:solidFill>
              </a:rPr>
              <a:t>и юношества</a:t>
            </a:r>
            <a:r>
              <a:rPr lang="en-US" altLang="ru-RU" sz="1100" dirty="0">
                <a:solidFill>
                  <a:srgbClr val="002060"/>
                </a:solidFill>
              </a:rPr>
              <a:t>» </a:t>
            </a:r>
            <a:endParaRPr lang="ru-RU" altLang="ru-RU" sz="1100" dirty="0">
              <a:solidFill>
                <a:srgbClr val="002060"/>
              </a:solidFill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1100" dirty="0">
                <a:solidFill>
                  <a:srgbClr val="002060"/>
                </a:solidFill>
              </a:rPr>
              <a:t>Отдел инновационной и методической деятельности</a:t>
            </a:r>
            <a:endParaRPr lang="en-US" altLang="ru-RU" sz="1100" dirty="0">
              <a:solidFill>
                <a:srgbClr val="002060"/>
              </a:solidFill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ru-RU" sz="1100" dirty="0">
              <a:solidFill>
                <a:srgbClr val="002060"/>
              </a:solidFill>
            </a:endParaRPr>
          </a:p>
          <a:p>
            <a:pPr marL="1073150"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1100" dirty="0">
                <a:solidFill>
                  <a:srgbClr val="002060"/>
                </a:solidFill>
              </a:rPr>
              <a:t>г. Тула, ул. Революции, д. 2;</a:t>
            </a:r>
          </a:p>
          <a:p>
            <a:pPr marL="1073150"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1100" dirty="0">
                <a:solidFill>
                  <a:srgbClr val="002060"/>
                </a:solidFill>
              </a:rPr>
              <a:t>            тел.: 8(4872) 50-50-84 </a:t>
            </a:r>
            <a:endParaRPr lang="en-US" altLang="ru-RU" sz="1100" dirty="0" smtClean="0">
              <a:solidFill>
                <a:srgbClr val="002060"/>
              </a:solidFill>
            </a:endParaRPr>
          </a:p>
          <a:p>
            <a:pPr marL="1073150"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ru-RU" sz="1100" dirty="0">
              <a:solidFill>
                <a:srgbClr val="002060"/>
              </a:solidFill>
            </a:endParaRPr>
          </a:p>
          <a:p>
            <a:pPr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1100" dirty="0">
              <a:solidFill>
                <a:srgbClr val="00206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526322" y="5072910"/>
            <a:ext cx="267454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ru-RU" sz="1100" dirty="0">
                <a:solidFill>
                  <a:srgbClr val="002060"/>
                </a:solidFill>
              </a:rPr>
              <a:t>E-mail: </a:t>
            </a:r>
            <a:r>
              <a:rPr lang="en-US" sz="1100" dirty="0" smtClean="0">
                <a:solidFill>
                  <a:srgbClr val="002060"/>
                </a:solidFill>
              </a:rPr>
              <a:t>gcrt_metodotdel_46@mail.ru</a:t>
            </a:r>
            <a:endParaRPr lang="en-US" sz="1100" dirty="0">
              <a:solidFill>
                <a:srgbClr val="002060"/>
              </a:solidFill>
            </a:endParaRPr>
          </a:p>
          <a:p>
            <a:pPr lvl="0" defTabSz="255588" fontAlgn="base">
              <a:spcBef>
                <a:spcPct val="0"/>
              </a:spcBef>
              <a:spcAft>
                <a:spcPct val="0"/>
              </a:spcAft>
              <a:buClrTx/>
            </a:pPr>
            <a:r>
              <a:rPr lang="ru-RU" altLang="ru-RU" sz="1100" dirty="0">
                <a:solidFill>
                  <a:srgbClr val="002060"/>
                </a:solidFill>
              </a:rPr>
              <a:t>Сайт: </a:t>
            </a:r>
            <a:r>
              <a:rPr lang="en-US" altLang="ru-RU" sz="1100" dirty="0">
                <a:solidFill>
                  <a:srgbClr val="002060"/>
                </a:solidFill>
              </a:rPr>
              <a:t>http:// www.gcr71.ru/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068902" y="2528361"/>
            <a:ext cx="223224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u="sng" dirty="0" smtClean="0">
                <a:solidFill>
                  <a:srgbClr val="002060"/>
                </a:solidFill>
              </a:rPr>
              <a:t>НОРМАТИВНО-ПРАВОВОЕ ОБЕСПЕЧЕНИЕ </a:t>
            </a:r>
            <a:r>
              <a:rPr lang="ru-RU" sz="1400" b="1" dirty="0" smtClean="0">
                <a:solidFill>
                  <a:srgbClr val="002060"/>
                </a:solidFill>
              </a:rPr>
              <a:t> </a:t>
            </a:r>
          </a:p>
          <a:p>
            <a:pPr algn="ctr"/>
            <a:r>
              <a:rPr lang="ru-RU" sz="1400" b="1" dirty="0" smtClean="0">
                <a:solidFill>
                  <a:srgbClr val="002060"/>
                </a:solidFill>
              </a:rPr>
              <a:t>дополнительного образования детей</a:t>
            </a:r>
            <a:endParaRPr lang="ru-RU" sz="1400" b="1" dirty="0">
              <a:solidFill>
                <a:srgbClr val="00206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301150" y="2528361"/>
            <a:ext cx="2673926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u="sng" dirty="0" smtClean="0">
                <a:solidFill>
                  <a:srgbClr val="002060"/>
                </a:solidFill>
              </a:rPr>
              <a:t>МАТЕРИАЛЫ КУРСА</a:t>
            </a:r>
            <a:r>
              <a:rPr lang="ru-RU" sz="1600" b="1" u="sng" dirty="0" smtClean="0">
                <a:solidFill>
                  <a:srgbClr val="002060"/>
                </a:solidFill>
              </a:rPr>
              <a:t> </a:t>
            </a:r>
          </a:p>
          <a:p>
            <a:pPr algn="ctr"/>
            <a:r>
              <a:rPr lang="ru-RU" b="1" dirty="0">
                <a:solidFill>
                  <a:srgbClr val="002060"/>
                </a:solidFill>
              </a:rPr>
              <a:t>лекции</a:t>
            </a:r>
          </a:p>
          <a:p>
            <a:pPr algn="ctr"/>
            <a:r>
              <a:rPr lang="ru-RU" b="1" dirty="0">
                <a:solidFill>
                  <a:srgbClr val="002060"/>
                </a:solidFill>
              </a:rPr>
              <a:t>памятки</a:t>
            </a:r>
          </a:p>
          <a:p>
            <a:pPr algn="ctr"/>
            <a:r>
              <a:rPr lang="ru-RU" b="1" dirty="0">
                <a:solidFill>
                  <a:srgbClr val="002060"/>
                </a:solidFill>
              </a:rPr>
              <a:t>макеты документов</a:t>
            </a:r>
          </a:p>
          <a:p>
            <a:pPr algn="ctr"/>
            <a:endParaRPr lang="ru-RU" sz="1600" b="1" dirty="0" smtClean="0">
              <a:solidFill>
                <a:srgbClr val="00206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32698" y="2542968"/>
            <a:ext cx="165618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u="sng" dirty="0" smtClean="0">
                <a:solidFill>
                  <a:srgbClr val="002060"/>
                </a:solidFill>
              </a:rPr>
              <a:t>ГЛОССАРИЙ</a:t>
            </a:r>
            <a:endParaRPr lang="ru-RU" b="1" u="sng" dirty="0">
              <a:solidFill>
                <a:srgbClr val="002060"/>
              </a:solidFill>
            </a:endParaRPr>
          </a:p>
        </p:txBody>
      </p:sp>
      <p:grpSp>
        <p:nvGrpSpPr>
          <p:cNvPr id="14" name="Google Shape;869;p47"/>
          <p:cNvGrpSpPr/>
          <p:nvPr/>
        </p:nvGrpSpPr>
        <p:grpSpPr>
          <a:xfrm>
            <a:off x="2644966" y="1754264"/>
            <a:ext cx="1080120" cy="720002"/>
            <a:chOff x="2599825" y="3689699"/>
            <a:chExt cx="429850" cy="360276"/>
          </a:xfrm>
        </p:grpSpPr>
        <p:sp>
          <p:nvSpPr>
            <p:cNvPr id="15" name="Google Shape;870;p47"/>
            <p:cNvSpPr/>
            <p:nvPr/>
          </p:nvSpPr>
          <p:spPr>
            <a:xfrm>
              <a:off x="2599825" y="3689699"/>
              <a:ext cx="429850" cy="169150"/>
            </a:xfrm>
            <a:custGeom>
              <a:avLst/>
              <a:gdLst/>
              <a:ahLst/>
              <a:cxnLst/>
              <a:rect l="l" t="t" r="r" b="b"/>
              <a:pathLst>
                <a:path w="17194" h="6766" extrusionOk="0">
                  <a:moveTo>
                    <a:pt x="10160" y="978"/>
                  </a:moveTo>
                  <a:lnTo>
                    <a:pt x="10258" y="1002"/>
                  </a:lnTo>
                  <a:lnTo>
                    <a:pt x="10355" y="1026"/>
                  </a:lnTo>
                  <a:lnTo>
                    <a:pt x="10429" y="1075"/>
                  </a:lnTo>
                  <a:lnTo>
                    <a:pt x="10502" y="1124"/>
                  </a:lnTo>
                  <a:lnTo>
                    <a:pt x="10575" y="1197"/>
                  </a:lnTo>
                  <a:lnTo>
                    <a:pt x="10600" y="1295"/>
                  </a:lnTo>
                  <a:lnTo>
                    <a:pt x="10649" y="1368"/>
                  </a:lnTo>
                  <a:lnTo>
                    <a:pt x="10649" y="1466"/>
                  </a:lnTo>
                  <a:lnTo>
                    <a:pt x="10649" y="1881"/>
                  </a:lnTo>
                  <a:lnTo>
                    <a:pt x="6545" y="1881"/>
                  </a:lnTo>
                  <a:lnTo>
                    <a:pt x="6545" y="1466"/>
                  </a:lnTo>
                  <a:lnTo>
                    <a:pt x="6545" y="1368"/>
                  </a:lnTo>
                  <a:lnTo>
                    <a:pt x="6594" y="1295"/>
                  </a:lnTo>
                  <a:lnTo>
                    <a:pt x="6619" y="1197"/>
                  </a:lnTo>
                  <a:lnTo>
                    <a:pt x="6692" y="1124"/>
                  </a:lnTo>
                  <a:lnTo>
                    <a:pt x="6765" y="1075"/>
                  </a:lnTo>
                  <a:lnTo>
                    <a:pt x="6839" y="1026"/>
                  </a:lnTo>
                  <a:lnTo>
                    <a:pt x="6936" y="1002"/>
                  </a:lnTo>
                  <a:lnTo>
                    <a:pt x="7034" y="978"/>
                  </a:lnTo>
                  <a:close/>
                  <a:moveTo>
                    <a:pt x="7034" y="1"/>
                  </a:moveTo>
                  <a:lnTo>
                    <a:pt x="6887" y="25"/>
                  </a:lnTo>
                  <a:lnTo>
                    <a:pt x="6741" y="50"/>
                  </a:lnTo>
                  <a:lnTo>
                    <a:pt x="6472" y="123"/>
                  </a:lnTo>
                  <a:lnTo>
                    <a:pt x="6204" y="269"/>
                  </a:lnTo>
                  <a:lnTo>
                    <a:pt x="6008" y="440"/>
                  </a:lnTo>
                  <a:lnTo>
                    <a:pt x="5813" y="660"/>
                  </a:lnTo>
                  <a:lnTo>
                    <a:pt x="5691" y="904"/>
                  </a:lnTo>
                  <a:lnTo>
                    <a:pt x="5593" y="1173"/>
                  </a:lnTo>
                  <a:lnTo>
                    <a:pt x="5569" y="1320"/>
                  </a:lnTo>
                  <a:lnTo>
                    <a:pt x="5569" y="1466"/>
                  </a:lnTo>
                  <a:lnTo>
                    <a:pt x="5569" y="1881"/>
                  </a:lnTo>
                  <a:lnTo>
                    <a:pt x="391" y="1881"/>
                  </a:lnTo>
                  <a:lnTo>
                    <a:pt x="293" y="1906"/>
                  </a:lnTo>
                  <a:lnTo>
                    <a:pt x="220" y="1955"/>
                  </a:lnTo>
                  <a:lnTo>
                    <a:pt x="147" y="2028"/>
                  </a:lnTo>
                  <a:lnTo>
                    <a:pt x="73" y="2077"/>
                  </a:lnTo>
                  <a:lnTo>
                    <a:pt x="49" y="2174"/>
                  </a:lnTo>
                  <a:lnTo>
                    <a:pt x="0" y="2272"/>
                  </a:lnTo>
                  <a:lnTo>
                    <a:pt x="0" y="2370"/>
                  </a:lnTo>
                  <a:lnTo>
                    <a:pt x="0" y="5789"/>
                  </a:lnTo>
                  <a:lnTo>
                    <a:pt x="24" y="5984"/>
                  </a:lnTo>
                  <a:lnTo>
                    <a:pt x="73" y="6155"/>
                  </a:lnTo>
                  <a:lnTo>
                    <a:pt x="171" y="6326"/>
                  </a:lnTo>
                  <a:lnTo>
                    <a:pt x="293" y="6473"/>
                  </a:lnTo>
                  <a:lnTo>
                    <a:pt x="440" y="6595"/>
                  </a:lnTo>
                  <a:lnTo>
                    <a:pt x="586" y="6693"/>
                  </a:lnTo>
                  <a:lnTo>
                    <a:pt x="782" y="6741"/>
                  </a:lnTo>
                  <a:lnTo>
                    <a:pt x="977" y="6766"/>
                  </a:lnTo>
                  <a:lnTo>
                    <a:pt x="7742" y="6766"/>
                  </a:lnTo>
                  <a:lnTo>
                    <a:pt x="7742" y="6155"/>
                  </a:lnTo>
                  <a:lnTo>
                    <a:pt x="7767" y="6058"/>
                  </a:lnTo>
                  <a:lnTo>
                    <a:pt x="7791" y="5984"/>
                  </a:lnTo>
                  <a:lnTo>
                    <a:pt x="7840" y="5887"/>
                  </a:lnTo>
                  <a:lnTo>
                    <a:pt x="7889" y="5813"/>
                  </a:lnTo>
                  <a:lnTo>
                    <a:pt x="7962" y="5765"/>
                  </a:lnTo>
                  <a:lnTo>
                    <a:pt x="8060" y="5716"/>
                  </a:lnTo>
                  <a:lnTo>
                    <a:pt x="8133" y="5691"/>
                  </a:lnTo>
                  <a:lnTo>
                    <a:pt x="8231" y="5667"/>
                  </a:lnTo>
                  <a:lnTo>
                    <a:pt x="8963" y="5667"/>
                  </a:lnTo>
                  <a:lnTo>
                    <a:pt x="9061" y="5691"/>
                  </a:lnTo>
                  <a:lnTo>
                    <a:pt x="9134" y="5716"/>
                  </a:lnTo>
                  <a:lnTo>
                    <a:pt x="9232" y="5765"/>
                  </a:lnTo>
                  <a:lnTo>
                    <a:pt x="9305" y="5813"/>
                  </a:lnTo>
                  <a:lnTo>
                    <a:pt x="9354" y="5887"/>
                  </a:lnTo>
                  <a:lnTo>
                    <a:pt x="9403" y="5984"/>
                  </a:lnTo>
                  <a:lnTo>
                    <a:pt x="9427" y="6058"/>
                  </a:lnTo>
                  <a:lnTo>
                    <a:pt x="9452" y="6155"/>
                  </a:lnTo>
                  <a:lnTo>
                    <a:pt x="9452" y="6766"/>
                  </a:lnTo>
                  <a:lnTo>
                    <a:pt x="16217" y="6766"/>
                  </a:lnTo>
                  <a:lnTo>
                    <a:pt x="16412" y="6741"/>
                  </a:lnTo>
                  <a:lnTo>
                    <a:pt x="16608" y="6693"/>
                  </a:lnTo>
                  <a:lnTo>
                    <a:pt x="16754" y="6595"/>
                  </a:lnTo>
                  <a:lnTo>
                    <a:pt x="16901" y="6473"/>
                  </a:lnTo>
                  <a:lnTo>
                    <a:pt x="17023" y="6326"/>
                  </a:lnTo>
                  <a:lnTo>
                    <a:pt x="17121" y="6155"/>
                  </a:lnTo>
                  <a:lnTo>
                    <a:pt x="17169" y="5984"/>
                  </a:lnTo>
                  <a:lnTo>
                    <a:pt x="17194" y="5789"/>
                  </a:lnTo>
                  <a:lnTo>
                    <a:pt x="17194" y="2370"/>
                  </a:lnTo>
                  <a:lnTo>
                    <a:pt x="17194" y="2272"/>
                  </a:lnTo>
                  <a:lnTo>
                    <a:pt x="17145" y="2174"/>
                  </a:lnTo>
                  <a:lnTo>
                    <a:pt x="17121" y="2077"/>
                  </a:lnTo>
                  <a:lnTo>
                    <a:pt x="17047" y="2028"/>
                  </a:lnTo>
                  <a:lnTo>
                    <a:pt x="16974" y="1955"/>
                  </a:lnTo>
                  <a:lnTo>
                    <a:pt x="16901" y="1906"/>
                  </a:lnTo>
                  <a:lnTo>
                    <a:pt x="16803" y="1881"/>
                  </a:lnTo>
                  <a:lnTo>
                    <a:pt x="11625" y="1881"/>
                  </a:lnTo>
                  <a:lnTo>
                    <a:pt x="11625" y="1466"/>
                  </a:lnTo>
                  <a:lnTo>
                    <a:pt x="11625" y="1320"/>
                  </a:lnTo>
                  <a:lnTo>
                    <a:pt x="11601" y="1173"/>
                  </a:lnTo>
                  <a:lnTo>
                    <a:pt x="11503" y="904"/>
                  </a:lnTo>
                  <a:lnTo>
                    <a:pt x="11381" y="660"/>
                  </a:lnTo>
                  <a:lnTo>
                    <a:pt x="11186" y="440"/>
                  </a:lnTo>
                  <a:lnTo>
                    <a:pt x="10990" y="269"/>
                  </a:lnTo>
                  <a:lnTo>
                    <a:pt x="10722" y="123"/>
                  </a:lnTo>
                  <a:lnTo>
                    <a:pt x="10453" y="50"/>
                  </a:lnTo>
                  <a:lnTo>
                    <a:pt x="10307" y="25"/>
                  </a:lnTo>
                  <a:lnTo>
                    <a:pt x="10160" y="1"/>
                  </a:lnTo>
                  <a:close/>
                </a:path>
              </a:pathLst>
            </a:custGeom>
            <a:solidFill>
              <a:srgbClr val="385D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2060"/>
                </a:solidFill>
              </a:endParaRPr>
            </a:p>
          </p:txBody>
        </p:sp>
        <p:sp>
          <p:nvSpPr>
            <p:cNvPr id="16" name="Google Shape;871;p47"/>
            <p:cNvSpPr/>
            <p:nvPr/>
          </p:nvSpPr>
          <p:spPr>
            <a:xfrm>
              <a:off x="2599825" y="3861275"/>
              <a:ext cx="429850" cy="188700"/>
            </a:xfrm>
            <a:custGeom>
              <a:avLst/>
              <a:gdLst/>
              <a:ahLst/>
              <a:cxnLst/>
              <a:rect l="l" t="t" r="r" b="b"/>
              <a:pathLst>
                <a:path w="17194" h="7548" extrusionOk="0">
                  <a:moveTo>
                    <a:pt x="0" y="1"/>
                  </a:moveTo>
                  <a:lnTo>
                    <a:pt x="0" y="7059"/>
                  </a:lnTo>
                  <a:lnTo>
                    <a:pt x="0" y="7157"/>
                  </a:lnTo>
                  <a:lnTo>
                    <a:pt x="49" y="7230"/>
                  </a:lnTo>
                  <a:lnTo>
                    <a:pt x="73" y="7327"/>
                  </a:lnTo>
                  <a:lnTo>
                    <a:pt x="147" y="7401"/>
                  </a:lnTo>
                  <a:lnTo>
                    <a:pt x="220" y="7450"/>
                  </a:lnTo>
                  <a:lnTo>
                    <a:pt x="293" y="7498"/>
                  </a:lnTo>
                  <a:lnTo>
                    <a:pt x="391" y="7523"/>
                  </a:lnTo>
                  <a:lnTo>
                    <a:pt x="489" y="7547"/>
                  </a:lnTo>
                  <a:lnTo>
                    <a:pt x="16705" y="7547"/>
                  </a:lnTo>
                  <a:lnTo>
                    <a:pt x="16803" y="7523"/>
                  </a:lnTo>
                  <a:lnTo>
                    <a:pt x="16901" y="7498"/>
                  </a:lnTo>
                  <a:lnTo>
                    <a:pt x="16974" y="7450"/>
                  </a:lnTo>
                  <a:lnTo>
                    <a:pt x="17047" y="7401"/>
                  </a:lnTo>
                  <a:lnTo>
                    <a:pt x="17121" y="7327"/>
                  </a:lnTo>
                  <a:lnTo>
                    <a:pt x="17145" y="7230"/>
                  </a:lnTo>
                  <a:lnTo>
                    <a:pt x="17194" y="7157"/>
                  </a:lnTo>
                  <a:lnTo>
                    <a:pt x="17194" y="7059"/>
                  </a:lnTo>
                  <a:lnTo>
                    <a:pt x="17194" y="1"/>
                  </a:lnTo>
                  <a:lnTo>
                    <a:pt x="16974" y="172"/>
                  </a:lnTo>
                  <a:lnTo>
                    <a:pt x="16754" y="294"/>
                  </a:lnTo>
                  <a:lnTo>
                    <a:pt x="16486" y="367"/>
                  </a:lnTo>
                  <a:lnTo>
                    <a:pt x="16217" y="391"/>
                  </a:lnTo>
                  <a:lnTo>
                    <a:pt x="9452" y="391"/>
                  </a:lnTo>
                  <a:lnTo>
                    <a:pt x="9452" y="855"/>
                  </a:lnTo>
                  <a:lnTo>
                    <a:pt x="9427" y="953"/>
                  </a:lnTo>
                  <a:lnTo>
                    <a:pt x="9403" y="1051"/>
                  </a:lnTo>
                  <a:lnTo>
                    <a:pt x="9354" y="1148"/>
                  </a:lnTo>
                  <a:lnTo>
                    <a:pt x="9305" y="1197"/>
                  </a:lnTo>
                  <a:lnTo>
                    <a:pt x="9232" y="1271"/>
                  </a:lnTo>
                  <a:lnTo>
                    <a:pt x="9134" y="1319"/>
                  </a:lnTo>
                  <a:lnTo>
                    <a:pt x="9061" y="1344"/>
                  </a:lnTo>
                  <a:lnTo>
                    <a:pt x="8133" y="1344"/>
                  </a:lnTo>
                  <a:lnTo>
                    <a:pt x="8060" y="1319"/>
                  </a:lnTo>
                  <a:lnTo>
                    <a:pt x="7962" y="1271"/>
                  </a:lnTo>
                  <a:lnTo>
                    <a:pt x="7889" y="1197"/>
                  </a:lnTo>
                  <a:lnTo>
                    <a:pt x="7840" y="1148"/>
                  </a:lnTo>
                  <a:lnTo>
                    <a:pt x="7791" y="1051"/>
                  </a:lnTo>
                  <a:lnTo>
                    <a:pt x="7767" y="953"/>
                  </a:lnTo>
                  <a:lnTo>
                    <a:pt x="7742" y="855"/>
                  </a:lnTo>
                  <a:lnTo>
                    <a:pt x="7742" y="391"/>
                  </a:lnTo>
                  <a:lnTo>
                    <a:pt x="977" y="391"/>
                  </a:lnTo>
                  <a:lnTo>
                    <a:pt x="708" y="367"/>
                  </a:lnTo>
                  <a:lnTo>
                    <a:pt x="440" y="294"/>
                  </a:lnTo>
                  <a:lnTo>
                    <a:pt x="220" y="172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2060"/>
                </a:solidFill>
              </a:endParaRPr>
            </a:p>
          </p:txBody>
        </p:sp>
      </p:grpSp>
      <p:pic>
        <p:nvPicPr>
          <p:cNvPr id="17" name="Picture 2" descr="G:\ЮШИНА_Конкурсные материалы_ПРИЗВАНИЕ УЧИТЬ\ОФОРМЛЕНИЕ\361-3618256_proactive-icon-png-transparent-cartoons-talent-png-png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3238" y="1664265"/>
            <a:ext cx="1085555" cy="9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G:\ЮШИНА_Конкурсные материалы_ПРИЗВАНИЕ УЧИТЬ\ОФОРМЛЕНИЕ\kaEYozu7CVQXiX9al0Jm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1510" y="1807120"/>
            <a:ext cx="720000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Прямоугольник 18"/>
          <p:cNvSpPr/>
          <p:nvPr/>
        </p:nvSpPr>
        <p:spPr>
          <a:xfrm>
            <a:off x="6893438" y="2581785"/>
            <a:ext cx="197971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u="sng" dirty="0" smtClean="0">
                <a:solidFill>
                  <a:srgbClr val="002060"/>
                </a:solidFill>
              </a:rPr>
              <a:t>ТЕСТИРОВАНИЕ</a:t>
            </a:r>
          </a:p>
          <a:p>
            <a:pPr algn="ctr"/>
            <a:r>
              <a:rPr lang="ru-RU" sz="1050" dirty="0">
                <a:solidFill>
                  <a:srgbClr val="002060"/>
                </a:solidFill>
              </a:rPr>
              <a:t>«Нормативно-правовые </a:t>
            </a:r>
            <a:r>
              <a:rPr lang="ru-RU" sz="1050" dirty="0" smtClean="0">
                <a:solidFill>
                  <a:srgbClr val="002060"/>
                </a:solidFill>
              </a:rPr>
              <a:t>основы  </a:t>
            </a:r>
            <a:r>
              <a:rPr lang="ru-RU" sz="1050" dirty="0">
                <a:solidFill>
                  <a:srgbClr val="002060"/>
                </a:solidFill>
              </a:rPr>
              <a:t>реализации дополнительного образования </a:t>
            </a:r>
            <a:r>
              <a:rPr lang="ru-RU" sz="1050" dirty="0" smtClean="0">
                <a:solidFill>
                  <a:srgbClr val="002060"/>
                </a:solidFill>
              </a:rPr>
              <a:t>детей»</a:t>
            </a:r>
          </a:p>
          <a:p>
            <a:pPr algn="ctr"/>
            <a:endParaRPr lang="ru-RU" sz="1400" dirty="0">
              <a:solidFill>
                <a:srgbClr val="002060"/>
              </a:solidFill>
            </a:endParaRPr>
          </a:p>
        </p:txBody>
      </p:sp>
      <p:pic>
        <p:nvPicPr>
          <p:cNvPr id="20" name="Picture 3" descr="G:\ЮШИНА_Конкурсные материалы_ПРИЗВАНИЕ УЧИТЬ\ОФОРМЛЕНИЕ\Open-Book-Icon-by-Zafreeloicon-11-580x386.jp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33" t="15326" r="16242" b="18820"/>
          <a:stretch/>
        </p:blipFill>
        <p:spPr bwMode="auto">
          <a:xfrm>
            <a:off x="465477" y="1778086"/>
            <a:ext cx="1190626" cy="774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1434936" y="126060"/>
            <a:ext cx="3932487" cy="33855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ru-RU" sz="1600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>
                      <a:lumMod val="50000"/>
                      <a:lumOff val="50000"/>
                      <a:alpha val="40000"/>
                    </a:schemeClr>
                  </a:glow>
                </a:effectLst>
              </a:rPr>
              <a:t>Образовательный </a:t>
            </a:r>
            <a:r>
              <a:rPr lang="ru-RU" sz="1600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>
                      <a:lumMod val="50000"/>
                      <a:lumOff val="50000"/>
                      <a:alpha val="40000"/>
                    </a:schemeClr>
                  </a:glow>
                </a:effectLst>
              </a:rPr>
              <a:t>курс для педагогов</a:t>
            </a:r>
            <a:endParaRPr lang="ru-RU" sz="1600" dirty="0" smtClean="0">
              <a:ln>
                <a:solidFill>
                  <a:schemeClr val="accent5">
                    <a:lumMod val="75000"/>
                  </a:schemeClr>
                </a:solidFill>
              </a:ln>
              <a:solidFill>
                <a:schemeClr val="accent5">
                  <a:lumMod val="75000"/>
                </a:schemeClr>
              </a:solidFill>
              <a:effectLst>
                <a:glow rad="101600">
                  <a:schemeClr val="bg1">
                    <a:lumMod val="50000"/>
                    <a:lumOff val="50000"/>
                    <a:alpha val="40000"/>
                  </a:schemeClr>
                </a:glo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480882" y="453607"/>
            <a:ext cx="7834594" cy="584775"/>
          </a:xfrm>
          <a:prstGeom prst="rect">
            <a:avLst/>
          </a:prstGeom>
          <a:noFill/>
          <a:effectLst>
            <a:softEdge rad="1016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2400">
                <a:ln>
                  <a:solidFill>
                    <a:schemeClr val="bg2">
                      <a:lumMod val="20000"/>
                      <a:lumOff val="80000"/>
                    </a:schemeClr>
                  </a:solidFill>
                </a:ln>
                <a:effectLst>
                  <a:glow rad="101600">
                    <a:schemeClr val="bg1">
                      <a:lumMod val="50000"/>
                      <a:lumOff val="50000"/>
                      <a:alpha val="6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ru-RU" sz="1600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>
                      <a:lumMod val="50000"/>
                      <a:lumOff val="50000"/>
                      <a:alpha val="40000"/>
                    </a:schemeClr>
                  </a:glow>
                </a:effectLst>
              </a:rPr>
              <a:t>«Повышение  </a:t>
            </a:r>
            <a:r>
              <a:rPr lang="ru-RU" sz="1600" dirty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>
                      <a:lumMod val="50000"/>
                      <a:lumOff val="50000"/>
                      <a:alpha val="40000"/>
                    </a:schemeClr>
                  </a:glow>
                </a:effectLst>
              </a:rPr>
              <a:t>профессионального мастерства педагогов сферы  дополнительного  образования </a:t>
            </a:r>
            <a:r>
              <a:rPr lang="ru-RU" sz="1600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>
                      <a:lumMod val="50000"/>
                      <a:lumOff val="50000"/>
                      <a:alpha val="40000"/>
                    </a:schemeClr>
                  </a:glow>
                </a:effectLst>
              </a:rPr>
              <a:t>детей»</a:t>
            </a:r>
            <a:endParaRPr lang="ru-RU" sz="1600" dirty="0">
              <a:ln>
                <a:solidFill>
                  <a:schemeClr val="accent5">
                    <a:lumMod val="75000"/>
                  </a:schemeClr>
                </a:solidFill>
              </a:ln>
              <a:solidFill>
                <a:schemeClr val="accent5">
                  <a:lumMod val="75000"/>
                </a:schemeClr>
              </a:solidFill>
              <a:effectLst>
                <a:glow rad="101600">
                  <a:schemeClr val="bg1">
                    <a:lumMod val="50000"/>
                    <a:lumOff val="50000"/>
                    <a:alpha val="40000"/>
                  </a:schemeClr>
                </a:glow>
              </a:effectLst>
            </a:endParaRPr>
          </a:p>
        </p:txBody>
      </p:sp>
      <p:pic>
        <p:nvPicPr>
          <p:cNvPr id="24" name="Picture 4" descr="G:\ЮШИНА_Конкурсные материалы_ПРИЗВАНИЕ УЧИТЬ\ОФОРМЛЕНИЕ\Cambio-08.pn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3408" b="36313"/>
          <a:stretch/>
        </p:blipFill>
        <p:spPr bwMode="auto">
          <a:xfrm rot="10800000">
            <a:off x="35496" y="1129308"/>
            <a:ext cx="9077888" cy="160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520"/>
          <a:stretch/>
        </p:blipFill>
        <p:spPr>
          <a:xfrm>
            <a:off x="62637" y="104636"/>
            <a:ext cx="1341543" cy="1039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775760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3763</TotalTime>
  <Words>585</Words>
  <Application>Microsoft Office PowerPoint</Application>
  <PresentationFormat>Экран (16:10)</PresentationFormat>
  <Paragraphs>132</Paragraphs>
  <Slides>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4" baseType="lpstr">
      <vt:lpstr>a_Alterna</vt:lpstr>
      <vt:lpstr>Arial</vt:lpstr>
      <vt:lpstr>Arial Narrow</vt:lpstr>
      <vt:lpstr>Calibri</vt:lpstr>
      <vt:lpstr>Tahoma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YOUR PRESENTATION TITLE</dc:title>
  <dc:creator>1_3</dc:creator>
  <cp:lastModifiedBy>Евгения</cp:lastModifiedBy>
  <cp:revision>222</cp:revision>
  <dcterms:modified xsi:type="dcterms:W3CDTF">2024-02-12T13:18:42Z</dcterms:modified>
</cp:coreProperties>
</file>