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4" r:id="rId4"/>
    <p:sldId id="260" r:id="rId5"/>
    <p:sldId id="261" r:id="rId6"/>
    <p:sldId id="262" r:id="rId7"/>
    <p:sldId id="267" r:id="rId8"/>
    <p:sldId id="269" r:id="rId9"/>
    <p:sldId id="263" r:id="rId10"/>
    <p:sldId id="264" r:id="rId11"/>
    <p:sldId id="271" r:id="rId12"/>
    <p:sldId id="270" r:id="rId13"/>
    <p:sldId id="275" r:id="rId14"/>
    <p:sldId id="272" r:id="rId15"/>
    <p:sldId id="265" r:id="rId16"/>
    <p:sldId id="273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06" autoAdjust="0"/>
    <p:restoredTop sz="94660"/>
  </p:normalViewPr>
  <p:slideViewPr>
    <p:cSldViewPr snapToGrid="0">
      <p:cViewPr>
        <p:scale>
          <a:sx n="58" d="100"/>
          <a:sy n="58" d="100"/>
        </p:scale>
        <p:origin x="-1603" y="-7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Макулатура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1133</c:v>
                </c:pt>
                <c:pt idx="1">
                  <c:v>1010</c:v>
                </c:pt>
                <c:pt idx="2">
                  <c:v>1142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Пластик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57</c:v>
                </c:pt>
                <c:pt idx="1">
                  <c:v>98</c:v>
                </c:pt>
                <c:pt idx="2">
                  <c:v>186</c:v>
                </c:pt>
              </c:numCache>
            </c:numRef>
          </c:val>
        </c:ser>
        <c:shape val="box"/>
        <c:axId val="97192192"/>
        <c:axId val="97206272"/>
        <c:axId val="0"/>
      </c:bar3DChart>
      <c:catAx>
        <c:axId val="97192192"/>
        <c:scaling>
          <c:orientation val="minMax"/>
        </c:scaling>
        <c:axPos val="b"/>
        <c:tickLblPos val="nextTo"/>
        <c:crossAx val="97206272"/>
        <c:crosses val="autoZero"/>
        <c:auto val="1"/>
        <c:lblAlgn val="ctr"/>
        <c:lblOffset val="100"/>
      </c:catAx>
      <c:valAx>
        <c:axId val="97206272"/>
        <c:scaling>
          <c:orientation val="minMax"/>
        </c:scaling>
        <c:axPos val="l"/>
        <c:majorGridlines/>
        <c:numFmt formatCode="0%" sourceLinked="1"/>
        <c:tickLblPos val="nextTo"/>
        <c:crossAx val="97192192"/>
        <c:crosses val="autoZero"/>
        <c:crossBetween val="between"/>
      </c:valAx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55FDAA-B9A3-4A3D-85EE-CEFF4DA269E9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B52E026-5D25-49AB-AB40-2A5A3AA08949}">
      <dgm:prSet custT="1"/>
      <dgm:spPr/>
      <dgm:t>
        <a:bodyPr/>
        <a:lstStyle/>
        <a:p>
          <a:pPr rtl="0"/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Проект – это работа, которая должна быть выполнена для достижения заранее определенного результата в рамках заданных сроков. В ходе работы над проектом всегда создается продукт деятельности. Проект завершается тогда, когда разрабатываемый продукт начинает использоваться, признается жизнеспособным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FEE134C6-B09E-4C28-9310-3681455EFAB3}" type="parTrans" cxnId="{7435E3F4-F4B4-459A-A08C-43A7EBEE93C1}">
      <dgm:prSet/>
      <dgm:spPr/>
      <dgm:t>
        <a:bodyPr/>
        <a:lstStyle/>
        <a:p>
          <a:endParaRPr lang="ru-RU"/>
        </a:p>
      </dgm:t>
    </dgm:pt>
    <dgm:pt modelId="{AD09E6D9-3AF9-4E34-8A51-97CC15BD1E95}" type="sibTrans" cxnId="{7435E3F4-F4B4-459A-A08C-43A7EBEE93C1}">
      <dgm:prSet/>
      <dgm:spPr/>
      <dgm:t>
        <a:bodyPr/>
        <a:lstStyle/>
        <a:p>
          <a:endParaRPr lang="ru-RU"/>
        </a:p>
      </dgm:t>
    </dgm:pt>
    <dgm:pt modelId="{37C19416-BB75-42FD-957A-1123A93F4E58}" type="pres">
      <dgm:prSet presAssocID="{9C55FDAA-B9A3-4A3D-85EE-CEFF4DA269E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5AD393-BFDF-4A0D-A286-57680FD0FDC0}" type="pres">
      <dgm:prSet presAssocID="{9C55FDAA-B9A3-4A3D-85EE-CEFF4DA269E9}" presName="bkgdShp" presStyleLbl="alignAccFollowNode1" presStyleIdx="0" presStyleCnt="1"/>
      <dgm:spPr/>
    </dgm:pt>
    <dgm:pt modelId="{7343FBF8-7EA0-4DCC-8924-7BD4B319C884}" type="pres">
      <dgm:prSet presAssocID="{9C55FDAA-B9A3-4A3D-85EE-CEFF4DA269E9}" presName="linComp" presStyleCnt="0"/>
      <dgm:spPr/>
    </dgm:pt>
    <dgm:pt modelId="{22F8DE02-47F3-4BD9-A329-607F41F62F95}" type="pres">
      <dgm:prSet presAssocID="{2B52E026-5D25-49AB-AB40-2A5A3AA08949}" presName="compNode" presStyleCnt="0"/>
      <dgm:spPr/>
    </dgm:pt>
    <dgm:pt modelId="{4C6FD683-B787-4CBA-BC78-93FE4047B122}" type="pres">
      <dgm:prSet presAssocID="{2B52E026-5D25-49AB-AB40-2A5A3AA08949}" presName="node" presStyleLbl="node1" presStyleIdx="0" presStyleCnt="1" custScaleX="106591" custScaleY="52189" custLinFactNeighborX="-1007" custLinFactNeighborY="14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12F58E-2CC4-495B-A836-35684A17EF72}" type="pres">
      <dgm:prSet presAssocID="{2B52E026-5D25-49AB-AB40-2A5A3AA08949}" presName="invisiNode" presStyleLbl="node1" presStyleIdx="0" presStyleCnt="1"/>
      <dgm:spPr/>
    </dgm:pt>
    <dgm:pt modelId="{A05F2E25-5917-424A-AB2F-1970DBDE1ECD}" type="pres">
      <dgm:prSet presAssocID="{2B52E026-5D25-49AB-AB40-2A5A3AA08949}" presName="imagNode" presStyleLbl="fgImgPlace1" presStyleIdx="0" presStyleCnt="1" custScaleY="243876" custLinFactNeighborX="-719" custLinFactNeighborY="67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7435E3F4-F4B4-459A-A08C-43A7EBEE93C1}" srcId="{9C55FDAA-B9A3-4A3D-85EE-CEFF4DA269E9}" destId="{2B52E026-5D25-49AB-AB40-2A5A3AA08949}" srcOrd="0" destOrd="0" parTransId="{FEE134C6-B09E-4C28-9310-3681455EFAB3}" sibTransId="{AD09E6D9-3AF9-4E34-8A51-97CC15BD1E95}"/>
    <dgm:cxn modelId="{4E3F03A6-4470-48AB-850F-B3B01EAA6884}" type="presOf" srcId="{2B52E026-5D25-49AB-AB40-2A5A3AA08949}" destId="{4C6FD683-B787-4CBA-BC78-93FE4047B122}" srcOrd="0" destOrd="0" presId="urn:microsoft.com/office/officeart/2005/8/layout/pList2"/>
    <dgm:cxn modelId="{9F24F8B3-2A24-4E5F-A3E5-C5E01A08DBB7}" type="presOf" srcId="{9C55FDAA-B9A3-4A3D-85EE-CEFF4DA269E9}" destId="{37C19416-BB75-42FD-957A-1123A93F4E58}" srcOrd="0" destOrd="0" presId="urn:microsoft.com/office/officeart/2005/8/layout/pList2"/>
    <dgm:cxn modelId="{0F007F38-9587-48EB-9205-A6FE5C9AB85C}" type="presParOf" srcId="{37C19416-BB75-42FD-957A-1123A93F4E58}" destId="{2F5AD393-BFDF-4A0D-A286-57680FD0FDC0}" srcOrd="0" destOrd="0" presId="urn:microsoft.com/office/officeart/2005/8/layout/pList2"/>
    <dgm:cxn modelId="{3E26C17B-3A39-4E31-B1C9-E39D019E08C5}" type="presParOf" srcId="{37C19416-BB75-42FD-957A-1123A93F4E58}" destId="{7343FBF8-7EA0-4DCC-8924-7BD4B319C884}" srcOrd="1" destOrd="0" presId="urn:microsoft.com/office/officeart/2005/8/layout/pList2"/>
    <dgm:cxn modelId="{FE1087A6-33AC-4311-AE17-1C00D05CF3C1}" type="presParOf" srcId="{7343FBF8-7EA0-4DCC-8924-7BD4B319C884}" destId="{22F8DE02-47F3-4BD9-A329-607F41F62F95}" srcOrd="0" destOrd="0" presId="urn:microsoft.com/office/officeart/2005/8/layout/pList2"/>
    <dgm:cxn modelId="{19E122B1-C192-4814-A1B5-E7DB06842856}" type="presParOf" srcId="{22F8DE02-47F3-4BD9-A329-607F41F62F95}" destId="{4C6FD683-B787-4CBA-BC78-93FE4047B122}" srcOrd="0" destOrd="0" presId="urn:microsoft.com/office/officeart/2005/8/layout/pList2"/>
    <dgm:cxn modelId="{3399E7BF-952D-4ECD-B9E6-C31004F7031F}" type="presParOf" srcId="{22F8DE02-47F3-4BD9-A329-607F41F62F95}" destId="{2012F58E-2CC4-495B-A836-35684A17EF72}" srcOrd="1" destOrd="0" presId="urn:microsoft.com/office/officeart/2005/8/layout/pList2"/>
    <dgm:cxn modelId="{C44F5736-AF80-4FB6-84FF-61473BB8E500}" type="presParOf" srcId="{22F8DE02-47F3-4BD9-A329-607F41F62F95}" destId="{A05F2E25-5917-424A-AB2F-1970DBDE1ECD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55FDAA-B9A3-4A3D-85EE-CEFF4DA269E9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B52E026-5D25-49AB-AB40-2A5A3AA08949}">
      <dgm:prSet custT="1"/>
      <dgm:spPr/>
      <dgm:t>
        <a:bodyPr/>
        <a:lstStyle/>
        <a:p>
          <a:pPr rtl="0"/>
          <a:r>
            <a:rPr lang="ru-RU" sz="2200" b="0" i="0" dirty="0" smtClean="0"/>
            <a:t>Проектная деятельность – это совокупность действий всех участников проекта, направленных на решение конкретной задачи в рамках проекта, ограниченного целевой установкой, сроками и достигнутыми результатами (или продуктами).</a:t>
          </a:r>
          <a:endParaRPr lang="ru-RU" sz="28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EE134C6-B09E-4C28-9310-3681455EFAB3}" type="parTrans" cxnId="{7435E3F4-F4B4-459A-A08C-43A7EBEE93C1}">
      <dgm:prSet/>
      <dgm:spPr/>
      <dgm:t>
        <a:bodyPr/>
        <a:lstStyle/>
        <a:p>
          <a:endParaRPr lang="ru-RU"/>
        </a:p>
      </dgm:t>
    </dgm:pt>
    <dgm:pt modelId="{AD09E6D9-3AF9-4E34-8A51-97CC15BD1E95}" type="sibTrans" cxnId="{7435E3F4-F4B4-459A-A08C-43A7EBEE93C1}">
      <dgm:prSet/>
      <dgm:spPr/>
      <dgm:t>
        <a:bodyPr/>
        <a:lstStyle/>
        <a:p>
          <a:endParaRPr lang="ru-RU"/>
        </a:p>
      </dgm:t>
    </dgm:pt>
    <dgm:pt modelId="{37C19416-BB75-42FD-957A-1123A93F4E58}" type="pres">
      <dgm:prSet presAssocID="{9C55FDAA-B9A3-4A3D-85EE-CEFF4DA269E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5AD393-BFDF-4A0D-A286-57680FD0FDC0}" type="pres">
      <dgm:prSet presAssocID="{9C55FDAA-B9A3-4A3D-85EE-CEFF4DA269E9}" presName="bkgdShp" presStyleLbl="alignAccFollowNode1" presStyleIdx="0" presStyleCnt="1"/>
      <dgm:spPr/>
    </dgm:pt>
    <dgm:pt modelId="{7343FBF8-7EA0-4DCC-8924-7BD4B319C884}" type="pres">
      <dgm:prSet presAssocID="{9C55FDAA-B9A3-4A3D-85EE-CEFF4DA269E9}" presName="linComp" presStyleCnt="0"/>
      <dgm:spPr/>
    </dgm:pt>
    <dgm:pt modelId="{22F8DE02-47F3-4BD9-A329-607F41F62F95}" type="pres">
      <dgm:prSet presAssocID="{2B52E026-5D25-49AB-AB40-2A5A3AA08949}" presName="compNode" presStyleCnt="0"/>
      <dgm:spPr/>
    </dgm:pt>
    <dgm:pt modelId="{4C6FD683-B787-4CBA-BC78-93FE4047B122}" type="pres">
      <dgm:prSet presAssocID="{2B52E026-5D25-49AB-AB40-2A5A3AA08949}" presName="node" presStyleLbl="node1" presStyleIdx="0" presStyleCnt="1" custScaleX="105774" custScaleY="44360" custLinFactNeighborX="-1007" custLinFactNeighborY="46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12F58E-2CC4-495B-A836-35684A17EF72}" type="pres">
      <dgm:prSet presAssocID="{2B52E026-5D25-49AB-AB40-2A5A3AA08949}" presName="invisiNode" presStyleLbl="node1" presStyleIdx="0" presStyleCnt="1"/>
      <dgm:spPr/>
    </dgm:pt>
    <dgm:pt modelId="{A05F2E25-5917-424A-AB2F-1970DBDE1ECD}" type="pres">
      <dgm:prSet presAssocID="{2B52E026-5D25-49AB-AB40-2A5A3AA08949}" presName="imagNode" presStyleLbl="fgImgPlace1" presStyleIdx="0" presStyleCnt="1" custScaleX="92393" custScaleY="252295" custLinFactNeighborX="-663" custLinFactNeighborY="636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7435E3F4-F4B4-459A-A08C-43A7EBEE93C1}" srcId="{9C55FDAA-B9A3-4A3D-85EE-CEFF4DA269E9}" destId="{2B52E026-5D25-49AB-AB40-2A5A3AA08949}" srcOrd="0" destOrd="0" parTransId="{FEE134C6-B09E-4C28-9310-3681455EFAB3}" sibTransId="{AD09E6D9-3AF9-4E34-8A51-97CC15BD1E95}"/>
    <dgm:cxn modelId="{E96CB816-0160-4F1D-8EF3-797E99096A8F}" type="presOf" srcId="{9C55FDAA-B9A3-4A3D-85EE-CEFF4DA269E9}" destId="{37C19416-BB75-42FD-957A-1123A93F4E58}" srcOrd="0" destOrd="0" presId="urn:microsoft.com/office/officeart/2005/8/layout/pList2"/>
    <dgm:cxn modelId="{C22C3306-7B6B-4EAF-AE20-3CF55EC1970D}" type="presOf" srcId="{2B52E026-5D25-49AB-AB40-2A5A3AA08949}" destId="{4C6FD683-B787-4CBA-BC78-93FE4047B122}" srcOrd="0" destOrd="0" presId="urn:microsoft.com/office/officeart/2005/8/layout/pList2"/>
    <dgm:cxn modelId="{60E6D889-F2D2-453E-87A1-1944DA1427A8}" type="presParOf" srcId="{37C19416-BB75-42FD-957A-1123A93F4E58}" destId="{2F5AD393-BFDF-4A0D-A286-57680FD0FDC0}" srcOrd="0" destOrd="0" presId="urn:microsoft.com/office/officeart/2005/8/layout/pList2"/>
    <dgm:cxn modelId="{F9FDD55D-3D30-4900-A5EA-0D6D61547D17}" type="presParOf" srcId="{37C19416-BB75-42FD-957A-1123A93F4E58}" destId="{7343FBF8-7EA0-4DCC-8924-7BD4B319C884}" srcOrd="1" destOrd="0" presId="urn:microsoft.com/office/officeart/2005/8/layout/pList2"/>
    <dgm:cxn modelId="{9859F637-C38D-41C9-9BA9-552534D21A0A}" type="presParOf" srcId="{7343FBF8-7EA0-4DCC-8924-7BD4B319C884}" destId="{22F8DE02-47F3-4BD9-A329-607F41F62F95}" srcOrd="0" destOrd="0" presId="urn:microsoft.com/office/officeart/2005/8/layout/pList2"/>
    <dgm:cxn modelId="{0F9B60F1-2060-45C2-B2C0-BF02D4E6CDFF}" type="presParOf" srcId="{22F8DE02-47F3-4BD9-A329-607F41F62F95}" destId="{4C6FD683-B787-4CBA-BC78-93FE4047B122}" srcOrd="0" destOrd="0" presId="urn:microsoft.com/office/officeart/2005/8/layout/pList2"/>
    <dgm:cxn modelId="{26E63AFD-DF77-4F84-8EEF-A25ADBFD8586}" type="presParOf" srcId="{22F8DE02-47F3-4BD9-A329-607F41F62F95}" destId="{2012F58E-2CC4-495B-A836-35684A17EF72}" srcOrd="1" destOrd="0" presId="urn:microsoft.com/office/officeart/2005/8/layout/pList2"/>
    <dgm:cxn modelId="{CF57C9D7-A6F3-4819-8380-CB696F91300E}" type="presParOf" srcId="{22F8DE02-47F3-4BD9-A329-607F41F62F95}" destId="{A05F2E25-5917-424A-AB2F-1970DBDE1ECD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F5AD393-BFDF-4A0D-A286-57680FD0FDC0}">
      <dsp:nvSpPr>
        <dsp:cNvPr id="0" name=""/>
        <dsp:cNvSpPr/>
      </dsp:nvSpPr>
      <dsp:spPr>
        <a:xfrm>
          <a:off x="0" y="0"/>
          <a:ext cx="10228217" cy="26452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5F2E25-5917-424A-AB2F-1970DBDE1ECD}">
      <dsp:nvSpPr>
        <dsp:cNvPr id="0" name=""/>
        <dsp:cNvSpPr/>
      </dsp:nvSpPr>
      <dsp:spPr>
        <a:xfrm>
          <a:off x="546956" y="-121896"/>
          <a:ext cx="9004813" cy="473079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6FD683-B787-4CBA-BC78-93FE4047B122}">
      <dsp:nvSpPr>
        <dsp:cNvPr id="0" name=""/>
        <dsp:cNvSpPr/>
      </dsp:nvSpPr>
      <dsp:spPr>
        <a:xfrm rot="10800000">
          <a:off x="224269" y="4325936"/>
          <a:ext cx="9598321" cy="1687300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Проект – это работа, которая должна быть выполнена для достижения заранее определенного результата в рамках заданных сроков. В ходе работы над проектом всегда создается продукт деятельности. Проект завершается тогда, когда разрабатываемый продукт начинает использоваться, признается жизнеспособным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224269" y="4325936"/>
        <a:ext cx="9598321" cy="168730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F5AD393-BFDF-4A0D-A286-57680FD0FDC0}">
      <dsp:nvSpPr>
        <dsp:cNvPr id="0" name=""/>
        <dsp:cNvSpPr/>
      </dsp:nvSpPr>
      <dsp:spPr>
        <a:xfrm>
          <a:off x="0" y="0"/>
          <a:ext cx="10228217" cy="270988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5F2E25-5917-424A-AB2F-1970DBDE1ECD}">
      <dsp:nvSpPr>
        <dsp:cNvPr id="0" name=""/>
        <dsp:cNvSpPr/>
      </dsp:nvSpPr>
      <dsp:spPr>
        <a:xfrm>
          <a:off x="859334" y="11257"/>
          <a:ext cx="8389149" cy="501373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6FD683-B787-4CBA-BC78-93FE4047B122}">
      <dsp:nvSpPr>
        <dsp:cNvPr id="0" name=""/>
        <dsp:cNvSpPr/>
      </dsp:nvSpPr>
      <dsp:spPr>
        <a:xfrm rot="10800000">
          <a:off x="220611" y="4667985"/>
          <a:ext cx="9604124" cy="1469241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 dirty="0" smtClean="0"/>
            <a:t>Проектная деятельность – это совокупность действий всех участников проекта, направленных на решение конкретной задачи в рамках проекта, ограниченного целевой установкой, сроками и достигнутыми результатами (или продуктами).</a:t>
          </a:r>
          <a:endParaRPr lang="ru-RU" sz="28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220611" y="4667985"/>
        <a:ext cx="9604124" cy="14692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A6372F1-30B8-46AB-9DD5-6B6A2A9436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830F165D-96BE-4306-9A40-9EE8F498E2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F3B9DDA-B58C-415E-9B0F-BAD45C30B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E4679C2-D644-476D-9BC2-77E7DCF8E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1A6334D-4391-4D78-8744-5075F5AEA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65E00BF-EB77-40E4-B5D1-0B2CD1E7D6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8054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7823195-9624-44AF-AF90-DC120D050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C37F6C8-B166-4809-BD9D-DD6E6D831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03B13FC-3B94-4E15-9669-9129E990B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8F64CF5-33B4-4CC0-A979-B0780DA91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6C9FDEC-6573-4AE7-AF89-A9AFA9CEC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3013041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2C652B-AEF4-4622-BADA-2D770CBE2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EFB5510-EAB6-4D8B-B682-6CCBA1338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AAA239-E8DE-4317-ACEC-E87156E45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F254DDA-9042-4CB6-B57D-56B364192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6D95B05-80D2-47C4-9D88-798E9AC23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700162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E55728-42FE-4CEC-AE28-180D2B6CB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9ECF9F4-BBCC-4EB5-92B6-4E444669E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0BDEBC5-6D7D-40FC-BE74-0CE0434F10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4B16A41C-5C9F-4484-83D7-617865F22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6B13D2E-DEC0-4586-8104-8CAA35C2D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8FB19DA-12AA-4B10-96AA-07B805A72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834775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B1CA811-56BE-43DE-B488-AF2CEB756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5E9E15B-653E-40D0-BEF4-9C011449D0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3643EF6-737E-499E-9A37-993E2BB1DA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F3716B00-1EB6-4EA8-B06E-918AC95488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D49396A-CE30-4711-A882-C35E3D022E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77DB7A4-9DEC-43C9-B9D5-A710DDCFD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6DD9A85-47E8-4F58-931A-9874A448B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0E884B2C-4390-457E-9992-A81CB1C8A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953037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DB2AA4B-D045-4572-9C52-F6F65B78D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73C83F5-E32E-4283-9AA1-0FE06B928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96A0728-CEFA-4E13-A3A3-B6C37BF8C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36B2ABF-829C-4910-93CB-1930C1A34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06199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99747476-77B5-4A57-A7D8-03357FC00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E1620504-822A-4161-A42B-A5CA68AF0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6B597B7-7FA7-449D-A878-0C61127CD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004285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F9A9C8-02AB-4768-9924-593A049AB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7E81E91-BF98-47EF-9FF1-54CFD5A83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2CDB867-28EC-4BD4-AD6D-242A1AB2D2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D743440-5B4A-4DEA-9E62-A53128D59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1A97355-2393-4F65-80A6-C23C382C3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D85474A-D7B6-4308-9F86-95BD676D6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098789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5F04146-F199-4997-992F-3F176156C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FE6732F7-FBC1-4728-B913-1512CB9A6F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918942F-6A66-46F3-961D-F4F65F2CD0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E031739-A2CF-4828-B119-1929AFB73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DF94223-507F-44EE-82DB-46A4D73E7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2BFE8F4-6524-4399-BE73-689A53710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497595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4A8240-D75C-4A08-A379-720091831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F1B527A-5D07-4F40-A041-3AEC832DDC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BD5700A-4B05-4218-A71C-30AE97C7B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709451E-B40C-4B89-A500-E01EAA382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62DF106-5E00-432E-9920-44EEF21FF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380091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3F2267E2-E706-4778-B739-D5B1084B01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8921B22-D982-48ED-97CB-92D5A8F6AC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027CDF0-8F91-459D-B94D-D30024D4A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96FB915-B36C-40EC-9B45-E86221CDF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5743A6D-5138-4ABD-BA78-865A0CA3F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828246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BF58CE-3CC2-4A2A-98B5-DC84F519E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CE39E02-057D-48D6-B0E6-B5D56A3067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657E433-6D57-4B74-A48A-3FB99650EE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D9BFF-AB77-4025-A903-19386C68133F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F647C40-0991-4DF8-84DC-97AFB73F48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0F2BABC-04C4-489D-9647-6BE9C92743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1A89A-60EF-4459-B7FA-897504503AF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CF84FBE-609C-425C-B3AF-7780894300DF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0557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D831D12-9F7C-439E-985E-D8AB0E4EE4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608" y="2727000"/>
            <a:ext cx="10938295" cy="2387600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«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Методическое сопровождение проектной деятельности в учреждении дополнительного образования»</a:t>
            </a:r>
            <a:endParaRPr lang="ru-RU" sz="44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91916806-5B56-47DF-83E8-1517E8BD98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8000" y="5857335"/>
            <a:ext cx="9144000" cy="1406105"/>
          </a:xfrm>
        </p:spPr>
        <p:txBody>
          <a:bodyPr>
            <a:normAutofit/>
          </a:bodyPr>
          <a:lstStyle/>
          <a:p>
            <a:pPr algn="r">
              <a:lnSpc>
                <a:spcPct val="100000"/>
              </a:lnSpc>
              <a:spcBef>
                <a:spcPts val="600"/>
              </a:spcBef>
            </a:pPr>
            <a:r>
              <a:rPr lang="ru-RU" sz="2000" b="1" dirty="0" smtClean="0">
                <a:cs typeface="Aharoni" pitchFamily="2" charset="-79"/>
              </a:rPr>
              <a:t>Мирошниченко С.В., методист 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>
                <a:cs typeface="Aharoni" pitchFamily="2" charset="-79"/>
              </a:rPr>
              <a:t>МАУ  ДО «ЦРТДЮ» ПГТ.ЧЕРНОМОРСКОГО МО СЕВЕРСКИЙ РАЙОН </a:t>
            </a:r>
            <a:endParaRPr lang="ru-RU" sz="2000" b="1" dirty="0">
              <a:cs typeface="Aharoni" pitchFamily="2" charset="-79"/>
            </a:endParaRPr>
          </a:p>
        </p:txBody>
      </p:sp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80821" y="177210"/>
            <a:ext cx="2889111" cy="2174103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084217" y="458021"/>
            <a:ext cx="849085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АВТОНОМНОЕ УЧРЕЖДЕНИЕ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ДОПОЛНИТЕЛЬНОГО ОБРАЗОВАНИЯ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«ЦЕНТР РАЗВИТИЯ ТВОРЧЕСТВА ДЕТЕЙ И ЮНОШЕСТВА»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ПОСЕЛКА ГОРОДСКОГО ТИПА ЧЕРНОМОРСКОГО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ОБРАЗОВАНИЯ СЕВЕРСКИЙ РАЙОН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60894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9142" y="1"/>
            <a:ext cx="7608499" cy="731520"/>
          </a:xfrm>
        </p:spPr>
        <p:txBody>
          <a:bodyPr>
            <a:noAutofit/>
          </a:bodyPr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4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1018903" y="796834"/>
          <a:ext cx="10228217" cy="5878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392741" y="138023"/>
            <a:ext cx="1799259" cy="135397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0606" y="0"/>
            <a:ext cx="8808555" cy="731520"/>
          </a:xfrm>
        </p:spPr>
        <p:txBody>
          <a:bodyPr>
            <a:noAutofit/>
          </a:bodyPr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Проектная деятельность</a:t>
            </a:r>
            <a:endParaRPr lang="ru-RU" sz="4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953589" y="640080"/>
          <a:ext cx="10228217" cy="60219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392741" y="138023"/>
            <a:ext cx="1799259" cy="135397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528" y="19259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Методическое сопровождение проектной деятельности</a:t>
            </a:r>
            <a:endParaRPr lang="ru-RU" sz="4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xmlns="" id="{03225EBA-B610-462C-AD8C-2402D83E85F1}"/>
              </a:ext>
            </a:extLst>
          </p:cNvPr>
          <p:cNvSpPr txBox="1">
            <a:spLocks noGrp="1" noChangeArrowheads="1"/>
          </p:cNvSpPr>
          <p:nvPr>
            <p:ph idx="1"/>
          </p:nvPr>
        </p:nvSpPr>
        <p:spPr bwMode="gray">
          <a:xfrm>
            <a:off x="7942217" y="3111957"/>
            <a:ext cx="4075612" cy="3569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3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консультационная,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3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диагностическая,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3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информационная,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3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обучающая и другие. </a:t>
            </a:r>
          </a:p>
          <a:p>
            <a:endParaRPr lang="ru-RU" sz="1400" dirty="0" smtClean="0"/>
          </a:p>
        </p:txBody>
      </p:sp>
      <p:pic>
        <p:nvPicPr>
          <p:cNvPr id="5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92741" y="138023"/>
            <a:ext cx="1799259" cy="1353972"/>
          </a:xfrm>
          <a:prstGeom prst="rect">
            <a:avLst/>
          </a:prstGeom>
          <a:noFill/>
        </p:spPr>
      </p:pic>
      <p:pic>
        <p:nvPicPr>
          <p:cNvPr id="6" name="Рисунок 5" descr="Метод. сопровождение.jpg"/>
          <p:cNvPicPr>
            <a:picLocks noChangeAspect="1"/>
          </p:cNvPicPr>
          <p:nvPr/>
        </p:nvPicPr>
        <p:blipFill>
          <a:blip r:embed="rId3" cstate="print"/>
          <a:srcRect b="9342"/>
          <a:stretch>
            <a:fillRect/>
          </a:stretch>
        </p:blipFill>
        <p:spPr>
          <a:xfrm>
            <a:off x="444137" y="1343239"/>
            <a:ext cx="7302137" cy="5081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7458890" y="1603607"/>
            <a:ext cx="47331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заключается </a:t>
            </a:r>
          </a:p>
          <a:p>
            <a:pPr algn="ctr">
              <a:buNone/>
            </a:pP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многообразии функций, которое оно выполняет: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438" y="225869"/>
            <a:ext cx="9556630" cy="1506807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Проектная деятельность </a:t>
            </a:r>
            <a:b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в нашем Центре творчества</a:t>
            </a:r>
            <a:endParaRPr lang="ru-RU" sz="3600" b="1" i="1" dirty="0">
              <a:solidFill>
                <a:schemeClr val="accent5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92741" y="138023"/>
            <a:ext cx="1799259" cy="1353972"/>
          </a:xfrm>
          <a:prstGeom prst="rect">
            <a:avLst/>
          </a:prstGeom>
          <a:noFill/>
        </p:spPr>
      </p:pic>
      <p:pic>
        <p:nvPicPr>
          <p:cNvPr id="1026" name="Picture 2" descr="C:\Users\Евгения\Downloads\photo_5273762812474279238_y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6502" y="1689752"/>
            <a:ext cx="9273396" cy="47158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40044" y="203337"/>
            <a:ext cx="1799259" cy="1353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G:\Для выступления\1 Чистые берега\IMG_135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0295" r="12782"/>
          <a:stretch>
            <a:fillRect/>
          </a:stretch>
        </p:blipFill>
        <p:spPr bwMode="auto">
          <a:xfrm>
            <a:off x="375371" y="3233248"/>
            <a:ext cx="3647989" cy="25013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C:\Users\Евгения\Downloads\photo_5193205027186001241_y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48594" y="218630"/>
            <a:ext cx="2760618" cy="2070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 descr="C:\Users\Евгения\Downloads\photo_5193205027186001238_y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3573" y="235131"/>
            <a:ext cx="2767388" cy="20755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 t="14440" b="16661"/>
          <a:stretch>
            <a:fillRect/>
          </a:stretch>
        </p:blipFill>
        <p:spPr bwMode="auto">
          <a:xfrm>
            <a:off x="6498328" y="222069"/>
            <a:ext cx="2260912" cy="2076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7" name="Picture 9" descr="C:\Users\Евгения\Downloads\tO8Vpn3RtY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050935" y="188194"/>
            <a:ext cx="2797077" cy="2097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8" name="Picture 10" descr="C:\Users\Евгения\Downloads\V9UIBCzBWbk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97680" y="2468879"/>
            <a:ext cx="3743633" cy="2518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9" name="Picture 11" descr="G:\Для выступления\1 Чистые берега\DSCN307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81851" y="3226524"/>
            <a:ext cx="3439975" cy="2579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60" name="Picture 12" descr="G:\Для выступления\Экологич. субботник\DSCN384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33704" y="5074919"/>
            <a:ext cx="2246810" cy="1685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22478" y="425406"/>
            <a:ext cx="1799259" cy="1353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Евгения\Downloads\7qGZOkhyS2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9118" y="365759"/>
            <a:ext cx="3368311" cy="28158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 descr="C:\Users\Евгения\Downloads\yYdHGxFYB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822" y="378823"/>
            <a:ext cx="3709851" cy="2782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 descr="C:\Users\Евгения\Downloads\HU_iTOkwQA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12609" y="320582"/>
            <a:ext cx="3770089" cy="2827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5" name="Picture 5" descr="C:\Users\Евгения\Downloads\Hj45n3UM-e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2069" y="3958045"/>
            <a:ext cx="4062549" cy="2610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6" name="Picture 6" descr="C:\Users\Евгения\Downloads\nt0LXepqiCs.jpg"/>
          <p:cNvPicPr>
            <a:picLocks noChangeAspect="1" noChangeArrowheads="1"/>
          </p:cNvPicPr>
          <p:nvPr/>
        </p:nvPicPr>
        <p:blipFill>
          <a:blip r:embed="rId7" cstate="print"/>
          <a:srcRect l="2933" r="9385"/>
          <a:stretch>
            <a:fillRect/>
          </a:stretch>
        </p:blipFill>
        <p:spPr bwMode="auto">
          <a:xfrm>
            <a:off x="7929155" y="3931920"/>
            <a:ext cx="4057783" cy="25995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7" name="Picture 7" descr="C:\Users\Евгения\Downloads\wFubZzAoZUc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89123" y="3504112"/>
            <a:ext cx="3461654" cy="2596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252" y="325937"/>
            <a:ext cx="10515600" cy="1325563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и реализация проекта </a:t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«Цветы Победы»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0263" y="1825624"/>
            <a:ext cx="11377748" cy="5032376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Цель проекта: 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формирование заботливого и уважительного отношения к окружающей среде и исторической памяти </a:t>
            </a:r>
            <a:r>
              <a:rPr lang="ru-RU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нашей Родины </a:t>
            </a: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посредством раздельного сбора мусора в своем поселении.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-выявить отношение к проблеме загрязнения и охране окружающей среды и идее раздельного сбора мусора;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-расширить представление о возможностях правильной утилизации мусора;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-воспитать любовь к природе и бережное отношение к ней;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-сохранить и развить чувства гордости за подвиг нашего народа в Великой Отечественной войне; 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-организовать озеленение территории рядом с Центром творчества.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05358" y="229463"/>
            <a:ext cx="1799259" cy="135397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05357" y="386217"/>
            <a:ext cx="1799259" cy="1353972"/>
          </a:xfrm>
          <a:prstGeom prst="rect">
            <a:avLst/>
          </a:prstGeom>
          <a:noFill/>
        </p:spPr>
      </p:pic>
      <p:pic>
        <p:nvPicPr>
          <p:cNvPr id="4099" name="Picture 3" descr="D:\С.В. работа\документы за 2021-2022 у.г\2021\Сбор макулатуры\фото и текст макулатура\photo54091220955369125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2664" y="3495190"/>
            <a:ext cx="3665140" cy="27488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3" name="Picture 7" descr="G:\Для выступления\Цветы Победы\IMG-20200327-WA00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6537" y="235131"/>
            <a:ext cx="3779520" cy="2834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4" name="Picture 8" descr="G:\Для выступления\Цветы Победы\IMG-20200327-WA00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2226" y="3500844"/>
            <a:ext cx="3675021" cy="2756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 descr="C:\Users\Евгения\Downloads\photo_5229078904734597853_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62104" y="218728"/>
            <a:ext cx="4309551" cy="3046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8" name="Picture 2" descr="D:\С.В. работа\документы за 2021-2022 у.г\2021\Сбор макулатуры\фото и текст макулатура\photo5409122095536912578.jpg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 r="7486"/>
          <a:stretch>
            <a:fillRect/>
          </a:stretch>
        </p:blipFill>
        <p:spPr bwMode="auto">
          <a:xfrm>
            <a:off x="167440" y="246316"/>
            <a:ext cx="3402237" cy="2758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D:\СОХРАНЁННОЕ\РАБОЧИЙ СТОЛ  ЕЮ\МЕТОДИЧЕСКАЯ РАБОТА\2022-2023 уч. год\Выступление Светы (зональный семинар)\Для выступления ФОТО\Вручение грамот (сбор макулатуры)\lNkPyClqcs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14800" y="3538945"/>
            <a:ext cx="3955144" cy="29663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96353" y="386218"/>
            <a:ext cx="1799259" cy="1353972"/>
          </a:xfrm>
          <a:prstGeom prst="rect">
            <a:avLst/>
          </a:prstGeom>
          <a:noFill/>
        </p:spPr>
      </p:pic>
      <p:pic>
        <p:nvPicPr>
          <p:cNvPr id="6146" name="Picture 2" descr="G:\Для выступления\Цветы Победы\IMG-20200528-WA004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6870" y="169818"/>
            <a:ext cx="3263948" cy="32639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9" name="Picture 5" descr="G:\Для выступления\Цветы Победы\IMG-20200528-WA00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37713" y="205739"/>
            <a:ext cx="4184469" cy="313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8" name="Picture 4" descr="G:\Для выступления\Цветы Победы\IMG-20200528-WA00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7384" y="195942"/>
            <a:ext cx="3722914" cy="3236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D:\СОХРАНЁННОЕ\РАБОЧИЙ СТОЛ  ЕЮ\МЕТОДИЧЕСКАЯ РАБОТА\2022-2023 уч. год\Выступление Светы (зональный семинар)\Для выступления ФОТО\Цветы Победы\Polish_20200624_131619629.jpg"/>
          <p:cNvPicPr>
            <a:picLocks noChangeAspect="1" noChangeArrowheads="1"/>
          </p:cNvPicPr>
          <p:nvPr/>
        </p:nvPicPr>
        <p:blipFill>
          <a:blip r:embed="rId6" cstate="print"/>
          <a:srcRect t="12571" b="12571"/>
          <a:stretch>
            <a:fillRect/>
          </a:stretch>
        </p:blipFill>
        <p:spPr bwMode="auto">
          <a:xfrm>
            <a:off x="378822" y="3584946"/>
            <a:ext cx="3879669" cy="29042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D:\СОХРАНЁННОЕ\РАБОЧИЙ СТОЛ  ЕЮ\МЕТОДИЧЕСКАЯ РАБОТА\2022-2023 уч. год\Выступление Светы (зональный семинар)\Для выступления ФОТО\Цветы Победы\Polish_20200624_131634064.jpg"/>
          <p:cNvPicPr>
            <a:picLocks noChangeAspect="1" noChangeArrowheads="1"/>
          </p:cNvPicPr>
          <p:nvPr/>
        </p:nvPicPr>
        <p:blipFill>
          <a:blip r:embed="rId7" cstate="print"/>
          <a:srcRect l="13238" r="12762"/>
          <a:stretch>
            <a:fillRect/>
          </a:stretch>
        </p:blipFill>
        <p:spPr bwMode="auto">
          <a:xfrm>
            <a:off x="4728754" y="3551097"/>
            <a:ext cx="2586445" cy="33069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D:\СОХРАНЁННОЕ\РАБОЧИЙ СТОЛ  ЕЮ\МЕТОДИЧЕСКАЯ РАБОТА\2022-2023 уч. год\Выступление Светы (зональный семинар)\Для выступления ФОТО\Цветы Победы\IMG-20200528-WA0026.jpg"/>
          <p:cNvPicPr>
            <a:picLocks noChangeAspect="1" noChangeArrowheads="1"/>
          </p:cNvPicPr>
          <p:nvPr/>
        </p:nvPicPr>
        <p:blipFill>
          <a:blip r:embed="rId8" cstate="print"/>
          <a:srcRect l="6332" r="10143" b="22205"/>
          <a:stretch>
            <a:fillRect/>
          </a:stretch>
        </p:blipFill>
        <p:spPr bwMode="auto">
          <a:xfrm>
            <a:off x="7802105" y="3585754"/>
            <a:ext cx="4123306" cy="288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87348" y="347029"/>
            <a:ext cx="1799259" cy="1353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34640" y="325936"/>
            <a:ext cx="6100354" cy="13255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Ежегодное обновление клумбы</a:t>
            </a:r>
            <a:endParaRPr lang="ru-RU" dirty="0"/>
          </a:p>
        </p:txBody>
      </p:sp>
      <p:pic>
        <p:nvPicPr>
          <p:cNvPr id="4" name="Содержимое 3" descr="1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200398" y="1832859"/>
            <a:ext cx="5603967" cy="4202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WhatsApp Image 2021-04-07 at 12.55.54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8779" y="274320"/>
            <a:ext cx="2252798" cy="3003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WhatsApp Image 2021-04-07 at 12.55.57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108621" y="169815"/>
            <a:ext cx="2399756" cy="3199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WhatsApp Image 2021-04-07 at 12.56.02 (1)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160872" y="3487782"/>
            <a:ext cx="2361111" cy="3148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WhatsApp Image 2021-04-09 at 10.22.46 (1).jpeg"/>
          <p:cNvPicPr>
            <a:picLocks noChangeAspect="1"/>
          </p:cNvPicPr>
          <p:nvPr/>
        </p:nvPicPr>
        <p:blipFill>
          <a:blip r:embed="rId7" cstate="print"/>
          <a:srcRect t="2857" b="19048"/>
          <a:stretch>
            <a:fillRect/>
          </a:stretch>
        </p:blipFill>
        <p:spPr>
          <a:xfrm>
            <a:off x="548640" y="3398040"/>
            <a:ext cx="2272937" cy="3156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39599" y="373154"/>
            <a:ext cx="1799259" cy="13539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IMG_20210421_09524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049487" y="180408"/>
            <a:ext cx="3991822" cy="29938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IMG_20210421_094134.jpg"/>
          <p:cNvPicPr>
            <a:picLocks noChangeAspect="1"/>
          </p:cNvPicPr>
          <p:nvPr/>
        </p:nvPicPr>
        <p:blipFill>
          <a:blip r:embed="rId4" cstate="print"/>
          <a:srcRect t="2768"/>
          <a:stretch>
            <a:fillRect/>
          </a:stretch>
        </p:blipFill>
        <p:spPr>
          <a:xfrm>
            <a:off x="8684076" y="156755"/>
            <a:ext cx="2831375" cy="3670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photo_5282877892717562258_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58092" y="4066179"/>
            <a:ext cx="2005692" cy="267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IMG_20210421_094200.jpg"/>
          <p:cNvPicPr>
            <a:picLocks noChangeAspect="1"/>
          </p:cNvPicPr>
          <p:nvPr/>
        </p:nvPicPr>
        <p:blipFill>
          <a:blip r:embed="rId6" cstate="print"/>
          <a:srcRect t="5068"/>
          <a:stretch>
            <a:fillRect/>
          </a:stretch>
        </p:blipFill>
        <p:spPr>
          <a:xfrm>
            <a:off x="660219" y="209004"/>
            <a:ext cx="2899955" cy="36706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photo_5282877892717562261_y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039496" y="4036422"/>
            <a:ext cx="2005691" cy="2674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Евгения\Downloads\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9266" y="3344092"/>
            <a:ext cx="4859968" cy="32501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08969" y="347028"/>
            <a:ext cx="1799259" cy="1353972"/>
          </a:xfrm>
          <a:prstGeom prst="rect">
            <a:avLst/>
          </a:prstGeom>
          <a:noFill/>
        </p:spPr>
      </p:pic>
      <p:pic>
        <p:nvPicPr>
          <p:cNvPr id="1026" name="Picture 2" descr="C:\Users\Евгения\Desktop\для выступления на зональ.семинаре\для выступления на зональ.семинаре\Для выступления ФОТО\субботник 07.04.2023\photo_5296615294074210282_y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3475" r="24396" b="28972"/>
          <a:stretch>
            <a:fillRect/>
          </a:stretch>
        </p:blipFill>
        <p:spPr bwMode="auto">
          <a:xfrm>
            <a:off x="4240223" y="209005"/>
            <a:ext cx="3884873" cy="3331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Евгения\Desktop\для выступления на зональ.семинаре\для выступления на зональ.семинаре\Для выступления ФОТО\субботник 07.04.2023\photo_5296615294074210310_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9452" y="209005"/>
            <a:ext cx="3239589" cy="3239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Евгения\Desktop\для выступления на зональ.семинаре\для выступления на зональ.семинаре\Для выступления ФОТО\субботник 07.04.2023\photo_5296615294074210313_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82297" y="206828"/>
            <a:ext cx="3315062" cy="3315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C:\Users\Евгения\Desktop\для выступления на зональ.семинаре\для выступления на зональ.семинаре\Для выступления ФОТО\субботник 07.04.2023\photo_5296615294074210316_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8640" y="3540032"/>
            <a:ext cx="3213464" cy="3213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1" name="Picture 7" descr="C:\Users\Евгения\Desktop\для выступления на зональ.семинаре\для выступления на зональ.семинаре\Для выступления ФОТО\субботник 07.04.2023\photo_5296615294074210315_y.jpg"/>
          <p:cNvPicPr>
            <a:picLocks noChangeAspect="1" noChangeArrowheads="1"/>
          </p:cNvPicPr>
          <p:nvPr/>
        </p:nvPicPr>
        <p:blipFill>
          <a:blip r:embed="rId7" cstate="print"/>
          <a:srcRect t="6551"/>
          <a:stretch>
            <a:fillRect/>
          </a:stretch>
        </p:blipFill>
        <p:spPr bwMode="auto">
          <a:xfrm>
            <a:off x="8569234" y="3618411"/>
            <a:ext cx="3374572" cy="3153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2" name="Picture 8" descr="C:\Users\Евгения\Desktop\для выступления на зональ.семинаре\для выступления на зональ.семинаре\Для выступления ФОТО\субботник 07.04.2023\photo_5296615294074210314_y.jpg"/>
          <p:cNvPicPr>
            <a:picLocks noChangeAspect="1" noChangeArrowheads="1"/>
          </p:cNvPicPr>
          <p:nvPr/>
        </p:nvPicPr>
        <p:blipFill>
          <a:blip r:embed="rId8" cstate="print"/>
          <a:srcRect t="9901" b="11692"/>
          <a:stretch>
            <a:fillRect/>
          </a:stretch>
        </p:blipFill>
        <p:spPr bwMode="auto">
          <a:xfrm>
            <a:off x="4271553" y="3640600"/>
            <a:ext cx="3853543" cy="30214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56663" y="1776548"/>
            <a:ext cx="5995851" cy="5394961"/>
          </a:xfrm>
        </p:spPr>
        <p:txBody>
          <a:bodyPr anchor="t">
            <a:normAutofit fontScale="77500" lnSpcReduction="20000"/>
          </a:bodyPr>
          <a:lstStyle/>
          <a:p>
            <a:pPr algn="just"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Результатом работы стало достижение поставленных целей и задач. Мы выявили отношение участников проекта к проблеме загрязнения окружающей среды, какими понятиями о раздельном сборе мусора они обладают, увеличили объем знаний в области утилизации и переработки мусора, напомнили о подвиге нашего народа во время Великой Отечественной войны, а в следствии этого у участников проекта сформировалось бережное отношение к природе и окружающей среде, а так же уважительное отношение  к исторической памяти нашей страны.</a:t>
            </a:r>
          </a:p>
          <a:p>
            <a:pPr algn="just"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Дальнейшее развитие проекта предусматривает привлечение внимания людей к решению проблемы по раздельному сбору мусора и озеленения территории поселения. </a:t>
            </a:r>
          </a:p>
          <a:p>
            <a:pPr>
              <a:buNone/>
            </a:pPr>
            <a:r>
              <a:rPr lang="ru-RU" sz="2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Участниками проекта было собрано: </a:t>
            </a:r>
          </a:p>
          <a:p>
            <a:pPr>
              <a:buNone/>
            </a:pPr>
            <a:r>
              <a:rPr lang="ru-RU" sz="25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2020 году - 1133 кг макулатуры, 57 кг пластика,</a:t>
            </a:r>
            <a:endParaRPr lang="ru-RU" sz="2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5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2021 году - 1010 кг макулатуры, 98 кг пластика,</a:t>
            </a:r>
            <a:endParaRPr lang="ru-RU" sz="2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5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2022 году - 1т.142 кг. макулатуры, 186 кг пластика. </a:t>
            </a:r>
            <a:endParaRPr lang="ru-RU" sz="2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74320" y="339000"/>
            <a:ext cx="10515600" cy="1325563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Результаты и перспективы </a:t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развития проекта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9415" y="255588"/>
            <a:ext cx="1799259" cy="1353972"/>
          </a:xfrm>
          <a:prstGeom prst="rect">
            <a:avLst/>
          </a:prstGeom>
          <a:noFill/>
        </p:spPr>
      </p:pic>
      <p:graphicFrame>
        <p:nvGraphicFramePr>
          <p:cNvPr id="13" name="Диаграмма 12"/>
          <p:cNvGraphicFramePr/>
          <p:nvPr/>
        </p:nvGraphicFramePr>
        <p:xfrm>
          <a:off x="195943" y="1725508"/>
          <a:ext cx="5865223" cy="49626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31038" y="333966"/>
            <a:ext cx="1799259" cy="1353972"/>
          </a:xfrm>
          <a:prstGeom prst="rect">
            <a:avLst/>
          </a:prstGeom>
          <a:noFill/>
        </p:spPr>
      </p:pic>
      <p:pic>
        <p:nvPicPr>
          <p:cNvPr id="3079" name="Picture 7" descr="C:\Users\Евгения\Downloads\D0yG8CYVjk8.jpg"/>
          <p:cNvPicPr>
            <a:picLocks noChangeAspect="1" noChangeArrowheads="1"/>
          </p:cNvPicPr>
          <p:nvPr/>
        </p:nvPicPr>
        <p:blipFill>
          <a:blip r:embed="rId3" cstate="print"/>
          <a:srcRect b="5915"/>
          <a:stretch>
            <a:fillRect/>
          </a:stretch>
        </p:blipFill>
        <p:spPr bwMode="auto">
          <a:xfrm>
            <a:off x="3462642" y="3854468"/>
            <a:ext cx="2258889" cy="2833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0" name="Picture 8" descr="C:\Users\Евгения\Downloads\W0oyrG8j6O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6661" y="3879668"/>
            <a:ext cx="2808515" cy="2808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1" name="Picture 9" descr="C:\Users\Евгения\Downloads\Ss6RyeeoK6A.jpg"/>
          <p:cNvPicPr>
            <a:picLocks noChangeAspect="1" noChangeArrowheads="1"/>
          </p:cNvPicPr>
          <p:nvPr/>
        </p:nvPicPr>
        <p:blipFill>
          <a:blip r:embed="rId5" cstate="print"/>
          <a:srcRect t="4696"/>
          <a:stretch>
            <a:fillRect/>
          </a:stretch>
        </p:blipFill>
        <p:spPr bwMode="auto">
          <a:xfrm>
            <a:off x="547146" y="3030582"/>
            <a:ext cx="2693324" cy="3422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2" name="Picture 10" descr="C:\Users\Евгения\Downloads\DLtfBuHPibI.jpg"/>
          <p:cNvPicPr>
            <a:picLocks noChangeAspect="1" noChangeArrowheads="1"/>
          </p:cNvPicPr>
          <p:nvPr/>
        </p:nvPicPr>
        <p:blipFill>
          <a:blip r:embed="rId6" cstate="print"/>
          <a:srcRect t="19538" b="4025"/>
          <a:stretch>
            <a:fillRect/>
          </a:stretch>
        </p:blipFill>
        <p:spPr bwMode="auto">
          <a:xfrm>
            <a:off x="4564926" y="444137"/>
            <a:ext cx="4084438" cy="31220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3" name="Picture 11" descr="C:\Users\Евгения\Downloads\AKELP3Sm9C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80350" y="3476533"/>
            <a:ext cx="2989582" cy="29895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7" descr="D:\С.В. работа\документы за 2021-2022 у.г\Волонтерство.добро урок\приют Краснодог\Новая папка\фотодетей с кормами\WhatsApp Image 2021-12-16 at 13.08.06.jpeg"/>
          <p:cNvPicPr>
            <a:picLocks noGrp="1" noChangeAspect="1" noChangeArrowheads="1"/>
          </p:cNvPicPr>
          <p:nvPr>
            <p:ph idx="1"/>
          </p:nvPr>
        </p:nvPicPr>
        <p:blipFill>
          <a:blip r:embed="rId8" cstate="print"/>
          <a:srcRect t="17245"/>
          <a:stretch>
            <a:fillRect/>
          </a:stretch>
        </p:blipFill>
        <p:spPr bwMode="auto">
          <a:xfrm>
            <a:off x="9122306" y="261258"/>
            <a:ext cx="2664598" cy="2946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4" name="Picture 12" descr="D:\С.В. работа\документы за 2021-2022 у.г\Волонтерство.добро урок\приют Краснодог\Новая папка\фотодетей с кормами\WhatsApp Image 2021-12-17 at 21.39.00.jpeg"/>
          <p:cNvPicPr>
            <a:picLocks noChangeAspect="1" noChangeArrowheads="1"/>
          </p:cNvPicPr>
          <p:nvPr/>
        </p:nvPicPr>
        <p:blipFill>
          <a:blip r:embed="rId9" cstate="print"/>
          <a:srcRect b="18090"/>
          <a:stretch>
            <a:fillRect/>
          </a:stretch>
        </p:blipFill>
        <p:spPr bwMode="auto">
          <a:xfrm>
            <a:off x="313508" y="378823"/>
            <a:ext cx="3879669" cy="2383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photo_5289479884516741071_y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37653" y="297269"/>
            <a:ext cx="4566314" cy="6129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4" descr="C:\Users\Евгения\Desktop\imgonline-com-ua-Transparent-backgr-ZLGT0PXdwLR0w0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8078" y="451530"/>
            <a:ext cx="1799259" cy="1353972"/>
          </a:xfrm>
          <a:prstGeom prst="rect">
            <a:avLst/>
          </a:prstGeom>
          <a:noFill/>
        </p:spPr>
      </p:pic>
      <p:pic>
        <p:nvPicPr>
          <p:cNvPr id="6" name="Рисунок 5" descr="photo_5291750083970320117_y.jpg"/>
          <p:cNvPicPr>
            <a:picLocks noChangeAspect="1"/>
          </p:cNvPicPr>
          <p:nvPr/>
        </p:nvPicPr>
        <p:blipFill>
          <a:blip r:embed="rId4" cstate="print">
            <a:lum bright="10000" contrast="20000"/>
          </a:blip>
          <a:stretch>
            <a:fillRect/>
          </a:stretch>
        </p:blipFill>
        <p:spPr>
          <a:xfrm>
            <a:off x="6714939" y="287383"/>
            <a:ext cx="4453804" cy="61498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2797</TotalTime>
  <Words>384</Words>
  <Application>Microsoft Office PowerPoint</Application>
  <PresentationFormat>Произвольный</PresentationFormat>
  <Paragraphs>37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«Методическое сопровождение проектной деятельности в учреждении дополнительного образования»</vt:lpstr>
      <vt:lpstr>Проект </vt:lpstr>
      <vt:lpstr>Проектная деятельность</vt:lpstr>
      <vt:lpstr>Методическое сопровождение проектной деятельности</vt:lpstr>
      <vt:lpstr> Проектная деятельность  в нашем Центре творчества</vt:lpstr>
      <vt:lpstr>Слайд 6</vt:lpstr>
      <vt:lpstr>Слайд 7</vt:lpstr>
      <vt:lpstr>Создание и реализация проекта  «Цветы Победы»</vt:lpstr>
      <vt:lpstr>Слайд 9</vt:lpstr>
      <vt:lpstr>Слайд 10</vt:lpstr>
      <vt:lpstr>Ежегодное обновление клумбы</vt:lpstr>
      <vt:lpstr>Слайд 12</vt:lpstr>
      <vt:lpstr>Слайд 13</vt:lpstr>
      <vt:lpstr>Результаты и перспективы  развития проекта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user</dc:creator>
  <cp:lastModifiedBy>Наталья</cp:lastModifiedBy>
  <cp:revision>77</cp:revision>
  <dcterms:created xsi:type="dcterms:W3CDTF">2021-09-20T10:22:57Z</dcterms:created>
  <dcterms:modified xsi:type="dcterms:W3CDTF">2023-04-28T06:19:46Z</dcterms:modified>
</cp:coreProperties>
</file>