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7" r:id="rId3"/>
    <p:sldId id="282" r:id="rId4"/>
    <p:sldId id="258" r:id="rId5"/>
    <p:sldId id="259" r:id="rId6"/>
    <p:sldId id="277" r:id="rId7"/>
    <p:sldId id="261" r:id="rId8"/>
    <p:sldId id="262" r:id="rId9"/>
    <p:sldId id="272" r:id="rId10"/>
    <p:sldId id="263" r:id="rId11"/>
    <p:sldId id="267" r:id="rId12"/>
    <p:sldId id="266" r:id="rId13"/>
    <p:sldId id="283" r:id="rId14"/>
    <p:sldId id="281" r:id="rId15"/>
    <p:sldId id="273" r:id="rId16"/>
    <p:sldId id="280" r:id="rId17"/>
    <p:sldId id="278" r:id="rId18"/>
    <p:sldId id="279" r:id="rId19"/>
    <p:sldId id="271" r:id="rId20"/>
    <p:sldId id="268" r:id="rId21"/>
    <p:sldId id="270" r:id="rId22"/>
    <p:sldId id="269" r:id="rId23"/>
    <p:sldId id="285" r:id="rId24"/>
    <p:sldId id="286" r:id="rId25"/>
    <p:sldId id="287" r:id="rId26"/>
    <p:sldId id="275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5B79E-7233-4165-BE49-A5BD3910B051}" type="datetimeFigureOut">
              <a:rPr lang="ru-RU" smtClean="0"/>
              <a:t>12.02.2020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BC72-ADC0-483A-89CF-8DD61EB98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487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5B79E-7233-4165-BE49-A5BD3910B051}" type="datetimeFigureOut">
              <a:rPr lang="ru-RU" smtClean="0"/>
              <a:t>12.02.2020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BC72-ADC0-483A-89CF-8DD61EB98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69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5B79E-7233-4165-BE49-A5BD3910B051}" type="datetimeFigureOut">
              <a:rPr lang="ru-RU" smtClean="0"/>
              <a:t>12.02.2020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BC72-ADC0-483A-89CF-8DD61EB98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689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5B79E-7233-4165-BE49-A5BD3910B051}" type="datetimeFigureOut">
              <a:rPr lang="ru-RU" smtClean="0"/>
              <a:t>12.02.2020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BC72-ADC0-483A-89CF-8DD61EB98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534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5B79E-7233-4165-BE49-A5BD3910B051}" type="datetimeFigureOut">
              <a:rPr lang="ru-RU" smtClean="0"/>
              <a:t>12.02.2020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BC72-ADC0-483A-89CF-8DD61EB98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024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5B79E-7233-4165-BE49-A5BD3910B051}" type="datetimeFigureOut">
              <a:rPr lang="ru-RU" smtClean="0"/>
              <a:t>12.02.2020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BC72-ADC0-483A-89CF-8DD61EB98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395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5B79E-7233-4165-BE49-A5BD3910B051}" type="datetimeFigureOut">
              <a:rPr lang="ru-RU" smtClean="0"/>
              <a:t>12.02.2020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BC72-ADC0-483A-89CF-8DD61EB98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200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5B79E-7233-4165-BE49-A5BD3910B051}" type="datetimeFigureOut">
              <a:rPr lang="ru-RU" smtClean="0"/>
              <a:t>12.02.2020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BC72-ADC0-483A-89CF-8DD61EB98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163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5B79E-7233-4165-BE49-A5BD3910B051}" type="datetimeFigureOut">
              <a:rPr lang="ru-RU" smtClean="0"/>
              <a:t>12.02.2020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BC72-ADC0-483A-89CF-8DD61EB98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775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5B79E-7233-4165-BE49-A5BD3910B051}" type="datetimeFigureOut">
              <a:rPr lang="ru-RU" smtClean="0"/>
              <a:t>12.02.2020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BC72-ADC0-483A-89CF-8DD61EB98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115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5B79E-7233-4165-BE49-A5BD3910B051}" type="datetimeFigureOut">
              <a:rPr lang="ru-RU" smtClean="0"/>
              <a:t>12.02.2020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8BC72-ADC0-483A-89CF-8DD61EB98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6232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5B79E-7233-4165-BE49-A5BD3910B051}" type="datetimeFigureOut">
              <a:rPr lang="ru-RU" smtClean="0"/>
              <a:t>12.02.2020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8BC72-ADC0-483A-89CF-8DD61EB98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035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g"/><Relationship Id="rId4" Type="http://schemas.openxmlformats.org/officeDocument/2006/relationships/image" Target="../media/image57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03172" y="491252"/>
            <a:ext cx="2974427" cy="4799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</a:pPr>
            <a:r>
              <a:rPr lang="ru-RU" b="1" kern="0" dirty="0">
                <a:solidFill>
                  <a:srgbClr val="365F91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Полюбить Россию можно тогда, когда увидишь всю прелесть застенчивой русской природы, сквозь душу пропустить трагическую и героическую историю русского народа, удивишься красоте творениям простого русского народа. Для того, чтобы полюбить, нужно все это видеть и знать.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avatars.mds.yandex.net/get-pdb/1340225/e22115d7-5d81-4d30-b390-58e4792d216b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4" y="668171"/>
            <a:ext cx="7948000" cy="531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787" y="-585152"/>
            <a:ext cx="5940425" cy="802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29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</a:rPr>
              <a:t>Совместный с родителями долгосрочный информационно, творческий проект детей старшей группы № 5 «</a:t>
            </a:r>
            <a:r>
              <a:rPr lang="ru-RU" sz="3600" b="1" i="1" dirty="0" err="1" smtClean="0">
                <a:solidFill>
                  <a:srgbClr val="002060"/>
                </a:solidFill>
              </a:rPr>
              <a:t>Чиполлино</a:t>
            </a:r>
            <a:r>
              <a:rPr lang="ru-RU" sz="3600" b="1" i="1" dirty="0" smtClean="0">
                <a:solidFill>
                  <a:srgbClr val="002060"/>
                </a:solidFill>
              </a:rPr>
              <a:t>»</a:t>
            </a:r>
            <a:br>
              <a:rPr lang="ru-RU" sz="3600" b="1" i="1" dirty="0" smtClean="0">
                <a:solidFill>
                  <a:srgbClr val="002060"/>
                </a:solidFill>
              </a:rPr>
            </a:br>
            <a:r>
              <a:rPr lang="ru-RU" sz="3600" b="1" i="1" dirty="0" smtClean="0">
                <a:solidFill>
                  <a:srgbClr val="002060"/>
                </a:solidFill>
              </a:rPr>
              <a:t>2018 – 2019 учебный год</a:t>
            </a:r>
            <a:br>
              <a:rPr lang="ru-RU" sz="3600" b="1" i="1" dirty="0" smtClean="0">
                <a:solidFill>
                  <a:srgbClr val="00206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«Маленькие патриоты – большой страны!»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10400" y="3886518"/>
            <a:ext cx="2032000" cy="80740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440" y="3509963"/>
            <a:ext cx="4786884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017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2353" y="1089212"/>
            <a:ext cx="10676965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r>
              <a:rPr lang="ru-RU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Цель</a:t>
            </a:r>
            <a:r>
              <a:rPr lang="ru-RU" sz="3200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проекта:</a:t>
            </a:r>
            <a:endParaRPr lang="ru-RU" sz="3200" b="1" i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Создание условий для формирования активной гражданской позиции и патриотических чувств, как важнейших духовно -нравственных ценностей через проектную деятельность.</a:t>
            </a:r>
            <a:endParaRPr lang="ru-RU" sz="3200" i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23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7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03" y="264160"/>
            <a:ext cx="6169343" cy="615696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888480" y="264160"/>
            <a:ext cx="3779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</a:rPr>
              <a:t>Семья источник вдохновения,</a:t>
            </a:r>
            <a:endParaRPr lang="ru-RU" b="1" i="0" dirty="0" smtClean="0">
              <a:solidFill>
                <a:srgbClr val="C00000"/>
              </a:solidFill>
              <a:effectLst/>
              <a:latin typeface="Calibri" panose="020F0502020204030204" pitchFamily="34" charset="0"/>
            </a:endParaRPr>
          </a:p>
          <a:p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</a:rPr>
              <a:t>Где рядом взрослые и дети,</a:t>
            </a:r>
            <a:endParaRPr lang="ru-RU" b="1" i="0" dirty="0" smtClean="0">
              <a:solidFill>
                <a:srgbClr val="C00000"/>
              </a:solidFill>
              <a:effectLst/>
              <a:latin typeface="Calibri" panose="020F0502020204030204" pitchFamily="34" charset="0"/>
            </a:endParaRPr>
          </a:p>
          <a:p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</a:rPr>
              <a:t>В семье от всех невзгод спасение,</a:t>
            </a:r>
            <a:endParaRPr lang="ru-RU" b="1" i="0" dirty="0" smtClean="0">
              <a:solidFill>
                <a:srgbClr val="C00000"/>
              </a:solidFill>
              <a:effectLst/>
              <a:latin typeface="Calibri" panose="020F0502020204030204" pitchFamily="34" charset="0"/>
            </a:endParaRPr>
          </a:p>
          <a:p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</a:rPr>
              <a:t>Здесь друг за друга все в ответе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.  </a:t>
            </a:r>
            <a:endParaRPr lang="ru-RU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88480" y="2357120"/>
            <a:ext cx="451104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Цель проекта:</a:t>
            </a:r>
            <a:b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- формировать у детей понятие «семья»; представление детей о семье, семейных и родственных отношениях;</a:t>
            </a:r>
            <a:b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- расширять представления детей о своей семье, семейных традициях;</a:t>
            </a:r>
            <a:b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- воспитывать любовь и уважительное отношение к родителям и предкам, развивать партнерские отношения с семьёй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8314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21" y="168088"/>
            <a:ext cx="4071938" cy="54292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6300" y="1200149"/>
            <a:ext cx="3638550" cy="54578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6571" y="121023"/>
            <a:ext cx="3495429" cy="54763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790" y="587374"/>
            <a:ext cx="4552950" cy="6070600"/>
          </a:xfrm>
          <a:prstGeom prst="rect">
            <a:avLst/>
          </a:prstGeom>
          <a:pattFill prst="pct80">
            <a:fgClr>
              <a:schemeClr val="accent1"/>
            </a:fgClr>
            <a:bgClr>
              <a:schemeClr val="bg1"/>
            </a:bgClr>
          </a:pattFill>
        </p:spPr>
      </p:pic>
    </p:spTree>
    <p:extLst>
      <p:ext uri="{BB962C8B-B14F-4D97-AF65-F5344CB8AC3E}">
        <p14:creationId xmlns:p14="http://schemas.microsoft.com/office/powerpoint/2010/main" val="177840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91" y="365760"/>
            <a:ext cx="6562425" cy="649223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7600" y="182879"/>
            <a:ext cx="2917190" cy="388958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742916" y="3920359"/>
            <a:ext cx="522836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rgbClr val="000000"/>
                </a:solidFill>
                <a:latin typeface="Times New Roman, serif"/>
              </a:rPr>
              <a:t>Цель проекта</a:t>
            </a:r>
            <a:r>
              <a:rPr lang="ru-RU" sz="1600" dirty="0">
                <a:solidFill>
                  <a:srgbClr val="000000"/>
                </a:solidFill>
                <a:latin typeface="Times New Roman, serif"/>
              </a:rPr>
              <a:t>: формирование у детей  патриотических качеств к своему краю и стране.</a:t>
            </a:r>
            <a:endParaRPr lang="ru-RU" sz="1600" dirty="0">
              <a:solidFill>
                <a:srgbClr val="000000"/>
              </a:solidFill>
              <a:latin typeface="Open Sans"/>
            </a:endParaRP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Open Sans"/>
              </a:rPr>
              <a:t> </a:t>
            </a:r>
          </a:p>
          <a:p>
            <a:pPr algn="just"/>
            <a:r>
              <a:rPr lang="ru-RU" sz="1600" b="1" dirty="0">
                <a:solidFill>
                  <a:srgbClr val="000000"/>
                </a:solidFill>
                <a:latin typeface="Times New Roman, serif"/>
              </a:rPr>
              <a:t>Задачи проекта</a:t>
            </a:r>
            <a:r>
              <a:rPr lang="ru-RU" sz="1600" dirty="0">
                <a:solidFill>
                  <a:srgbClr val="000000"/>
                </a:solidFill>
                <a:latin typeface="Times New Roman, serif"/>
              </a:rPr>
              <a:t>: </a:t>
            </a:r>
            <a:r>
              <a:rPr lang="ru-RU" sz="1600" i="1" dirty="0">
                <a:solidFill>
                  <a:srgbClr val="000000"/>
                </a:solidFill>
                <a:latin typeface="Times New Roman, serif"/>
              </a:rPr>
              <a:t>Обучающие:</a:t>
            </a:r>
            <a:endParaRPr lang="ru-RU" sz="1600" dirty="0">
              <a:solidFill>
                <a:srgbClr val="000000"/>
              </a:solidFill>
              <a:latin typeface="Open Sans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, serif"/>
              </a:rPr>
              <a:t>дать сведения об истории страны, ее символике;</a:t>
            </a:r>
            <a:endParaRPr lang="ru-RU" sz="1600" dirty="0">
              <a:solidFill>
                <a:srgbClr val="000000"/>
              </a:solidFill>
              <a:latin typeface="Open Sans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, serif"/>
              </a:rPr>
              <a:t>познакомить детей с различными традициями русского народа, его культурой;</a:t>
            </a:r>
            <a:endParaRPr lang="ru-RU" sz="1600" dirty="0">
              <a:solidFill>
                <a:srgbClr val="000000"/>
              </a:solidFill>
              <a:latin typeface="Open Sans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, serif"/>
              </a:rPr>
              <a:t>рассказать детям о людях, прославивших Родину, познакомить с историей праздника День народного единства.</a:t>
            </a:r>
            <a:endParaRPr lang="ru-RU" sz="1600" b="0" i="0" dirty="0">
              <a:solidFill>
                <a:srgbClr val="000000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827773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680" y="264160"/>
            <a:ext cx="6413957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6124" y="264160"/>
            <a:ext cx="4719145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444444"/>
                </a:solidFill>
                <a:latin typeface="Arial" panose="020B0604020202020204" pitchFamily="34" charset="0"/>
              </a:rPr>
              <a:t>Цель:</a:t>
            </a:r>
            <a:endParaRPr lang="ru-RU" dirty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r>
              <a:rPr lang="ru-RU" dirty="0">
                <a:solidFill>
                  <a:srgbClr val="444444"/>
                </a:solidFill>
                <a:latin typeface="Arial" panose="020B0604020202020204" pitchFamily="34" charset="0"/>
              </a:rPr>
              <a:t> </a:t>
            </a:r>
            <a:r>
              <a:rPr lang="ru-RU" sz="1600" dirty="0">
                <a:solidFill>
                  <a:srgbClr val="FF0000"/>
                </a:solidFill>
                <a:latin typeface="Arial" panose="020B0604020202020204" pitchFamily="34" charset="0"/>
              </a:rPr>
              <a:t>формирование у детей первоначальных представлений о процессе получении  хлеба,  о значимости его  для человека.</a:t>
            </a:r>
          </a:p>
          <a:p>
            <a:r>
              <a:rPr lang="ru-RU" sz="1600" b="1" dirty="0">
                <a:solidFill>
                  <a:srgbClr val="444444"/>
                </a:solidFill>
                <a:latin typeface="Arial" panose="020B0604020202020204" pitchFamily="34" charset="0"/>
              </a:rPr>
              <a:t>Задачи:     </a:t>
            </a:r>
            <a:endParaRPr lang="ru-RU" sz="1600" dirty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r>
              <a:rPr lang="ru-RU" sz="1600" dirty="0">
                <a:solidFill>
                  <a:srgbClr val="444444"/>
                </a:solidFill>
                <a:latin typeface="Arial" panose="020B0604020202020204" pitchFamily="34" charset="0"/>
              </a:rPr>
              <a:t>1. Изучить историю возникновения хлеба.</a:t>
            </a:r>
          </a:p>
          <a:p>
            <a:r>
              <a:rPr lang="ru-RU" sz="1600" dirty="0">
                <a:solidFill>
                  <a:srgbClr val="444444"/>
                </a:solidFill>
                <a:latin typeface="Arial" panose="020B0604020202020204" pitchFamily="34" charset="0"/>
              </a:rPr>
              <a:t>2. Узнать, почему хлеб называют хлебом, как хлеб выращивали раньше.</a:t>
            </a:r>
          </a:p>
          <a:p>
            <a:r>
              <a:rPr lang="ru-RU" sz="1600" dirty="0">
                <a:solidFill>
                  <a:srgbClr val="444444"/>
                </a:solidFill>
                <a:latin typeface="Arial" panose="020B0604020202020204" pitchFamily="34" charset="0"/>
              </a:rPr>
              <a:t>3. Дать детям представление о том, какой путь проходит зерно, чтобы  </a:t>
            </a:r>
          </a:p>
          <a:p>
            <a:r>
              <a:rPr lang="ru-RU" sz="1600" dirty="0">
                <a:solidFill>
                  <a:srgbClr val="444444"/>
                </a:solidFill>
                <a:latin typeface="Arial" panose="020B0604020202020204" pitchFamily="34" charset="0"/>
              </a:rPr>
              <a:t>   стать хлебом.</a:t>
            </a:r>
          </a:p>
          <a:p>
            <a:r>
              <a:rPr lang="ru-RU" sz="1600" dirty="0">
                <a:solidFill>
                  <a:srgbClr val="444444"/>
                </a:solidFill>
                <a:latin typeface="Arial" panose="020B0604020202020204" pitchFamily="34" charset="0"/>
              </a:rPr>
              <a:t>4. Формировать представление о труде взрослых в сельском хозяйстве и  </a:t>
            </a:r>
          </a:p>
          <a:p>
            <a:r>
              <a:rPr lang="ru-RU" sz="1600" dirty="0">
                <a:solidFill>
                  <a:srgbClr val="444444"/>
                </a:solidFill>
                <a:latin typeface="Arial" panose="020B0604020202020204" pitchFamily="34" charset="0"/>
              </a:rPr>
              <a:t>    промышленности.</a:t>
            </a:r>
          </a:p>
          <a:p>
            <a:r>
              <a:rPr lang="ru-RU" sz="1600" dirty="0">
                <a:solidFill>
                  <a:srgbClr val="444444"/>
                </a:solidFill>
                <a:latin typeface="Arial" panose="020B0604020202020204" pitchFamily="34" charset="0"/>
              </a:rPr>
              <a:t>5. Обогащать словарный запас детей новыми словами. Учить правильно</a:t>
            </a:r>
          </a:p>
          <a:p>
            <a:r>
              <a:rPr lang="ru-RU" sz="1600" dirty="0">
                <a:solidFill>
                  <a:srgbClr val="444444"/>
                </a:solidFill>
                <a:latin typeface="Arial" panose="020B0604020202020204" pitchFamily="34" charset="0"/>
              </a:rPr>
              <a:t>   строить предложения , высказывать свои мысли.</a:t>
            </a:r>
          </a:p>
          <a:p>
            <a:r>
              <a:rPr lang="ru-RU" sz="1600" dirty="0">
                <a:solidFill>
                  <a:srgbClr val="444444"/>
                </a:solidFill>
                <a:latin typeface="Arial" panose="020B0604020202020204" pitchFamily="34" charset="0"/>
              </a:rPr>
              <a:t>6. Развивать творческие способности детей.</a:t>
            </a:r>
          </a:p>
          <a:p>
            <a:r>
              <a:rPr lang="ru-RU" sz="1600" dirty="0">
                <a:solidFill>
                  <a:srgbClr val="444444"/>
                </a:solidFill>
                <a:latin typeface="Arial" panose="020B0604020202020204" pitchFamily="34" charset="0"/>
              </a:rPr>
              <a:t>7. Способствовать детской любознательности, расширять кругозор.</a:t>
            </a:r>
          </a:p>
          <a:p>
            <a:r>
              <a:rPr lang="ru-RU" sz="1600" dirty="0">
                <a:solidFill>
                  <a:srgbClr val="444444"/>
                </a:solidFill>
                <a:latin typeface="Arial" panose="020B0604020202020204" pitchFamily="34" charset="0"/>
              </a:rPr>
              <a:t>8. Воспитывать бережное отношение к хлебу и уважение к труду людей</a:t>
            </a:r>
          </a:p>
          <a:p>
            <a:r>
              <a:rPr lang="ru-RU" sz="1600" dirty="0">
                <a:solidFill>
                  <a:srgbClr val="444444"/>
                </a:solidFill>
                <a:latin typeface="Arial" panose="020B0604020202020204" pitchFamily="34" charset="0"/>
              </a:rPr>
              <a:t>  разных профессий, занимающихся выращиванием и производством хл</a:t>
            </a:r>
            <a:r>
              <a:rPr lang="ru-RU" dirty="0">
                <a:solidFill>
                  <a:srgbClr val="444444"/>
                </a:solidFill>
                <a:latin typeface="Arial" panose="020B0604020202020204" pitchFamily="34" charset="0"/>
              </a:rPr>
              <a:t>еба.</a:t>
            </a:r>
            <a:endParaRPr lang="ru-RU" b="0" i="0" dirty="0">
              <a:solidFill>
                <a:srgbClr val="444444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318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10" y="381000"/>
            <a:ext cx="2449830" cy="32664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3930" y="699346"/>
            <a:ext cx="3018790" cy="402505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773852"/>
            <a:ext cx="4563110" cy="608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3770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4480" y="0"/>
            <a:ext cx="6543040" cy="6543040"/>
          </a:xfrm>
          <a:prstGeom prst="rect">
            <a:avLst/>
          </a:prstGeom>
          <a:pattFill prst="pct90">
            <a:fgClr>
              <a:schemeClr val="accent1"/>
            </a:fgClr>
            <a:bgClr>
              <a:schemeClr val="bg1"/>
            </a:bgClr>
          </a:pattFill>
        </p:spPr>
      </p:pic>
      <p:sp>
        <p:nvSpPr>
          <p:cNvPr id="3" name="Прямоугольник 2"/>
          <p:cNvSpPr/>
          <p:nvPr/>
        </p:nvSpPr>
        <p:spPr>
          <a:xfrm>
            <a:off x="6258559" y="704193"/>
            <a:ext cx="564966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u="sng" dirty="0">
                <a:solidFill>
                  <a:srgbClr val="002060"/>
                </a:solidFill>
                <a:latin typeface="Arial" panose="020B0604020202020204" pitchFamily="34" charset="0"/>
              </a:rPr>
              <a:t>Цель проекта</a:t>
            </a:r>
            <a:r>
              <a:rPr lang="ru-RU" b="1" i="1" dirty="0">
                <a:solidFill>
                  <a:srgbClr val="002060"/>
                </a:solidFill>
                <a:latin typeface="Arial" panose="020B0604020202020204" pitchFamily="34" charset="0"/>
              </a:rPr>
              <a:t>: воспитание уважения, бережного и заботливого отношения к маме.</a:t>
            </a:r>
          </a:p>
          <a:p>
            <a:r>
              <a:rPr lang="ru-RU" b="1" i="1" u="sng" dirty="0">
                <a:solidFill>
                  <a:srgbClr val="002060"/>
                </a:solidFill>
                <a:latin typeface="Arial" panose="020B0604020202020204" pitchFamily="34" charset="0"/>
              </a:rPr>
              <a:t>Задачи проекта:</a:t>
            </a:r>
            <a:endParaRPr lang="ru-RU" b="1" i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r>
              <a:rPr lang="ru-RU" b="1" i="1" dirty="0">
                <a:solidFill>
                  <a:srgbClr val="002060"/>
                </a:solidFill>
                <a:latin typeface="Arial" panose="020B0604020202020204" pitchFamily="34" charset="0"/>
              </a:rPr>
              <a:t>1.  Уточнить и обобщить знания детей о международном празднике «День Матери».</a:t>
            </a:r>
          </a:p>
          <a:p>
            <a:r>
              <a:rPr lang="ru-RU" b="1" i="1" dirty="0">
                <a:solidFill>
                  <a:srgbClr val="002060"/>
                </a:solidFill>
                <a:latin typeface="Arial" panose="020B0604020202020204" pitchFamily="34" charset="0"/>
              </a:rPr>
              <a:t>2. Воспитывать внимательное , уважительное , доброжелательное отношение к близкому человеку- маме.</a:t>
            </a:r>
          </a:p>
          <a:p>
            <a:r>
              <a:rPr lang="ru-RU" b="1" i="1" dirty="0">
                <a:solidFill>
                  <a:srgbClr val="002060"/>
                </a:solidFill>
                <a:latin typeface="Arial" panose="020B0604020202020204" pitchFamily="34" charset="0"/>
              </a:rPr>
              <a:t>3. Побудить детей выразить благодарность своим мамам за заботу, через продуктивную деятельность (аппликацию, рисование, лепку).</a:t>
            </a:r>
          </a:p>
          <a:p>
            <a:r>
              <a:rPr lang="ru-RU" b="1" i="1" dirty="0">
                <a:solidFill>
                  <a:srgbClr val="002060"/>
                </a:solidFill>
                <a:latin typeface="Arial" panose="020B0604020202020204" pitchFamily="34" charset="0"/>
              </a:rPr>
              <a:t>4. Формировать умение понимать и активно выражать эмоциональное переживание близких людей.</a:t>
            </a:r>
          </a:p>
          <a:p>
            <a:r>
              <a:rPr lang="ru-RU" b="1" i="1" dirty="0">
                <a:solidFill>
                  <a:srgbClr val="002060"/>
                </a:solidFill>
                <a:latin typeface="Arial" panose="020B0604020202020204" pitchFamily="34" charset="0"/>
              </a:rPr>
              <a:t>5. Развивать коммуникативные навыки детей.</a:t>
            </a:r>
          </a:p>
          <a:p>
            <a:r>
              <a:rPr lang="ru-RU" b="1" i="1" dirty="0">
                <a:solidFill>
                  <a:srgbClr val="002060"/>
                </a:solidFill>
                <a:latin typeface="Arial" panose="020B0604020202020204" pitchFamily="34" charset="0"/>
              </a:rPr>
              <a:t>6. Развивать умение давать моральную  оценку поступкам героев художественных произведений</a:t>
            </a:r>
            <a:r>
              <a:rPr lang="ru-RU" dirty="0">
                <a:solidFill>
                  <a:srgbClr val="444444"/>
                </a:solidFill>
                <a:latin typeface="Arial" panose="020B0604020202020204" pitchFamily="34" charset="0"/>
              </a:rPr>
              <a:t>,</a:t>
            </a:r>
            <a:endParaRPr lang="ru-RU" b="0" i="0" dirty="0">
              <a:solidFill>
                <a:srgbClr val="444444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0995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680" y="182880"/>
            <a:ext cx="5100320" cy="38252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0"/>
            <a:ext cx="3314700" cy="4419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" y="3032760"/>
            <a:ext cx="2868930" cy="38252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610" y="990600"/>
            <a:ext cx="3790950" cy="5054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278" y="3213100"/>
            <a:ext cx="1842384" cy="364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9819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128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24" y="231226"/>
            <a:ext cx="5322176" cy="35481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818" y="231226"/>
            <a:ext cx="4950372" cy="33002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162" y="3361074"/>
            <a:ext cx="6904476" cy="349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1766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894" y="215153"/>
            <a:ext cx="457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76" y="147916"/>
            <a:ext cx="5488642" cy="36590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471" y="2849283"/>
            <a:ext cx="5286935" cy="352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955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4246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224" y="2918012"/>
            <a:ext cx="5689600" cy="32004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92" y="0"/>
            <a:ext cx="3505608" cy="37791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789" y="684959"/>
            <a:ext cx="4679576" cy="2632262"/>
          </a:xfrm>
          <a:prstGeom prst="rect">
            <a:avLst/>
          </a:prstGeom>
          <a:pattFill prst="pct60">
            <a:fgClr>
              <a:srgbClr val="FFC000"/>
            </a:fgClr>
            <a:bgClr>
              <a:schemeClr val="bg1"/>
            </a:bgClr>
          </a:pattFill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9" y="3170144"/>
            <a:ext cx="4917141" cy="3687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929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8529" y="672353"/>
            <a:ext cx="74847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40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Проект «Друзья </a:t>
            </a:r>
            <a:r>
              <a:rPr lang="ru-RU" sz="40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спорта»</a:t>
            </a:r>
            <a:endParaRPr lang="ru-RU" sz="40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2730" y="1734671"/>
            <a:ext cx="46123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Цель: расширение представлений детей о зимних видах спорта.</a:t>
            </a:r>
          </a:p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Задачи: познакомить с наиболее популярными зимними видами спорта, развитие положительной мотивации к занятиям спортом, ведению здорового образа жизни. Пополнить словарный запас детей, повышение умственного и речевого развития.</a:t>
            </a:r>
            <a:endParaRPr lang="ru-RU" sz="2400" b="1" i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7137">
            <a:off x="5520558" y="1173654"/>
            <a:ext cx="6412797" cy="449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3808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73" y="349624"/>
            <a:ext cx="2934821" cy="39130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347" y="2803712"/>
            <a:ext cx="2899522" cy="38660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556" y="395941"/>
            <a:ext cx="4705350" cy="62738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3427879" cy="316005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275" y="3318436"/>
            <a:ext cx="2394696" cy="3192928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</p:pic>
    </p:spTree>
    <p:extLst>
      <p:ext uri="{BB962C8B-B14F-4D97-AF65-F5344CB8AC3E}">
        <p14:creationId xmlns:p14="http://schemas.microsoft.com/office/powerpoint/2010/main" val="41788995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3210560"/>
            <a:ext cx="7701280" cy="2593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100"/>
              </a:lnSpc>
              <a:spcAft>
                <a:spcPts val="2100"/>
              </a:spcAft>
            </a:pPr>
            <a:r>
              <a:rPr lang="ru-RU" sz="3200" b="1" i="1" dirty="0">
                <a:solidFill>
                  <a:srgbClr val="0070C0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Цели проекта:</a:t>
            </a:r>
            <a:endParaRPr lang="ru-RU" sz="3200" i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ts val="2100"/>
              </a:lnSpc>
              <a:spcAft>
                <a:spcPts val="225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200" i="1" dirty="0">
                <a:solidFill>
                  <a:srgbClr val="0070C0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воспитать у детей бережное отношение к окружающей природе;</a:t>
            </a:r>
            <a:endParaRPr lang="ru-RU" sz="3200" i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ts val="2100"/>
              </a:lnSpc>
              <a:spcAft>
                <a:spcPts val="225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200" i="1" dirty="0">
                <a:solidFill>
                  <a:srgbClr val="0070C0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создать условия для развития познавательных и творческих способностей;</a:t>
            </a:r>
            <a:endParaRPr lang="ru-RU" sz="3200" i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ts val="2100"/>
              </a:lnSpc>
              <a:spcAft>
                <a:spcPts val="225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200" i="1" dirty="0">
                <a:solidFill>
                  <a:srgbClr val="0070C0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развивать мышление, воображение, связную реч</a:t>
            </a:r>
            <a:r>
              <a:rPr lang="ru-RU" i="1" dirty="0">
                <a:solidFill>
                  <a:srgbClr val="0070C0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ь.</a:t>
            </a:r>
            <a:endParaRPr lang="ru-RU" sz="1400" i="1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50784">
            <a:off x="7731144" y="314024"/>
            <a:ext cx="3622049" cy="299692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rot="20219936">
            <a:off x="1976959" y="392858"/>
            <a:ext cx="4665461" cy="1563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9075" fontAlgn="base">
              <a:lnSpc>
                <a:spcPts val="3750"/>
              </a:lnSpc>
              <a:spcAft>
                <a:spcPts val="1950"/>
              </a:spcAft>
            </a:pPr>
            <a:r>
              <a:rPr lang="ru-RU" b="1" kern="1800" dirty="0">
                <a:solidFill>
                  <a:srgbClr val="FF0000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4000" b="1" kern="1800" dirty="0">
                <a:solidFill>
                  <a:srgbClr val="FF0000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«Знакомимся с Красной книгой»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3041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264160"/>
            <a:ext cx="3322320" cy="44297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3088640"/>
            <a:ext cx="2827020" cy="37693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570" y="264160"/>
            <a:ext cx="4991947" cy="3743960"/>
          </a:xfrm>
          <a:prstGeom prst="rect">
            <a:avLst/>
          </a:prstGeom>
          <a:pattFill prst="pct80">
            <a:fgClr>
              <a:srgbClr val="00B050"/>
            </a:fgClr>
            <a:bgClr>
              <a:schemeClr val="bg1"/>
            </a:bgClr>
          </a:pattFill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290" y="0"/>
            <a:ext cx="2246630" cy="2995507"/>
          </a:xfrm>
          <a:prstGeom prst="rect">
            <a:avLst/>
          </a:prstGeom>
          <a:pattFill prst="pct75">
            <a:fgClr>
              <a:srgbClr val="00B050"/>
            </a:fgClr>
            <a:bgClr>
              <a:schemeClr val="bg1"/>
            </a:bgClr>
          </a:pattFill>
        </p:spPr>
      </p:pic>
      <p:sp>
        <p:nvSpPr>
          <p:cNvPr id="6" name="Прямоугольник 5"/>
          <p:cNvSpPr/>
          <p:nvPr/>
        </p:nvSpPr>
        <p:spPr>
          <a:xfrm rot="9755331" flipV="1">
            <a:off x="6846570" y="4693919"/>
            <a:ext cx="2509701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Мы сами составили правила поведения в лесу и подарили такие </a:t>
            </a:r>
            <a:r>
              <a:rPr lang="ru-RU" b="1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напоминалки</a:t>
            </a: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родителям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10800000" flipH="1" flipV="1">
            <a:off x="285751" y="4783079"/>
            <a:ext cx="2743199" cy="1870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Итог нашей месячной работы Красная книга Новосибирской области. Приходите, поделимся информацией и полученными знаниями.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2970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080"/>
            <a:ext cx="7057813" cy="5293360"/>
          </a:xfrm>
          <a:prstGeom prst="rect">
            <a:avLst/>
          </a:prstGeom>
          <a:pattFill prst="plaid">
            <a:fgClr>
              <a:schemeClr val="accent1"/>
            </a:fgClr>
            <a:bgClr>
              <a:schemeClr val="bg1"/>
            </a:bgClr>
          </a:pattFill>
        </p:spPr>
      </p:pic>
      <p:sp>
        <p:nvSpPr>
          <p:cNvPr id="3" name="Прямоугольник 2"/>
          <p:cNvSpPr/>
          <p:nvPr/>
        </p:nvSpPr>
        <p:spPr>
          <a:xfrm>
            <a:off x="7057813" y="1586753"/>
            <a:ext cx="4668022" cy="4439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  <a:endParaRPr lang="ru-RU" sz="24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целостного восприятия окружающего мира, связанного с именами знаменитых людей России</a:t>
            </a:r>
            <a:endParaRPr lang="ru-RU" sz="24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4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приобщать к прошлому и настоящему своей культуры через связь поколений, народные традиции, поэзию, песни. спортивные достижения</a:t>
            </a:r>
            <a:endParaRPr lang="ru-RU" sz="2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9730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960"/>
            <a:ext cx="2049780" cy="27330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760" y="274320"/>
            <a:ext cx="8778240" cy="65836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6720" y="3302000"/>
            <a:ext cx="4402667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3950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openDmnd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68941" y="376519"/>
            <a:ext cx="153055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ru-RU" sz="4000" b="1" i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«РОССИЯ МОЯ МАСТЕРОВАЯ»  </a:t>
            </a:r>
            <a:endParaRPr lang="ru-RU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ctr">
              <a:spcAft>
                <a:spcPts val="0"/>
              </a:spcAft>
            </a:pPr>
            <a:r>
              <a:rPr lang="ru-RU" sz="4000" b="1" i="1" dirty="0">
                <a:solidFill>
                  <a:srgbClr val="444444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2306" y="1613647"/>
            <a:ext cx="7032812" cy="4645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создать условия для обогащения знаний детей о народно прикладном творчестве</a:t>
            </a:r>
            <a:endParaRPr lang="ru-RU" sz="14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lnSpc>
                <a:spcPts val="1505"/>
              </a:lnSpc>
              <a:spcAft>
                <a:spcPts val="0"/>
              </a:spcAft>
            </a:pPr>
            <a:r>
              <a:rPr lang="ru-RU" sz="11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ts val="1505"/>
              </a:lnSpc>
              <a:spcAft>
                <a:spcPts val="0"/>
              </a:spcAft>
            </a:pPr>
            <a:r>
              <a:rPr lang="ru-RU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Программное содержание: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505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Закрепить знания детей о русском декоративно-прикладном  искусстве, о русских промыслах: Гжели, Городце, Хохломе, Дымково, русской народной игрушке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just">
              <a:lnSpc>
                <a:spcPts val="1505"/>
              </a:lnSpc>
              <a:spcAft>
                <a:spcPts val="0"/>
              </a:spcAft>
            </a:pPr>
            <a:r>
              <a:rPr lang="ru-RU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505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Закреплять навыки творческого рассказывания, (учить </a:t>
            </a:r>
            <a:r>
              <a:rPr lang="ru-RU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придерживаться избранной </a:t>
            </a:r>
            <a:r>
              <a:rPr lang="ru-RU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сюжетной линии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algn="just">
              <a:lnSpc>
                <a:spcPts val="1505"/>
              </a:lnSpc>
              <a:spcAft>
                <a:spcPts val="0"/>
              </a:spcAft>
            </a:pPr>
            <a:r>
              <a:rPr lang="ru-RU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подбирать эпитеты-прилагательные, описывающие изделия русских народных промыслов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505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Закреплять понимание взаимосвязи русского декоративно-прикладного искусства, русской народной музыки и русского фольклора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i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505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Развивать  интерес к изучению русской истории, в том числе истории народных промыслов, уважение к труду народных мастеров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505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b="1" i="1" dirty="0">
                <a:solidFill>
                  <a:srgbClr val="444444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Воспитывать патриотизм, гордость за свою Родину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00830" y="1137510"/>
            <a:ext cx="2678324" cy="24340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10216" y="855216"/>
            <a:ext cx="3816280" cy="21958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77" y="3803838"/>
            <a:ext cx="3682775" cy="2455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657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4498428" cy="30240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062" y="2546131"/>
            <a:ext cx="5623035" cy="421727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2955730"/>
            <a:ext cx="5517931" cy="3184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3200" b="1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ПРОЕКТА: </a:t>
            </a:r>
            <a:endParaRPr lang="ru-RU" sz="32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Формирование духовно-нравственного отношения и чувства сопричастности к историческому наследию своего народа.</a:t>
            </a:r>
            <a:endParaRPr lang="ru-RU" sz="32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1504" y="578070"/>
            <a:ext cx="6619992" cy="208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8041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85" y="121025"/>
            <a:ext cx="4719915" cy="31466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165" y="3778260"/>
            <a:ext cx="4110602" cy="30797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888" y="185268"/>
            <a:ext cx="5112124" cy="34080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4" y="3593351"/>
            <a:ext cx="5257800" cy="2957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2868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22929" y="954740"/>
            <a:ext cx="8646459" cy="48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Наше убеждение, русский 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человек не должен терять своего нравственного авторитета, изначально заложенного в культуру и быт, Мы не имеем права забывать о культурном и историческом прошлом Отечества И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мы, 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педагоги обязаны 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вселить в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души наших 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детей гордость, уважение к своей Родине В наших руках все средства формирования маленького человека в большую личность.</a:t>
            </a:r>
            <a:endParaRPr lang="ru-RU" sz="3200" b="1" i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89649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264</Words>
  <Application>Microsoft Office PowerPoint</Application>
  <PresentationFormat>Широкоэкранный</PresentationFormat>
  <Paragraphs>69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6" baseType="lpstr">
      <vt:lpstr>Arial</vt:lpstr>
      <vt:lpstr>Calibri</vt:lpstr>
      <vt:lpstr>Calibri Light</vt:lpstr>
      <vt:lpstr>Cambria</vt:lpstr>
      <vt:lpstr>inherit</vt:lpstr>
      <vt:lpstr>Open Sans</vt:lpstr>
      <vt:lpstr>Symbol</vt:lpstr>
      <vt:lpstr>Times New Roman</vt:lpstr>
      <vt:lpstr>Times New Roman, serif</vt:lpstr>
      <vt:lpstr>Тема Office</vt:lpstr>
      <vt:lpstr>Презентация PowerPoint</vt:lpstr>
      <vt:lpstr>Совместный с родителями долгосрочный информационно, творческий проект детей старшей группы № 5 «Чиполлино» 2018 – 2019 учебный год «Маленькие патриоты – большой страны!»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Sveta</dc:creator>
  <cp:lastModifiedBy>Sveta</cp:lastModifiedBy>
  <cp:revision>26</cp:revision>
  <dcterms:created xsi:type="dcterms:W3CDTF">2019-04-09T04:56:08Z</dcterms:created>
  <dcterms:modified xsi:type="dcterms:W3CDTF">2020-02-12T02:17:56Z</dcterms:modified>
</cp:coreProperties>
</file>