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6"/>
  </p:notesMasterIdLst>
  <p:sldIdLst>
    <p:sldId id="256" r:id="rId2"/>
    <p:sldId id="257" r:id="rId3"/>
    <p:sldId id="258" r:id="rId4"/>
    <p:sldId id="272" r:id="rId5"/>
    <p:sldId id="265" r:id="rId6"/>
    <p:sldId id="268" r:id="rId7"/>
    <p:sldId id="271" r:id="rId8"/>
    <p:sldId id="266" r:id="rId9"/>
    <p:sldId id="275" r:id="rId10"/>
    <p:sldId id="273" r:id="rId11"/>
    <p:sldId id="276" r:id="rId12"/>
    <p:sldId id="277" r:id="rId13"/>
    <p:sldId id="270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>
        <p:scale>
          <a:sx n="76" d="100"/>
          <a:sy n="76" d="100"/>
        </p:scale>
        <p:origin x="-1218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0.2</c:v>
                </c:pt>
                <c:pt idx="1">
                  <c:v>0.5</c:v>
                </c:pt>
                <c:pt idx="2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C77-4B55-ADB3-49C9666695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5356416"/>
        <c:axId val="168972800"/>
      </c:barChart>
      <c:catAx>
        <c:axId val="1353564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68972800"/>
        <c:crosses val="autoZero"/>
        <c:auto val="1"/>
        <c:lblAlgn val="ctr"/>
        <c:lblOffset val="100"/>
        <c:noMultiLvlLbl val="0"/>
      </c:catAx>
      <c:valAx>
        <c:axId val="16897280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Количество детей, %</a:t>
                </a:r>
              </a:p>
            </c:rich>
          </c:tx>
          <c:layout/>
          <c:overlay val="0"/>
        </c:title>
        <c:numFmt formatCode="0%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353564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0.15</c:v>
                </c:pt>
                <c:pt idx="1">
                  <c:v>0.6</c:v>
                </c:pt>
                <c:pt idx="2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648-48BD-946B-A0CB7E85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8846720"/>
        <c:axId val="144602752"/>
      </c:barChart>
      <c:catAx>
        <c:axId val="1388467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44602752"/>
        <c:crosses val="autoZero"/>
        <c:auto val="1"/>
        <c:lblAlgn val="ctr"/>
        <c:lblOffset val="100"/>
        <c:noMultiLvlLbl val="0"/>
      </c:catAx>
      <c:valAx>
        <c:axId val="14460275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Количество детей, %</a:t>
                </a:r>
              </a:p>
            </c:rich>
          </c:tx>
          <c:layout/>
          <c:overlay val="0"/>
        </c:title>
        <c:numFmt formatCode="0%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3884672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243270252508365"/>
          <c:y val="6.8008665384709011E-2"/>
          <c:w val="0.81750524095480703"/>
          <c:h val="0.77601489667258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0.25</c:v>
                </c:pt>
                <c:pt idx="1">
                  <c:v>0.4</c:v>
                </c:pt>
                <c:pt idx="2">
                  <c:v>0.35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0AE-476A-859E-A15E96E783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5446016"/>
        <c:axId val="136356416"/>
      </c:barChart>
      <c:catAx>
        <c:axId val="13544601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36356416"/>
        <c:crosses val="autoZero"/>
        <c:auto val="1"/>
        <c:lblAlgn val="ctr"/>
        <c:lblOffset val="100"/>
        <c:noMultiLvlLbl val="0"/>
      </c:catAx>
      <c:valAx>
        <c:axId val="13635641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ru-RU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Количество детей, %</a:t>
                </a:r>
              </a:p>
            </c:rich>
          </c:tx>
          <c:layout/>
          <c:overlay val="0"/>
        </c:title>
        <c:numFmt formatCode="0%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354460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исход. Уровень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3"/>
                <c:pt idx="0">
                  <c:v>высокий уровень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</c:v>
                </c:pt>
                <c:pt idx="1">
                  <c:v>10</c:v>
                </c:pt>
                <c:pt idx="2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7A2-4EE2-91DD-926DC4C9A49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контр. уровень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2.9055690072639227E-2"/>
                  <c:y val="2.1978021978021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4D-46DF-9910-51A869826FF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3"/>
                <c:pt idx="0">
                  <c:v>высокий уровень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</c:v>
                </c:pt>
                <c:pt idx="1">
                  <c:v>10</c:v>
                </c:pt>
                <c:pt idx="2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7A2-4EE2-91DD-926DC4C9A49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высокий уровень</c:v>
                </c:pt>
                <c:pt idx="1">
                  <c:v>средний</c:v>
                </c:pt>
                <c:pt idx="2">
                  <c:v>низкий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7A2-4EE2-91DD-926DC4C9A4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9248128"/>
        <c:axId val="144572416"/>
      </c:barChart>
      <c:catAx>
        <c:axId val="139248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ru-RU"/>
          </a:p>
        </c:txPr>
        <c:crossAx val="144572416"/>
        <c:crosses val="autoZero"/>
        <c:auto val="1"/>
        <c:lblAlgn val="ctr"/>
        <c:lblOffset val="100"/>
        <c:noMultiLvlLbl val="0"/>
      </c:catAx>
      <c:valAx>
        <c:axId val="14457241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39248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ayout/>
      <c:overlay val="0"/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64CD7-602E-4F1E-AEC9-04F68D129B8A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55CED5-081F-4460-8469-1E146825A8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763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999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953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247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073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992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946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80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391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182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76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06987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444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5473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1771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3278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03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F2830-94D8-4261-97AA-50BB102A255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AA81C1D-C260-4329-B7AF-2435943D9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89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6589199" cy="648072"/>
          </a:xfrm>
        </p:spPr>
        <p:txBody>
          <a:bodyPr>
            <a:noAutofit/>
          </a:bodyPr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 ДОШКОЛЬНОЕ 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УЧРЕЖДЕНИЕ 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№35 г. 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ПАТИТЫ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484784"/>
            <a:ext cx="7128792" cy="424847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«Использование народной игрушки как средства воспитания национальной культуры детей старшего дошкольного возраста»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Прусаковой Н. А.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Зубкова В.В.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13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875271" cy="128089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Актуальность темы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2415" y="2133600"/>
            <a:ext cx="7022073" cy="4535760"/>
          </a:xfrm>
        </p:spPr>
        <p:txBody>
          <a:bodyPr>
            <a:noAutofit/>
          </a:bodyPr>
          <a:lstStyle/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Старший дошкольный возраст наиболее оптимальный для приобщения детей к национальной культуре. </a:t>
            </a: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Народная игрушка – эффективное средство воспитания национальной культуры. Игрушка сопровождает ребенка на всем протяжении его детства, позволяя ненавязчиво воздействовать на его развитие и воспитание. </a:t>
            </a: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современном этапе актуальной является задача поиска и внедрения педагогических методов использования традиционной народной игрушки как средства воспитания национальной культуры детей старшего дошкольного возраста. </a:t>
            </a:r>
          </a:p>
        </p:txBody>
      </p:sp>
    </p:spTree>
    <p:extLst>
      <p:ext uri="{BB962C8B-B14F-4D97-AF65-F5344CB8AC3E}">
        <p14:creationId xmlns:p14="http://schemas.microsoft.com/office/powerpoint/2010/main" val="2987255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404664"/>
            <a:ext cx="7200801" cy="128089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Степень разработанности темы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1892694"/>
              </p:ext>
            </p:extLst>
          </p:nvPr>
        </p:nvGraphicFramePr>
        <p:xfrm>
          <a:off x="827584" y="1340768"/>
          <a:ext cx="8136903" cy="52565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32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7636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8668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Автор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положения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71864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К. Д. Ушинский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Познание человеком народной культуры является важным моментом в нравственном и духовном развитии личности.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07233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В.А. Сухомлинский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 Родины, культ человека, культ книги, культ родного слова – основа воспитания и образования человека.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83573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 С. Лихачев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Особое значение имеет история родного края, которая создавалась предками в тесном единстве с фольклором, архитектурой, народно – прикладным творчеством.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07233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Н. Волкова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Большое значение в воспитании национальной культуры детей имеет знакомство с жизнью и подвигами великих патриотов земли русской.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6109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860674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База исследования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2415" y="2133600"/>
            <a:ext cx="6734041" cy="3777622"/>
          </a:xfrm>
        </p:spPr>
        <p:txBody>
          <a:bodyPr/>
          <a:lstStyle/>
          <a:p>
            <a:pPr marL="0" indent="4572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Проектная работа осуществлялась на базе МАДОУ № 35 «Машенька» г. Апатиты.</a:t>
            </a: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Количество детей – 20.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9843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332656"/>
            <a:ext cx="7056784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Выявление уровня знаний детей о национальной культуре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602893508"/>
              </p:ext>
            </p:extLst>
          </p:nvPr>
        </p:nvGraphicFramePr>
        <p:xfrm>
          <a:off x="846627" y="1513473"/>
          <a:ext cx="3816424" cy="2190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979712" y="3763198"/>
            <a:ext cx="23168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диагностики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«Методика выбора»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154807358"/>
              </p:ext>
            </p:extLst>
          </p:nvPr>
        </p:nvGraphicFramePr>
        <p:xfrm>
          <a:off x="5220072" y="1547646"/>
          <a:ext cx="3604245" cy="2219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508104" y="3763198"/>
            <a:ext cx="3489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диагностики по методике 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«Метод индивидуальной беседы»</a:t>
            </a: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977100776"/>
              </p:ext>
            </p:extLst>
          </p:nvPr>
        </p:nvGraphicFramePr>
        <p:xfrm>
          <a:off x="971600" y="4562165"/>
          <a:ext cx="4647054" cy="2054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490552" y="5589240"/>
            <a:ext cx="348935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диагностики по методике 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«Метод творческих заданий»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060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589199" cy="716658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Тема, цель и задачи проекта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196752"/>
            <a:ext cx="7488831" cy="5544616"/>
          </a:xfrm>
        </p:spPr>
        <p:txBody>
          <a:bodyPr>
            <a:normAutofit/>
          </a:bodyPr>
          <a:lstStyle/>
          <a:p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 проекта «Использование народной игрушки как средства воспитания национальной культуры детей старшего дошкольного возраста».</a:t>
            </a:r>
          </a:p>
          <a:p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проекта - духовно-нравственное воспитание дошкольников средствами русской народной культуры через знакомство с народными играми и игрушками.</a:t>
            </a:r>
          </a:p>
          <a:p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 проекта</a:t>
            </a:r>
            <a:r>
              <a:rPr lang="en-US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9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	Знакомить детей с народными промыслами России, мастерством народных умельцев, русским фольклором.</a:t>
            </a: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	Рассказать об истории возникновения игрушек на Руси.</a:t>
            </a: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	Познакомить с особенностями русских народных хороводов, спортивных игр.</a:t>
            </a: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	Показать значение семьи в жизни людей.</a:t>
            </a: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	Продолжить формировать эмоционально-окрашенное чувство причастности детей к наследию прошлого.</a:t>
            </a: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686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6589199" cy="716658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План реализации проекта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268760"/>
            <a:ext cx="7632848" cy="5112568"/>
          </a:xfrm>
        </p:spPr>
        <p:txBody>
          <a:bodyPr>
            <a:normAutofit/>
          </a:bodyPr>
          <a:lstStyle/>
          <a:p>
            <a:pPr>
              <a:spcBef>
                <a:spcPts val="70"/>
              </a:spcBef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этап:</a:t>
            </a:r>
          </a:p>
          <a:p>
            <a:pPr marL="0" indent="0">
              <a:spcBef>
                <a:spcPts val="7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выбор темы;</a:t>
            </a:r>
          </a:p>
          <a:p>
            <a:pPr marL="0" indent="0">
              <a:spcBef>
                <a:spcPts val="7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постановка проблемы;</a:t>
            </a:r>
          </a:p>
          <a:p>
            <a:pPr marL="0" indent="0">
              <a:spcBef>
                <a:spcPts val="7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определение цели и задачи;</a:t>
            </a:r>
          </a:p>
          <a:p>
            <a:pPr marL="0" indent="0">
              <a:spcBef>
                <a:spcPts val="7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подбор познавательной, и методической литературы, наглядного материала (иллюстрации, фотографии).</a:t>
            </a:r>
          </a:p>
          <a:p>
            <a:pPr>
              <a:spcBef>
                <a:spcPts val="70"/>
              </a:spcBef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marL="0" indent="0">
              <a:spcBef>
                <a:spcPts val="7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беседы, презентация;</a:t>
            </a:r>
          </a:p>
          <a:p>
            <a:pPr marL="0" indent="0">
              <a:spcBef>
                <a:spcPts val="7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разучивание русских, народных игр, считалок;</a:t>
            </a:r>
          </a:p>
          <a:p>
            <a:pPr marL="0" indent="0">
              <a:spcBef>
                <a:spcPts val="7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знакомство с русскими народными игрушками;</a:t>
            </a:r>
          </a:p>
          <a:p>
            <a:pPr marL="0" indent="0">
              <a:spcBef>
                <a:spcPts val="7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творческая деятельность.</a:t>
            </a:r>
          </a:p>
          <a:p>
            <a:pPr>
              <a:spcBef>
                <a:spcPts val="70"/>
              </a:spcBef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Заключительный этап:</a:t>
            </a:r>
          </a:p>
          <a:p>
            <a:pPr marL="0" indent="0">
              <a:spcBef>
                <a:spcPts val="7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совместное костюмированное развлечение «Праздник русского народного костюма»</a:t>
            </a:r>
          </a:p>
        </p:txBody>
      </p:sp>
    </p:spTree>
    <p:extLst>
      <p:ext uri="{BB962C8B-B14F-4D97-AF65-F5344CB8AC3E}">
        <p14:creationId xmlns:p14="http://schemas.microsoft.com/office/powerpoint/2010/main" val="1068250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63688" y="1700808"/>
            <a:ext cx="7128792" cy="3777622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презентация «Как жили и играли на Руси»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презентация «Русский национальный костюм»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знакомство с русской народной игрушкой «Матрешка»;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изготовление куклы – пеленашки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рисование «Матрешка»;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роспись глиняной игрушки «В гости к дымковским мастерам»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окончании работы было проведено совместное костюмированное развлечение «Праздник русского народного костюма».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63688" y="396787"/>
            <a:ext cx="66381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Мероприятия, реализованные </a:t>
            </a:r>
          </a:p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в рамках проект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</p:spTree>
    <p:extLst>
      <p:ext uri="{BB962C8B-B14F-4D97-AF65-F5344CB8AC3E}">
        <p14:creationId xmlns:p14="http://schemas.microsoft.com/office/powerpoint/2010/main" val="1543813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38"/>
            <a:ext cx="7272807" cy="1440162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русской народной игрушкой «Матрешка»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1472" y="1964878"/>
            <a:ext cx="3264631" cy="25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420888"/>
            <a:ext cx="2808114" cy="3264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12259" y="3788941"/>
            <a:ext cx="3096346" cy="26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3098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260648"/>
            <a:ext cx="6589199" cy="1008112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«Матрешка»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5534"/>
            <a:ext cx="2692693" cy="339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428" y="2060848"/>
            <a:ext cx="2911747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055" y="3085102"/>
            <a:ext cx="2728347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1559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C19A97-6F95-4982-9F2A-66D66B2B7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673" y="0"/>
            <a:ext cx="6914728" cy="1350277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Роспись глиняной игрушки                 «В гости к дымковским  мастерам»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6C7C9F83-77F8-459D-B944-C05C3EFDB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50277"/>
            <a:ext cx="2528380" cy="301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0C45BB1D-307C-484F-AC27-9D62DECCF2B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919" y="2115108"/>
            <a:ext cx="2708920" cy="3258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xmlns="" id="{393E85CC-3BD5-47DB-B8C6-5B6620467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834" y="2924944"/>
            <a:ext cx="3013646" cy="3402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0621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9FE6B31-5FC8-4B4F-8321-8754E7569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624" y="188640"/>
            <a:ext cx="7346777" cy="171636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Развлечение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«Праздник русского народного костюма»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D0B5957-F6E0-469F-832D-7E42DB739F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0" r="-444" b="23594"/>
          <a:stretch/>
        </p:blipFill>
        <p:spPr bwMode="auto">
          <a:xfrm>
            <a:off x="609599" y="1412776"/>
            <a:ext cx="2594248" cy="341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1573E7E5-51AD-4054-8413-A213DA16242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9" t="14274" r="18580" b="12740"/>
          <a:stretch/>
        </p:blipFill>
        <p:spPr bwMode="auto">
          <a:xfrm>
            <a:off x="3347864" y="2420888"/>
            <a:ext cx="2808312" cy="341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xmlns="" id="{BD1A0D2A-23EB-4CAB-AA8E-7D942BD050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2" b="21869"/>
          <a:stretch/>
        </p:blipFill>
        <p:spPr bwMode="auto">
          <a:xfrm>
            <a:off x="6300192" y="3501008"/>
            <a:ext cx="2707168" cy="3356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4075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7354" y="499934"/>
            <a:ext cx="7005464" cy="720080"/>
          </a:xfrm>
        </p:spPr>
        <p:txBody>
          <a:bodyPr>
            <a:noAutofit/>
          </a:bodyPr>
          <a:lstStyle/>
          <a:p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Анализ результатов исследования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512983"/>
              </p:ext>
            </p:extLst>
          </p:nvPr>
        </p:nvGraphicFramePr>
        <p:xfrm>
          <a:off x="179513" y="1412776"/>
          <a:ext cx="4464496" cy="2138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5536" y="3623483"/>
            <a:ext cx="43305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Сравнительные показатели уровня интереса детей к национальной культуре</a:t>
            </a:r>
            <a:r>
              <a:rPr lang="ru-RU" dirty="0">
                <a:solidFill>
                  <a:prstClr val="black"/>
                </a:solidFill>
              </a:rPr>
              <a:t>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075" y="1412776"/>
            <a:ext cx="4154815" cy="2116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35231" y="3623483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Сравнительные показатели уровня 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детей о национальной культуре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35" y="4437112"/>
            <a:ext cx="4541366" cy="233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999509" y="5733256"/>
            <a:ext cx="4006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Сравнительные показатели уровня умений отражать элементы национальной культуры в практической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1334001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2924944"/>
            <a:ext cx="6624736" cy="15407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50863366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223</TotalTime>
  <Words>510</Words>
  <Application>Microsoft Office PowerPoint</Application>
  <PresentationFormat>Экран (4:3)</PresentationFormat>
  <Paragraphs>77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Легкий дым</vt:lpstr>
      <vt:lpstr>МУНИЦИПАЛЬНОЕАВТОНОМНОЕ ДОШКОЛЬНОЕ  ОБРАЗОВАТЕЛЬНОЕ УЧРЕЖДЕНИЕ №35 г. АПАТИТЫ</vt:lpstr>
      <vt:lpstr>Актуальность темы исследования</vt:lpstr>
      <vt:lpstr>Степень разработанности темы</vt:lpstr>
      <vt:lpstr>База исследования</vt:lpstr>
      <vt:lpstr>Презентация PowerPoint</vt:lpstr>
      <vt:lpstr>Тема, цель и задачи проекта </vt:lpstr>
      <vt:lpstr>План реализации проекта </vt:lpstr>
      <vt:lpstr>Презентация PowerPoint</vt:lpstr>
      <vt:lpstr>Знакомство с русской народной игрушкой «Матрешка»</vt:lpstr>
      <vt:lpstr>Рисование «Матрешка»</vt:lpstr>
      <vt:lpstr>Роспись глиняной игрушки                 «В гости к дымковским  мастерам»</vt:lpstr>
      <vt:lpstr>Развлечение  «Праздник русского народного костюма» </vt:lpstr>
      <vt:lpstr>Анализ результатов исследования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«Использование народной игрушки как средства воспитания национальной культуры детей старшего дошкольного возраста»</dc:title>
  <dc:creator>Дом</dc:creator>
  <cp:lastModifiedBy>дс</cp:lastModifiedBy>
  <cp:revision>27</cp:revision>
  <dcterms:created xsi:type="dcterms:W3CDTF">2021-01-17T18:59:40Z</dcterms:created>
  <dcterms:modified xsi:type="dcterms:W3CDTF">2021-10-11T13:56:32Z</dcterms:modified>
</cp:coreProperties>
</file>