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5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86" r:id="rId8"/>
    <p:sldId id="262" r:id="rId9"/>
    <p:sldId id="276" r:id="rId10"/>
    <p:sldId id="277" r:id="rId11"/>
    <p:sldId id="283" r:id="rId12"/>
    <p:sldId id="278" r:id="rId13"/>
    <p:sldId id="285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Школа-интернат" initials="Ш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6"/>
    <a:srgbClr val="FF6600"/>
    <a:srgbClr val="660066"/>
    <a:srgbClr val="000066"/>
    <a:srgbClr val="000099"/>
    <a:srgbClr val="FFFFCC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6843" autoAdjust="0"/>
    <p:restoredTop sz="60440" autoAdjust="0"/>
  </p:normalViewPr>
  <p:slideViewPr>
    <p:cSldViewPr>
      <p:cViewPr varScale="1">
        <p:scale>
          <a:sx n="59" d="100"/>
          <a:sy n="59" d="100"/>
        </p:scale>
        <p:origin x="-141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hyperlink" Target="&#1087;&#1088;&#1072;&#1074;&#1080;&#1083;&#1072;%20&#1087;&#1088;&#1086;&#1080;&#1079;&#1085;&#1086;&#1096;&#1077;&#1085;&#1080;&#1103;.pptx" TargetMode="External"/><Relationship Id="rId2" Type="http://schemas.openxmlformats.org/officeDocument/2006/relationships/hyperlink" Target="&#1080;&#1085;&#1090;&#1086;&#1085;&#1072;&#1094;&#1080;&#1103;.ppt" TargetMode="External"/><Relationship Id="rId1" Type="http://schemas.openxmlformats.org/officeDocument/2006/relationships/hyperlink" Target="&#1057;&#1083;&#1086;&#1074;&#1086;.pptx" TargetMode="External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hyperlink" Target="&#1087;&#1088;&#1072;&#1074;&#1080;&#1083;&#1072;%20&#1087;&#1088;&#1086;&#1080;&#1079;&#1085;&#1086;&#1096;&#1077;&#1085;&#1080;&#1103;.pptx" TargetMode="External"/><Relationship Id="rId2" Type="http://schemas.openxmlformats.org/officeDocument/2006/relationships/hyperlink" Target="&#1080;&#1085;&#1090;&#1086;&#1085;&#1072;&#1094;&#1080;&#1103;.ppt" TargetMode="External"/><Relationship Id="rId1" Type="http://schemas.openxmlformats.org/officeDocument/2006/relationships/hyperlink" Target="&#1057;&#1083;&#1086;&#1074;&#1086;.pptx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99C369-D41B-4FDD-8731-FB3D8C5E00BC}" type="doc">
      <dgm:prSet loTypeId="urn:microsoft.com/office/officeart/2005/8/layout/radial2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8027248-9D92-4C72-9BEB-4A34CA4859F4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pPr algn="just"/>
          <a:r>
            <a:rPr lang="ru-RU" sz="1400" b="0" dirty="0" smtClean="0">
              <a:latin typeface="Times New Roman" pitchFamily="18" charset="0"/>
              <a:cs typeface="Times New Roman" pitchFamily="18" charset="0"/>
            </a:rPr>
            <a:t>Артикуляция</a:t>
          </a:r>
          <a:endParaRPr lang="ru-RU" sz="1400" b="0" dirty="0">
            <a:latin typeface="Times New Roman" pitchFamily="18" charset="0"/>
            <a:cs typeface="Times New Roman" pitchFamily="18" charset="0"/>
          </a:endParaRPr>
        </a:p>
      </dgm:t>
    </dgm:pt>
    <dgm:pt modelId="{BE3D2E21-C2DA-4999-906D-D76619A19B5A}" type="parTrans" cxnId="{B006B183-AC69-4BF1-9D8D-38AF427C13B4}">
      <dgm:prSet/>
      <dgm:spPr/>
      <dgm:t>
        <a:bodyPr/>
        <a:lstStyle/>
        <a:p>
          <a:endParaRPr lang="ru-RU"/>
        </a:p>
      </dgm:t>
    </dgm:pt>
    <dgm:pt modelId="{9E08C8A7-DBD4-41F1-812F-4CD8C96C9DF0}" type="sibTrans" cxnId="{B006B183-AC69-4BF1-9D8D-38AF427C13B4}">
      <dgm:prSet/>
      <dgm:spPr/>
      <dgm:t>
        <a:bodyPr/>
        <a:lstStyle/>
        <a:p>
          <a:endParaRPr lang="ru-RU"/>
        </a:p>
      </dgm:t>
    </dgm:pt>
    <dgm:pt modelId="{01B4C61E-B2F0-4503-A4F7-AC0C7260D9D7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r>
            <a:rPr lang="ru-RU" sz="1400" b="0" dirty="0" smtClean="0">
              <a:latin typeface="Times New Roman" pitchFamily="18" charset="0"/>
              <a:cs typeface="Times New Roman" pitchFamily="18" charset="0"/>
            </a:rPr>
            <a:t>Темп речи</a:t>
          </a:r>
          <a:endParaRPr lang="ru-RU" sz="1400" b="0" dirty="0">
            <a:latin typeface="Times New Roman" pitchFamily="18" charset="0"/>
            <a:cs typeface="Times New Roman" pitchFamily="18" charset="0"/>
          </a:endParaRPr>
        </a:p>
      </dgm:t>
    </dgm:pt>
    <dgm:pt modelId="{54FDBB17-CC04-4C3B-8311-30CBF7895994}" type="parTrans" cxnId="{91D49F8D-F920-4901-9FDA-18CF7F41573F}">
      <dgm:prSet/>
      <dgm:spPr/>
      <dgm:t>
        <a:bodyPr/>
        <a:lstStyle/>
        <a:p>
          <a:endParaRPr lang="ru-RU"/>
        </a:p>
      </dgm:t>
    </dgm:pt>
    <dgm:pt modelId="{FA3D5853-503E-49BB-9BC5-E94B98180D57}" type="sibTrans" cxnId="{91D49F8D-F920-4901-9FDA-18CF7F41573F}">
      <dgm:prSet/>
      <dgm:spPr/>
      <dgm:t>
        <a:bodyPr/>
        <a:lstStyle/>
        <a:p>
          <a:endParaRPr lang="ru-RU"/>
        </a:p>
      </dgm:t>
    </dgm:pt>
    <dgm:pt modelId="{2125B5EC-F4F1-4C79-B7A5-E88907F76919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r>
            <a:rPr lang="ru-RU" sz="1400" b="0" dirty="0" err="1" smtClean="0">
              <a:latin typeface="Times New Roman" pitchFamily="18" charset="0"/>
              <a:cs typeface="Times New Roman" pitchFamily="18" charset="0"/>
            </a:rPr>
            <a:t>Ритмико-интонационая</a:t>
          </a:r>
          <a:r>
            <a:rPr lang="ru-RU" sz="1400" b="0" dirty="0" smtClean="0">
              <a:latin typeface="Times New Roman" pitchFamily="18" charset="0"/>
              <a:cs typeface="Times New Roman" pitchFamily="18" charset="0"/>
            </a:rPr>
            <a:t> сторона речи</a:t>
          </a:r>
          <a:endParaRPr lang="ru-RU" sz="1400" b="0" dirty="0">
            <a:latin typeface="Times New Roman" pitchFamily="18" charset="0"/>
            <a:cs typeface="Times New Roman" pitchFamily="18" charset="0"/>
          </a:endParaRPr>
        </a:p>
      </dgm:t>
    </dgm:pt>
    <dgm:pt modelId="{732DB1FB-4755-4732-9C2F-186D31277FF4}" type="parTrans" cxnId="{537FF452-1B54-4623-A6F8-916C1EACEA6F}">
      <dgm:prSet/>
      <dgm:spPr/>
      <dgm:t>
        <a:bodyPr/>
        <a:lstStyle/>
        <a:p>
          <a:endParaRPr lang="ru-RU"/>
        </a:p>
      </dgm:t>
    </dgm:pt>
    <dgm:pt modelId="{BA95DF06-B93F-4E3A-8624-DF14F9815ED2}" type="sibTrans" cxnId="{537FF452-1B54-4623-A6F8-916C1EACEA6F}">
      <dgm:prSet/>
      <dgm:spPr/>
      <dgm:t>
        <a:bodyPr/>
        <a:lstStyle/>
        <a:p>
          <a:endParaRPr lang="ru-RU"/>
        </a:p>
      </dgm:t>
    </dgm:pt>
    <dgm:pt modelId="{D171CF47-1E19-41DE-9374-04F5CDBD59A6}">
      <dgm:prSet/>
      <dgm:spPr/>
      <dgm:t>
        <a:bodyPr/>
        <a:lstStyle/>
        <a:p>
          <a:endParaRPr lang="ru-RU" dirty="0"/>
        </a:p>
      </dgm:t>
    </dgm:pt>
    <dgm:pt modelId="{192AE805-A181-48B8-BB35-558B83F8B19C}" type="parTrans" cxnId="{0A84D8F5-58D7-4C5A-8E08-456BE99F1894}">
      <dgm:prSet/>
      <dgm:spPr/>
      <dgm:t>
        <a:bodyPr/>
        <a:lstStyle/>
        <a:p>
          <a:endParaRPr lang="ru-RU"/>
        </a:p>
      </dgm:t>
    </dgm:pt>
    <dgm:pt modelId="{AA71A227-340F-4515-9DD1-6A86D206B776}" type="sibTrans" cxnId="{0A84D8F5-58D7-4C5A-8E08-456BE99F1894}">
      <dgm:prSet/>
      <dgm:spPr/>
      <dgm:t>
        <a:bodyPr/>
        <a:lstStyle/>
        <a:p>
          <a:endParaRPr lang="ru-RU"/>
        </a:p>
      </dgm:t>
    </dgm:pt>
    <dgm:pt modelId="{A1942E2B-476E-419C-A1B8-33E448A5CB3B}" type="pres">
      <dgm:prSet presAssocID="{B599C369-D41B-4FDD-8731-FB3D8C5E00BC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B60B52-403F-490C-BF7B-DE28ECF89D4D}" type="pres">
      <dgm:prSet presAssocID="{B599C369-D41B-4FDD-8731-FB3D8C5E00BC}" presName="cycle" presStyleCnt="0"/>
      <dgm:spPr/>
      <dgm:t>
        <a:bodyPr/>
        <a:lstStyle/>
        <a:p>
          <a:endParaRPr lang="ru-RU"/>
        </a:p>
      </dgm:t>
    </dgm:pt>
    <dgm:pt modelId="{A1821C41-03DD-4DC5-89DF-75AD0F61DC8C}" type="pres">
      <dgm:prSet presAssocID="{B599C369-D41B-4FDD-8731-FB3D8C5E00BC}" presName="centerShape" presStyleCnt="0"/>
      <dgm:spPr/>
      <dgm:t>
        <a:bodyPr/>
        <a:lstStyle/>
        <a:p>
          <a:endParaRPr lang="ru-RU"/>
        </a:p>
      </dgm:t>
    </dgm:pt>
    <dgm:pt modelId="{40C2D573-C87B-44B3-A4B7-5B0235D8A3D1}" type="pres">
      <dgm:prSet presAssocID="{B599C369-D41B-4FDD-8731-FB3D8C5E00BC}" presName="connSite" presStyleLbl="node1" presStyleIdx="0" presStyleCnt="4"/>
      <dgm:spPr/>
      <dgm:t>
        <a:bodyPr/>
        <a:lstStyle/>
        <a:p>
          <a:endParaRPr lang="ru-RU"/>
        </a:p>
      </dgm:t>
    </dgm:pt>
    <dgm:pt modelId="{900E8673-8A5D-441D-99C8-A32AD5342C46}" type="pres">
      <dgm:prSet presAssocID="{B599C369-D41B-4FDD-8731-FB3D8C5E00BC}" presName="visible" presStyleLbl="node1" presStyleIdx="0" presStyleCnt="4" custAng="0" custScaleX="100575" custScaleY="98320"/>
      <dgm:spPr/>
      <dgm:t>
        <a:bodyPr/>
        <a:lstStyle/>
        <a:p>
          <a:endParaRPr lang="ru-RU"/>
        </a:p>
      </dgm:t>
    </dgm:pt>
    <dgm:pt modelId="{1C6BE484-5861-4992-9D54-F151A20EB0B4}" type="pres">
      <dgm:prSet presAssocID="{BE3D2E21-C2DA-4999-906D-D76619A19B5A}" presName="Name25" presStyleLbl="parChTrans1D1" presStyleIdx="0" presStyleCnt="3"/>
      <dgm:spPr/>
      <dgm:t>
        <a:bodyPr/>
        <a:lstStyle/>
        <a:p>
          <a:endParaRPr lang="ru-RU"/>
        </a:p>
      </dgm:t>
    </dgm:pt>
    <dgm:pt modelId="{EBB31518-C6D8-4CE1-8A71-BFC2B89DFAD4}" type="pres">
      <dgm:prSet presAssocID="{18027248-9D92-4C72-9BEB-4A34CA4859F4}" presName="node" presStyleCnt="0"/>
      <dgm:spPr/>
      <dgm:t>
        <a:bodyPr/>
        <a:lstStyle/>
        <a:p>
          <a:endParaRPr lang="ru-RU"/>
        </a:p>
      </dgm:t>
    </dgm:pt>
    <dgm:pt modelId="{C0DAC3B0-4E54-4576-BACB-F91B888C01D5}" type="pres">
      <dgm:prSet presAssocID="{18027248-9D92-4C72-9BEB-4A34CA4859F4}" presName="parentNode" presStyleLbl="node1" presStyleIdx="1" presStyleCnt="4" custScaleX="92637" custScaleY="92637" custLinFactNeighborX="51436" custLinFactNeighborY="-370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957429-568B-4D0B-8072-151379192958}" type="pres">
      <dgm:prSet presAssocID="{18027248-9D92-4C72-9BEB-4A34CA4859F4}" presName="childNod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065FF9-C2CA-4EA8-8B6A-46F281863CF6}" type="pres">
      <dgm:prSet presAssocID="{54FDBB17-CC04-4C3B-8311-30CBF7895994}" presName="Name25" presStyleLbl="parChTrans1D1" presStyleIdx="1" presStyleCnt="3"/>
      <dgm:spPr/>
      <dgm:t>
        <a:bodyPr/>
        <a:lstStyle/>
        <a:p>
          <a:endParaRPr lang="ru-RU"/>
        </a:p>
      </dgm:t>
    </dgm:pt>
    <dgm:pt modelId="{D18EAB85-7E8D-4006-B7A4-B1568B6F4CC9}" type="pres">
      <dgm:prSet presAssocID="{01B4C61E-B2F0-4503-A4F7-AC0C7260D9D7}" presName="node" presStyleCnt="0"/>
      <dgm:spPr/>
      <dgm:t>
        <a:bodyPr/>
        <a:lstStyle/>
        <a:p>
          <a:endParaRPr lang="ru-RU"/>
        </a:p>
      </dgm:t>
    </dgm:pt>
    <dgm:pt modelId="{1E51BFCF-31F6-4CB0-A943-373E004BB046}" type="pres">
      <dgm:prSet presAssocID="{01B4C61E-B2F0-4503-A4F7-AC0C7260D9D7}" presName="parentNode" presStyleLbl="node1" presStyleIdx="2" presStyleCnt="4" custScaleX="103223" custScaleY="103223" custLinFactX="56004" custLinFactY="-8594" custLinFactNeighborX="100000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EEDB65-D80A-484F-82C7-54931407D595}" type="pres">
      <dgm:prSet presAssocID="{01B4C61E-B2F0-4503-A4F7-AC0C7260D9D7}" presName="childNod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3B1B8F-4011-4C9E-A8FA-BBAF0140DC71}" type="pres">
      <dgm:prSet presAssocID="{732DB1FB-4755-4732-9C2F-186D31277FF4}" presName="Name25" presStyleLbl="parChTrans1D1" presStyleIdx="2" presStyleCnt="3"/>
      <dgm:spPr/>
      <dgm:t>
        <a:bodyPr/>
        <a:lstStyle/>
        <a:p>
          <a:endParaRPr lang="ru-RU"/>
        </a:p>
      </dgm:t>
    </dgm:pt>
    <dgm:pt modelId="{A4934A48-96E4-47D0-9E88-2AF6908163BD}" type="pres">
      <dgm:prSet presAssocID="{2125B5EC-F4F1-4C79-B7A5-E88907F76919}" presName="node" presStyleCnt="0"/>
      <dgm:spPr/>
      <dgm:t>
        <a:bodyPr/>
        <a:lstStyle/>
        <a:p>
          <a:endParaRPr lang="ru-RU"/>
        </a:p>
      </dgm:t>
    </dgm:pt>
    <dgm:pt modelId="{1DF690A3-49BD-434F-9162-C0BD0DB78F11}" type="pres">
      <dgm:prSet presAssocID="{2125B5EC-F4F1-4C79-B7A5-E88907F76919}" presName="parentNode" presStyleLbl="node1" presStyleIdx="3" presStyleCnt="4" custScaleX="107308" custScaleY="110703" custLinFactX="86802" custLinFactY="-20017" custLinFactNeighborX="100000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EBAA33-0419-431A-97AF-0FC46DA8E59B}" type="pres">
      <dgm:prSet presAssocID="{2125B5EC-F4F1-4C79-B7A5-E88907F76919}" presName="childNod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A84D8F5-58D7-4C5A-8E08-456BE99F1894}" srcId="{2125B5EC-F4F1-4C79-B7A5-E88907F76919}" destId="{D171CF47-1E19-41DE-9374-04F5CDBD59A6}" srcOrd="0" destOrd="0" parTransId="{192AE805-A181-48B8-BB35-558B83F8B19C}" sibTransId="{AA71A227-340F-4515-9DD1-6A86D206B776}"/>
    <dgm:cxn modelId="{51F154CB-E051-44FA-A519-FDA5FC8BC309}" type="presOf" srcId="{BE3D2E21-C2DA-4999-906D-D76619A19B5A}" destId="{1C6BE484-5861-4992-9D54-F151A20EB0B4}" srcOrd="0" destOrd="0" presId="urn:microsoft.com/office/officeart/2005/8/layout/radial2"/>
    <dgm:cxn modelId="{2D9DE8AB-4508-4E81-A16A-F86F0F039466}" type="presOf" srcId="{18027248-9D92-4C72-9BEB-4A34CA4859F4}" destId="{C0DAC3B0-4E54-4576-BACB-F91B888C01D5}" srcOrd="0" destOrd="0" presId="urn:microsoft.com/office/officeart/2005/8/layout/radial2"/>
    <dgm:cxn modelId="{AC7164C7-8F73-4539-A0B7-D055830308EA}" type="presOf" srcId="{2125B5EC-F4F1-4C79-B7A5-E88907F76919}" destId="{1DF690A3-49BD-434F-9162-C0BD0DB78F11}" srcOrd="0" destOrd="0" presId="urn:microsoft.com/office/officeart/2005/8/layout/radial2"/>
    <dgm:cxn modelId="{443AD576-34AB-46E4-AA1B-BFD94CA5A23A}" type="presOf" srcId="{D171CF47-1E19-41DE-9374-04F5CDBD59A6}" destId="{43EBAA33-0419-431A-97AF-0FC46DA8E59B}" srcOrd="0" destOrd="0" presId="urn:microsoft.com/office/officeart/2005/8/layout/radial2"/>
    <dgm:cxn modelId="{91D49F8D-F920-4901-9FDA-18CF7F41573F}" srcId="{B599C369-D41B-4FDD-8731-FB3D8C5E00BC}" destId="{01B4C61E-B2F0-4503-A4F7-AC0C7260D9D7}" srcOrd="1" destOrd="0" parTransId="{54FDBB17-CC04-4C3B-8311-30CBF7895994}" sibTransId="{FA3D5853-503E-49BB-9BC5-E94B98180D57}"/>
    <dgm:cxn modelId="{B006B183-AC69-4BF1-9D8D-38AF427C13B4}" srcId="{B599C369-D41B-4FDD-8731-FB3D8C5E00BC}" destId="{18027248-9D92-4C72-9BEB-4A34CA4859F4}" srcOrd="0" destOrd="0" parTransId="{BE3D2E21-C2DA-4999-906D-D76619A19B5A}" sibTransId="{9E08C8A7-DBD4-41F1-812F-4CD8C96C9DF0}"/>
    <dgm:cxn modelId="{3F0A6F48-D468-4CEE-B872-D4CE4B26177B}" type="presOf" srcId="{54FDBB17-CC04-4C3B-8311-30CBF7895994}" destId="{9D065FF9-C2CA-4EA8-8B6A-46F281863CF6}" srcOrd="0" destOrd="0" presId="urn:microsoft.com/office/officeart/2005/8/layout/radial2"/>
    <dgm:cxn modelId="{343E7CBD-3678-40CA-B1FB-6B38422F1754}" type="presOf" srcId="{732DB1FB-4755-4732-9C2F-186D31277FF4}" destId="{5A3B1B8F-4011-4C9E-A8FA-BBAF0140DC71}" srcOrd="0" destOrd="0" presId="urn:microsoft.com/office/officeart/2005/8/layout/radial2"/>
    <dgm:cxn modelId="{03C01368-B11F-408B-A127-192C495C288F}" type="presOf" srcId="{01B4C61E-B2F0-4503-A4F7-AC0C7260D9D7}" destId="{1E51BFCF-31F6-4CB0-A943-373E004BB046}" srcOrd="0" destOrd="0" presId="urn:microsoft.com/office/officeart/2005/8/layout/radial2"/>
    <dgm:cxn modelId="{537FF452-1B54-4623-A6F8-916C1EACEA6F}" srcId="{B599C369-D41B-4FDD-8731-FB3D8C5E00BC}" destId="{2125B5EC-F4F1-4C79-B7A5-E88907F76919}" srcOrd="2" destOrd="0" parTransId="{732DB1FB-4755-4732-9C2F-186D31277FF4}" sibTransId="{BA95DF06-B93F-4E3A-8624-DF14F9815ED2}"/>
    <dgm:cxn modelId="{5417FC5C-344D-4BB8-A9C0-D90C2C3F0A70}" type="presOf" srcId="{B599C369-D41B-4FDD-8731-FB3D8C5E00BC}" destId="{A1942E2B-476E-419C-A1B8-33E448A5CB3B}" srcOrd="0" destOrd="0" presId="urn:microsoft.com/office/officeart/2005/8/layout/radial2"/>
    <dgm:cxn modelId="{90CF945B-44CB-449B-BC3D-5A6375F7A33C}" type="presParOf" srcId="{A1942E2B-476E-419C-A1B8-33E448A5CB3B}" destId="{9FB60B52-403F-490C-BF7B-DE28ECF89D4D}" srcOrd="0" destOrd="0" presId="urn:microsoft.com/office/officeart/2005/8/layout/radial2"/>
    <dgm:cxn modelId="{7189C6D1-88E8-415A-98A8-BCF63063051F}" type="presParOf" srcId="{9FB60B52-403F-490C-BF7B-DE28ECF89D4D}" destId="{A1821C41-03DD-4DC5-89DF-75AD0F61DC8C}" srcOrd="0" destOrd="0" presId="urn:microsoft.com/office/officeart/2005/8/layout/radial2"/>
    <dgm:cxn modelId="{0806E8A3-8DD3-4F8E-9F16-1820D9CB38D2}" type="presParOf" srcId="{A1821C41-03DD-4DC5-89DF-75AD0F61DC8C}" destId="{40C2D573-C87B-44B3-A4B7-5B0235D8A3D1}" srcOrd="0" destOrd="0" presId="urn:microsoft.com/office/officeart/2005/8/layout/radial2"/>
    <dgm:cxn modelId="{81D498E4-5448-4C7F-AFB6-30F044D0E0FA}" type="presParOf" srcId="{A1821C41-03DD-4DC5-89DF-75AD0F61DC8C}" destId="{900E8673-8A5D-441D-99C8-A32AD5342C46}" srcOrd="1" destOrd="0" presId="urn:microsoft.com/office/officeart/2005/8/layout/radial2"/>
    <dgm:cxn modelId="{1059EF34-6C2D-459F-83C4-54886A345B04}" type="presParOf" srcId="{9FB60B52-403F-490C-BF7B-DE28ECF89D4D}" destId="{1C6BE484-5861-4992-9D54-F151A20EB0B4}" srcOrd="1" destOrd="0" presId="urn:microsoft.com/office/officeart/2005/8/layout/radial2"/>
    <dgm:cxn modelId="{C842F05B-CCBA-4CF3-8926-23390B35ECFD}" type="presParOf" srcId="{9FB60B52-403F-490C-BF7B-DE28ECF89D4D}" destId="{EBB31518-C6D8-4CE1-8A71-BFC2B89DFAD4}" srcOrd="2" destOrd="0" presId="urn:microsoft.com/office/officeart/2005/8/layout/radial2"/>
    <dgm:cxn modelId="{61EBD185-808F-4247-8A6F-80A484E56B0C}" type="presParOf" srcId="{EBB31518-C6D8-4CE1-8A71-BFC2B89DFAD4}" destId="{C0DAC3B0-4E54-4576-BACB-F91B888C01D5}" srcOrd="0" destOrd="0" presId="urn:microsoft.com/office/officeart/2005/8/layout/radial2"/>
    <dgm:cxn modelId="{E1681A05-247E-4B4B-B8BE-190FFBAED5B6}" type="presParOf" srcId="{EBB31518-C6D8-4CE1-8A71-BFC2B89DFAD4}" destId="{19957429-568B-4D0B-8072-151379192958}" srcOrd="1" destOrd="0" presId="urn:microsoft.com/office/officeart/2005/8/layout/radial2"/>
    <dgm:cxn modelId="{847C341C-DC79-4387-A35F-E91ECC55599C}" type="presParOf" srcId="{9FB60B52-403F-490C-BF7B-DE28ECF89D4D}" destId="{9D065FF9-C2CA-4EA8-8B6A-46F281863CF6}" srcOrd="3" destOrd="0" presId="urn:microsoft.com/office/officeart/2005/8/layout/radial2"/>
    <dgm:cxn modelId="{E9322757-0B30-463D-82DB-7A83945A22C5}" type="presParOf" srcId="{9FB60B52-403F-490C-BF7B-DE28ECF89D4D}" destId="{D18EAB85-7E8D-4006-B7A4-B1568B6F4CC9}" srcOrd="4" destOrd="0" presId="urn:microsoft.com/office/officeart/2005/8/layout/radial2"/>
    <dgm:cxn modelId="{D758C193-7393-4F17-9FAE-AE484D1A3A9D}" type="presParOf" srcId="{D18EAB85-7E8D-4006-B7A4-B1568B6F4CC9}" destId="{1E51BFCF-31F6-4CB0-A943-373E004BB046}" srcOrd="0" destOrd="0" presId="urn:microsoft.com/office/officeart/2005/8/layout/radial2"/>
    <dgm:cxn modelId="{16721016-8FA1-4A6D-9D13-BD46C29012B9}" type="presParOf" srcId="{D18EAB85-7E8D-4006-B7A4-B1568B6F4CC9}" destId="{0DEEDB65-D80A-484F-82C7-54931407D595}" srcOrd="1" destOrd="0" presId="urn:microsoft.com/office/officeart/2005/8/layout/radial2"/>
    <dgm:cxn modelId="{FB64B539-3337-44CA-B796-FC773BFED665}" type="presParOf" srcId="{9FB60B52-403F-490C-BF7B-DE28ECF89D4D}" destId="{5A3B1B8F-4011-4C9E-A8FA-BBAF0140DC71}" srcOrd="5" destOrd="0" presId="urn:microsoft.com/office/officeart/2005/8/layout/radial2"/>
    <dgm:cxn modelId="{93F62F5B-7566-444B-9E7C-0148A80C3F3B}" type="presParOf" srcId="{9FB60B52-403F-490C-BF7B-DE28ECF89D4D}" destId="{A4934A48-96E4-47D0-9E88-2AF6908163BD}" srcOrd="6" destOrd="0" presId="urn:microsoft.com/office/officeart/2005/8/layout/radial2"/>
    <dgm:cxn modelId="{08041EC8-DE87-4F76-A92E-28C3E597B541}" type="presParOf" srcId="{A4934A48-96E4-47D0-9E88-2AF6908163BD}" destId="{1DF690A3-49BD-434F-9162-C0BD0DB78F11}" srcOrd="0" destOrd="0" presId="urn:microsoft.com/office/officeart/2005/8/layout/radial2"/>
    <dgm:cxn modelId="{056D9677-D2D8-4589-A79A-702E5789F731}" type="presParOf" srcId="{A4934A48-96E4-47D0-9E88-2AF6908163BD}" destId="{43EBAA33-0419-431A-97AF-0FC46DA8E59B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37FB8B-3020-4C55-B2DE-665CCB029F44}" type="doc">
      <dgm:prSet loTypeId="urn:microsoft.com/office/officeart/2005/8/layout/radial4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580F48E-64A8-43C8-B434-C3F1963C19BD}">
      <dgm:prSet phldrT="[Текст]"/>
      <dgm:spPr/>
      <dgm:t>
        <a:bodyPr/>
        <a:lstStyle/>
        <a:p>
          <a:r>
            <a:rPr lang="ru-RU" b="1" dirty="0" smtClean="0"/>
            <a:t>Механизмы </a:t>
          </a:r>
          <a:r>
            <a:rPr lang="ru-RU" b="1" dirty="0" err="1" smtClean="0"/>
            <a:t>слухо</a:t>
          </a:r>
          <a:r>
            <a:rPr lang="ru-RU" b="1" dirty="0" smtClean="0"/>
            <a:t>- зрительного восприятия</a:t>
          </a:r>
          <a:endParaRPr lang="ru-RU" b="1" dirty="0"/>
        </a:p>
      </dgm:t>
    </dgm:pt>
    <dgm:pt modelId="{64FEA563-1BC8-417D-9119-7F4DDEAA9D6F}" type="parTrans" cxnId="{529DFBF6-E544-49A0-9394-253432D96488}">
      <dgm:prSet/>
      <dgm:spPr/>
      <dgm:t>
        <a:bodyPr/>
        <a:lstStyle/>
        <a:p>
          <a:endParaRPr lang="ru-RU"/>
        </a:p>
      </dgm:t>
    </dgm:pt>
    <dgm:pt modelId="{F916290B-471B-43CC-9DCB-9C03C909703E}" type="sibTrans" cxnId="{529DFBF6-E544-49A0-9394-253432D96488}">
      <dgm:prSet/>
      <dgm:spPr/>
      <dgm:t>
        <a:bodyPr/>
        <a:lstStyle/>
        <a:p>
          <a:endParaRPr lang="ru-RU"/>
        </a:p>
      </dgm:t>
    </dgm:pt>
    <dgm:pt modelId="{BDEC7433-98DC-45A5-888C-97BD35FFBD9B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Зрительное восприятие речевых движений собеседника</a:t>
          </a:r>
          <a:endParaRPr lang="ru-RU" sz="1800" b="1" dirty="0">
            <a:solidFill>
              <a:schemeClr val="tx1"/>
            </a:solidFill>
          </a:endParaRPr>
        </a:p>
      </dgm:t>
    </dgm:pt>
    <dgm:pt modelId="{E8F181C8-500B-4C22-AE69-364FFFB87B11}" type="parTrans" cxnId="{7F3A881D-7CAA-4C5A-8091-F8FE7CDF6D1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C26A9A1-D95A-4A24-B5DC-2958EA5C8AB6}" type="sibTrans" cxnId="{7F3A881D-7CAA-4C5A-8091-F8FE7CDF6D16}">
      <dgm:prSet/>
      <dgm:spPr/>
      <dgm:t>
        <a:bodyPr/>
        <a:lstStyle/>
        <a:p>
          <a:endParaRPr lang="ru-RU"/>
        </a:p>
      </dgm:t>
    </dgm:pt>
    <dgm:pt modelId="{10C28377-9BD3-46B6-BD08-BB4B630B3257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Отражённое повторение этих движений</a:t>
          </a:r>
        </a:p>
        <a:p>
          <a:r>
            <a:rPr lang="ru-RU" sz="1200" b="1" dirty="0" smtClean="0">
              <a:solidFill>
                <a:schemeClr val="tx1"/>
              </a:solidFill>
              <a:hlinkClick xmlns:r="http://schemas.openxmlformats.org/officeDocument/2006/relationships" r:id="rId1" action="ppaction://hlinkpres?slideindex=1&amp;slidetitle="/>
            </a:rPr>
            <a:t>Слово.</a:t>
          </a:r>
          <a:r>
            <a:rPr lang="en-US" sz="1200" b="1" dirty="0" err="1" smtClean="0">
              <a:solidFill>
                <a:schemeClr val="tx1"/>
              </a:solidFill>
              <a:hlinkClick xmlns:r="http://schemas.openxmlformats.org/officeDocument/2006/relationships" r:id="rId1" action="ppaction://hlinkpres?slideindex=1&amp;slidetitle="/>
            </a:rPr>
            <a:t>pptx</a:t>
          </a:r>
          <a:r>
            <a:rPr lang="ru-RU" sz="1200" b="1" dirty="0" smtClean="0">
              <a:solidFill>
                <a:schemeClr val="tx1"/>
              </a:solidFill>
            </a:rPr>
            <a:t>  </a:t>
          </a:r>
        </a:p>
        <a:p>
          <a:r>
            <a:rPr lang="ru-RU" sz="1200" b="1" dirty="0" smtClean="0">
              <a:solidFill>
                <a:schemeClr val="tx1"/>
              </a:solidFill>
              <a:hlinkClick xmlns:r="http://schemas.openxmlformats.org/officeDocument/2006/relationships" r:id="rId2" action="ppaction://hlinkpres?slideindex=1&amp;slidetitle="/>
            </a:rPr>
            <a:t>интонация.</a:t>
          </a:r>
          <a:r>
            <a:rPr lang="en-US" sz="1200" b="1" dirty="0" err="1" smtClean="0">
              <a:solidFill>
                <a:schemeClr val="tx1"/>
              </a:solidFill>
              <a:hlinkClick xmlns:r="http://schemas.openxmlformats.org/officeDocument/2006/relationships" r:id="rId2" action="ppaction://hlinkpres?slideindex=1&amp;slidetitle="/>
            </a:rPr>
            <a:t>ppt</a:t>
          </a:r>
          <a:endParaRPr lang="ru-RU" sz="1200" b="1" dirty="0" smtClean="0">
            <a:solidFill>
              <a:schemeClr val="tx1"/>
            </a:solidFill>
          </a:endParaRPr>
        </a:p>
        <a:p>
          <a:r>
            <a:rPr lang="ru-RU" sz="1200" b="1" dirty="0" smtClean="0">
              <a:solidFill>
                <a:schemeClr val="tx1"/>
              </a:solidFill>
              <a:hlinkClick xmlns:r="http://schemas.openxmlformats.org/officeDocument/2006/relationships" r:id="rId3" action="ppaction://hlinkpres?slideindex=1&amp;slidetitle="/>
            </a:rPr>
            <a:t>правила произношения.</a:t>
          </a:r>
          <a:r>
            <a:rPr lang="en-US" sz="1200" b="1" dirty="0" err="1" smtClean="0">
              <a:solidFill>
                <a:schemeClr val="tx1"/>
              </a:solidFill>
              <a:hlinkClick xmlns:r="http://schemas.openxmlformats.org/officeDocument/2006/relationships" r:id="rId3" action="ppaction://hlinkpres?slideindex=1&amp;slidetitle="/>
            </a:rPr>
            <a:t>pptx</a:t>
          </a:r>
          <a:endParaRPr lang="ru-RU" sz="1200" b="1" dirty="0">
            <a:solidFill>
              <a:schemeClr val="tx1"/>
            </a:solidFill>
          </a:endParaRPr>
        </a:p>
      </dgm:t>
    </dgm:pt>
    <dgm:pt modelId="{3F670695-7C70-4AF9-A6C6-5F25810F7545}" type="parTrans" cxnId="{A9715DA1-19E1-4B2C-9EFD-87709DCFDE9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6E550D3-80E4-4F84-B1D9-E35B6746E2A0}" type="sibTrans" cxnId="{A9715DA1-19E1-4B2C-9EFD-87709DCFDE9A}">
      <dgm:prSet/>
      <dgm:spPr/>
      <dgm:t>
        <a:bodyPr/>
        <a:lstStyle/>
        <a:p>
          <a:endParaRPr lang="ru-RU"/>
        </a:p>
      </dgm:t>
    </dgm:pt>
    <dgm:pt modelId="{3F2B92CB-2978-499F-90DE-6D5F37E63E3F}">
      <dgm:prSet phldrT="[Текст]" custT="1"/>
      <dgm:spPr/>
      <dgm:t>
        <a:bodyPr anchor="ctr"/>
        <a:lstStyle/>
        <a:p>
          <a:pPr>
            <a:lnSpc>
              <a:spcPts val="1700"/>
            </a:lnSpc>
          </a:pPr>
          <a:r>
            <a:rPr lang="ru-RU" sz="1800" b="1" dirty="0" smtClean="0">
              <a:solidFill>
                <a:schemeClr val="tx1"/>
              </a:solidFill>
            </a:rPr>
            <a:t>Осмысление содержания информации, </a:t>
          </a:r>
        </a:p>
        <a:p>
          <a:pPr>
            <a:lnSpc>
              <a:spcPts val="1700"/>
            </a:lnSpc>
          </a:pPr>
          <a:r>
            <a:rPr lang="ru-RU" sz="1800" b="1" dirty="0" smtClean="0">
              <a:solidFill>
                <a:schemeClr val="tx1"/>
              </a:solidFill>
            </a:rPr>
            <a:t>догадка основанная на смысловом контексте </a:t>
          </a:r>
          <a:endParaRPr lang="ru-RU" sz="1800" b="1" dirty="0">
            <a:solidFill>
              <a:schemeClr val="tx1"/>
            </a:solidFill>
          </a:endParaRPr>
        </a:p>
      </dgm:t>
    </dgm:pt>
    <dgm:pt modelId="{C67A4AE6-4E1E-435D-B641-9B58B4B4EA89}" type="parTrans" cxnId="{F631ECC6-F6B5-40D9-BB89-894F8AE623F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D46E9165-D6E4-4A73-BEE4-2ED7052FEA7E}" type="sibTrans" cxnId="{F631ECC6-F6B5-40D9-BB89-894F8AE623F3}">
      <dgm:prSet/>
      <dgm:spPr/>
      <dgm:t>
        <a:bodyPr/>
        <a:lstStyle/>
        <a:p>
          <a:endParaRPr lang="ru-RU"/>
        </a:p>
      </dgm:t>
    </dgm:pt>
    <dgm:pt modelId="{411D3A3F-B3B2-4D46-A9FC-BE6605E5DFD4}" type="pres">
      <dgm:prSet presAssocID="{C137FB8B-3020-4C55-B2DE-665CCB029F4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BA6B67-F41F-4BF1-8B8C-120F40D43ECE}" type="pres">
      <dgm:prSet presAssocID="{2580F48E-64A8-43C8-B434-C3F1963C19BD}" presName="centerShape" presStyleLbl="node0" presStyleIdx="0" presStyleCnt="1" custScaleX="201174" custScaleY="79536" custLinFactNeighborX="-3658" custLinFactNeighborY="-51516"/>
      <dgm:spPr/>
      <dgm:t>
        <a:bodyPr/>
        <a:lstStyle/>
        <a:p>
          <a:endParaRPr lang="ru-RU"/>
        </a:p>
      </dgm:t>
    </dgm:pt>
    <dgm:pt modelId="{7D6592A6-7C9F-4FC8-936E-44DC6761F625}" type="pres">
      <dgm:prSet presAssocID="{E8F181C8-500B-4C22-AE69-364FFFB87B11}" presName="parTrans" presStyleLbl="bgSibTrans2D1" presStyleIdx="0" presStyleCnt="3"/>
      <dgm:spPr/>
      <dgm:t>
        <a:bodyPr/>
        <a:lstStyle/>
        <a:p>
          <a:endParaRPr lang="ru-RU"/>
        </a:p>
      </dgm:t>
    </dgm:pt>
    <dgm:pt modelId="{4F79F9FF-B7A9-4D5B-8CF8-4669F1C247A5}" type="pres">
      <dgm:prSet presAssocID="{BDEC7433-98DC-45A5-888C-97BD35FFBD9B}" presName="node" presStyleLbl="node1" presStyleIdx="0" presStyleCnt="3" custRadScaleRad="82323" custRadScaleInc="-677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299598-C5F2-4893-B0B7-148D5D104AE4}" type="pres">
      <dgm:prSet presAssocID="{3F670695-7C70-4AF9-A6C6-5F25810F7545}" presName="parTrans" presStyleLbl="bgSibTrans2D1" presStyleIdx="1" presStyleCnt="3"/>
      <dgm:spPr/>
      <dgm:t>
        <a:bodyPr/>
        <a:lstStyle/>
        <a:p>
          <a:endParaRPr lang="ru-RU"/>
        </a:p>
      </dgm:t>
    </dgm:pt>
    <dgm:pt modelId="{FFD7CF52-BF10-45CF-8B57-A090CA8CBAC0}" type="pres">
      <dgm:prSet presAssocID="{10C28377-9BD3-46B6-BD08-BB4B630B3257}" presName="node" presStyleLbl="node1" presStyleIdx="1" presStyleCnt="3" custRadScaleRad="8093" custRadScaleInc="2920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AB4E3C-314B-4598-AC57-B188952DCE8A}" type="pres">
      <dgm:prSet presAssocID="{C67A4AE6-4E1E-435D-B641-9B58B4B4EA89}" presName="parTrans" presStyleLbl="bgSibTrans2D1" presStyleIdx="2" presStyleCnt="3"/>
      <dgm:spPr/>
      <dgm:t>
        <a:bodyPr/>
        <a:lstStyle/>
        <a:p>
          <a:endParaRPr lang="ru-RU"/>
        </a:p>
      </dgm:t>
    </dgm:pt>
    <dgm:pt modelId="{7C7EB738-862A-458D-9CA9-4D72246EF383}" type="pres">
      <dgm:prSet presAssocID="{3F2B92CB-2978-499F-90DE-6D5F37E63E3F}" presName="node" presStyleLbl="node1" presStyleIdx="2" presStyleCnt="3" custRadScaleRad="83656" custRadScaleInc="675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4F4FDCA-55ED-41C9-8E47-376CA7CA39F5}" type="presOf" srcId="{10C28377-9BD3-46B6-BD08-BB4B630B3257}" destId="{FFD7CF52-BF10-45CF-8B57-A090CA8CBAC0}" srcOrd="0" destOrd="0" presId="urn:microsoft.com/office/officeart/2005/8/layout/radial4"/>
    <dgm:cxn modelId="{7F3A881D-7CAA-4C5A-8091-F8FE7CDF6D16}" srcId="{2580F48E-64A8-43C8-B434-C3F1963C19BD}" destId="{BDEC7433-98DC-45A5-888C-97BD35FFBD9B}" srcOrd="0" destOrd="0" parTransId="{E8F181C8-500B-4C22-AE69-364FFFB87B11}" sibTransId="{EC26A9A1-D95A-4A24-B5DC-2958EA5C8AB6}"/>
    <dgm:cxn modelId="{A15EF1C5-2E87-4431-8CEF-41883B52E64D}" type="presOf" srcId="{2580F48E-64A8-43C8-B434-C3F1963C19BD}" destId="{19BA6B67-F41F-4BF1-8B8C-120F40D43ECE}" srcOrd="0" destOrd="0" presId="urn:microsoft.com/office/officeart/2005/8/layout/radial4"/>
    <dgm:cxn modelId="{397DED8C-CF1C-4D5D-BF36-DED049B96D3D}" type="presOf" srcId="{BDEC7433-98DC-45A5-888C-97BD35FFBD9B}" destId="{4F79F9FF-B7A9-4D5B-8CF8-4669F1C247A5}" srcOrd="0" destOrd="0" presId="urn:microsoft.com/office/officeart/2005/8/layout/radial4"/>
    <dgm:cxn modelId="{B14CE9AD-960B-41B8-8094-378815A07BD0}" type="presOf" srcId="{3F2B92CB-2978-499F-90DE-6D5F37E63E3F}" destId="{7C7EB738-862A-458D-9CA9-4D72246EF383}" srcOrd="0" destOrd="0" presId="urn:microsoft.com/office/officeart/2005/8/layout/radial4"/>
    <dgm:cxn modelId="{529DFBF6-E544-49A0-9394-253432D96488}" srcId="{C137FB8B-3020-4C55-B2DE-665CCB029F44}" destId="{2580F48E-64A8-43C8-B434-C3F1963C19BD}" srcOrd="0" destOrd="0" parTransId="{64FEA563-1BC8-417D-9119-7F4DDEAA9D6F}" sibTransId="{F916290B-471B-43CC-9DCB-9C03C909703E}"/>
    <dgm:cxn modelId="{F631ECC6-F6B5-40D9-BB89-894F8AE623F3}" srcId="{2580F48E-64A8-43C8-B434-C3F1963C19BD}" destId="{3F2B92CB-2978-499F-90DE-6D5F37E63E3F}" srcOrd="2" destOrd="0" parTransId="{C67A4AE6-4E1E-435D-B641-9B58B4B4EA89}" sibTransId="{D46E9165-D6E4-4A73-BEE4-2ED7052FEA7E}"/>
    <dgm:cxn modelId="{A9715DA1-19E1-4B2C-9EFD-87709DCFDE9A}" srcId="{2580F48E-64A8-43C8-B434-C3F1963C19BD}" destId="{10C28377-9BD3-46B6-BD08-BB4B630B3257}" srcOrd="1" destOrd="0" parTransId="{3F670695-7C70-4AF9-A6C6-5F25810F7545}" sibTransId="{66E550D3-80E4-4F84-B1D9-E35B6746E2A0}"/>
    <dgm:cxn modelId="{0207AD0B-43A8-4919-8D8B-76DC33689416}" type="presOf" srcId="{3F670695-7C70-4AF9-A6C6-5F25810F7545}" destId="{7C299598-C5F2-4893-B0B7-148D5D104AE4}" srcOrd="0" destOrd="0" presId="urn:microsoft.com/office/officeart/2005/8/layout/radial4"/>
    <dgm:cxn modelId="{1A76D4BB-2455-4977-A184-501215417161}" type="presOf" srcId="{C67A4AE6-4E1E-435D-B641-9B58B4B4EA89}" destId="{62AB4E3C-314B-4598-AC57-B188952DCE8A}" srcOrd="0" destOrd="0" presId="urn:microsoft.com/office/officeart/2005/8/layout/radial4"/>
    <dgm:cxn modelId="{AA7393C3-772A-49E0-AF14-754988150F1F}" type="presOf" srcId="{C137FB8B-3020-4C55-B2DE-665CCB029F44}" destId="{411D3A3F-B3B2-4D46-A9FC-BE6605E5DFD4}" srcOrd="0" destOrd="0" presId="urn:microsoft.com/office/officeart/2005/8/layout/radial4"/>
    <dgm:cxn modelId="{696ED888-30FF-4C29-BC16-2568C0853E48}" type="presOf" srcId="{E8F181C8-500B-4C22-AE69-364FFFB87B11}" destId="{7D6592A6-7C9F-4FC8-936E-44DC6761F625}" srcOrd="0" destOrd="0" presId="urn:microsoft.com/office/officeart/2005/8/layout/radial4"/>
    <dgm:cxn modelId="{4CA5BDDF-39C9-4050-A02B-7F6AED16FC82}" type="presParOf" srcId="{411D3A3F-B3B2-4D46-A9FC-BE6605E5DFD4}" destId="{19BA6B67-F41F-4BF1-8B8C-120F40D43ECE}" srcOrd="0" destOrd="0" presId="urn:microsoft.com/office/officeart/2005/8/layout/radial4"/>
    <dgm:cxn modelId="{BABA4349-7E8C-4049-B7E8-6AF3D0BC725E}" type="presParOf" srcId="{411D3A3F-B3B2-4D46-A9FC-BE6605E5DFD4}" destId="{7D6592A6-7C9F-4FC8-936E-44DC6761F625}" srcOrd="1" destOrd="0" presId="urn:microsoft.com/office/officeart/2005/8/layout/radial4"/>
    <dgm:cxn modelId="{2FD6A4DD-E8AF-44C9-8463-A103BE6CBC4E}" type="presParOf" srcId="{411D3A3F-B3B2-4D46-A9FC-BE6605E5DFD4}" destId="{4F79F9FF-B7A9-4D5B-8CF8-4669F1C247A5}" srcOrd="2" destOrd="0" presId="urn:microsoft.com/office/officeart/2005/8/layout/radial4"/>
    <dgm:cxn modelId="{7C19A84E-E485-4612-9691-12B7E58DA959}" type="presParOf" srcId="{411D3A3F-B3B2-4D46-A9FC-BE6605E5DFD4}" destId="{7C299598-C5F2-4893-B0B7-148D5D104AE4}" srcOrd="3" destOrd="0" presId="urn:microsoft.com/office/officeart/2005/8/layout/radial4"/>
    <dgm:cxn modelId="{18D16C01-A4B7-4301-A0D6-D9C1CF0B2355}" type="presParOf" srcId="{411D3A3F-B3B2-4D46-A9FC-BE6605E5DFD4}" destId="{FFD7CF52-BF10-45CF-8B57-A090CA8CBAC0}" srcOrd="4" destOrd="0" presId="urn:microsoft.com/office/officeart/2005/8/layout/radial4"/>
    <dgm:cxn modelId="{A98A0B99-D50F-45D0-B067-C900A46483D3}" type="presParOf" srcId="{411D3A3F-B3B2-4D46-A9FC-BE6605E5DFD4}" destId="{62AB4E3C-314B-4598-AC57-B188952DCE8A}" srcOrd="5" destOrd="0" presId="urn:microsoft.com/office/officeart/2005/8/layout/radial4"/>
    <dgm:cxn modelId="{A4705EC7-F89C-41CB-8DE7-B83B02E77A96}" type="presParOf" srcId="{411D3A3F-B3B2-4D46-A9FC-BE6605E5DFD4}" destId="{7C7EB738-862A-458D-9CA9-4D72246EF383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AF827D8-BC7F-4289-B0B6-860B43DD43C9}" type="doc">
      <dgm:prSet loTypeId="urn:microsoft.com/office/officeart/2005/8/layout/matrix1" loCatId="matrix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1A6CE6A-F96C-4C66-AD61-60046FE106EE}">
      <dgm:prSet phldrT="[Текст]" custT="1"/>
      <dgm:spPr/>
      <dgm:t>
        <a:bodyPr/>
        <a:lstStyle/>
        <a:p>
          <a:r>
            <a:rPr lang="ru-RU" sz="2000" dirty="0" smtClean="0"/>
            <a:t>Степень сформированности собственной речи ученика</a:t>
          </a:r>
          <a:endParaRPr lang="ru-RU" sz="2000" dirty="0"/>
        </a:p>
      </dgm:t>
    </dgm:pt>
    <dgm:pt modelId="{93785038-BAEF-47D1-B6D6-406CAB1C4553}" type="parTrans" cxnId="{FB918CF4-C930-41AD-A2BE-ABD88E6816A4}">
      <dgm:prSet/>
      <dgm:spPr/>
      <dgm:t>
        <a:bodyPr/>
        <a:lstStyle/>
        <a:p>
          <a:endParaRPr lang="ru-RU"/>
        </a:p>
      </dgm:t>
    </dgm:pt>
    <dgm:pt modelId="{D9146887-6CE1-4C99-8D94-CD5F0F0489DB}" type="sibTrans" cxnId="{FB918CF4-C930-41AD-A2BE-ABD88E6816A4}">
      <dgm:prSet/>
      <dgm:spPr/>
      <dgm:t>
        <a:bodyPr/>
        <a:lstStyle/>
        <a:p>
          <a:endParaRPr lang="ru-RU"/>
        </a:p>
      </dgm:t>
    </dgm:pt>
    <dgm:pt modelId="{9874005D-7CA6-4535-A6C9-7933FA130718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Внятное и слитное произношение</a:t>
          </a:r>
          <a:endParaRPr lang="ru-RU" sz="1800" dirty="0">
            <a:solidFill>
              <a:schemeClr val="tx1"/>
            </a:solidFill>
          </a:endParaRPr>
        </a:p>
      </dgm:t>
    </dgm:pt>
    <dgm:pt modelId="{7D4E15AC-6EA6-4F7E-9A93-16BE102336A2}" type="parTrans" cxnId="{A4C33A66-45CF-4D9E-B8AE-58976F6C1344}">
      <dgm:prSet/>
      <dgm:spPr/>
      <dgm:t>
        <a:bodyPr/>
        <a:lstStyle/>
        <a:p>
          <a:endParaRPr lang="ru-RU"/>
        </a:p>
      </dgm:t>
    </dgm:pt>
    <dgm:pt modelId="{C6282D83-F2CD-4134-8BE0-C8A5DD80279F}" type="sibTrans" cxnId="{A4C33A66-45CF-4D9E-B8AE-58976F6C1344}">
      <dgm:prSet/>
      <dgm:spPr/>
      <dgm:t>
        <a:bodyPr/>
        <a:lstStyle/>
        <a:p>
          <a:endParaRPr lang="ru-RU"/>
        </a:p>
      </dgm:t>
    </dgm:pt>
    <dgm:pt modelId="{9160011A-0C91-4D8D-A87D-A69C92DEA372}">
      <dgm:prSet phldrT="[Текст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Накопление словаря и владение грамматическими формами</a:t>
          </a:r>
          <a:endParaRPr lang="ru-RU" sz="1800" dirty="0">
            <a:solidFill>
              <a:schemeClr val="tx1"/>
            </a:solidFill>
          </a:endParaRPr>
        </a:p>
      </dgm:t>
    </dgm:pt>
    <dgm:pt modelId="{3E81F3D0-BEB5-4764-AEF0-C67720A47787}" type="parTrans" cxnId="{61D6B845-4E2A-4849-A898-447BB0119170}">
      <dgm:prSet/>
      <dgm:spPr/>
      <dgm:t>
        <a:bodyPr/>
        <a:lstStyle/>
        <a:p>
          <a:endParaRPr lang="ru-RU"/>
        </a:p>
      </dgm:t>
    </dgm:pt>
    <dgm:pt modelId="{A4DAFFC8-4805-48B9-B97E-24775CF8EADB}" type="sibTrans" cxnId="{61D6B845-4E2A-4849-A898-447BB0119170}">
      <dgm:prSet/>
      <dgm:spPr/>
      <dgm:t>
        <a:bodyPr/>
        <a:lstStyle/>
        <a:p>
          <a:endParaRPr lang="ru-RU"/>
        </a:p>
      </dgm:t>
    </dgm:pt>
    <dgm:pt modelId="{A1AD4584-1D4E-477D-B864-FE3858E81140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Наличие жизненного опыта и умственного кругозора</a:t>
          </a:r>
          <a:endParaRPr lang="ru-RU" sz="1800" dirty="0">
            <a:solidFill>
              <a:schemeClr val="tx1"/>
            </a:solidFill>
          </a:endParaRPr>
        </a:p>
      </dgm:t>
    </dgm:pt>
    <dgm:pt modelId="{B7997D90-5705-45C2-9060-20BA7E56A9AF}" type="parTrans" cxnId="{8DB042CF-0129-4EA5-B470-3BB905563ABA}">
      <dgm:prSet/>
      <dgm:spPr/>
      <dgm:t>
        <a:bodyPr/>
        <a:lstStyle/>
        <a:p>
          <a:endParaRPr lang="ru-RU"/>
        </a:p>
      </dgm:t>
    </dgm:pt>
    <dgm:pt modelId="{4ECC6B73-E263-499A-870F-890DCE108098}" type="sibTrans" cxnId="{8DB042CF-0129-4EA5-B470-3BB905563ABA}">
      <dgm:prSet/>
      <dgm:spPr/>
      <dgm:t>
        <a:bodyPr/>
        <a:lstStyle/>
        <a:p>
          <a:endParaRPr lang="ru-RU"/>
        </a:p>
      </dgm:t>
    </dgm:pt>
    <dgm:pt modelId="{5BF000BC-31F5-488C-962B-ED50D62E7373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Индивидуальные особенности ученика</a:t>
          </a:r>
          <a:endParaRPr lang="ru-RU" sz="1800" dirty="0">
            <a:solidFill>
              <a:schemeClr val="tx1"/>
            </a:solidFill>
          </a:endParaRPr>
        </a:p>
      </dgm:t>
    </dgm:pt>
    <dgm:pt modelId="{72CF67BD-754D-4DCB-BCFB-9241EF75A74F}" type="parTrans" cxnId="{0F1C9C76-B187-4830-8E0A-D66740FB7F1E}">
      <dgm:prSet/>
      <dgm:spPr/>
      <dgm:t>
        <a:bodyPr/>
        <a:lstStyle/>
        <a:p>
          <a:endParaRPr lang="ru-RU"/>
        </a:p>
      </dgm:t>
    </dgm:pt>
    <dgm:pt modelId="{1070D7A7-5BC6-4BB5-9FB6-111F219A1D6B}" type="sibTrans" cxnId="{0F1C9C76-B187-4830-8E0A-D66740FB7F1E}">
      <dgm:prSet/>
      <dgm:spPr/>
      <dgm:t>
        <a:bodyPr/>
        <a:lstStyle/>
        <a:p>
          <a:endParaRPr lang="ru-RU"/>
        </a:p>
      </dgm:t>
    </dgm:pt>
    <dgm:pt modelId="{CD13962A-E0A4-442D-90A9-9420BF9E6BF5}" type="pres">
      <dgm:prSet presAssocID="{AAF827D8-BC7F-4289-B0B6-860B43DD43C9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787CA34-38C6-47B6-B1BB-22DC24C4CCC6}" type="pres">
      <dgm:prSet presAssocID="{AAF827D8-BC7F-4289-B0B6-860B43DD43C9}" presName="matrix" presStyleCnt="0"/>
      <dgm:spPr/>
      <dgm:t>
        <a:bodyPr/>
        <a:lstStyle/>
        <a:p>
          <a:endParaRPr lang="ru-RU"/>
        </a:p>
      </dgm:t>
    </dgm:pt>
    <dgm:pt modelId="{60E7005D-68C7-4AC0-8193-078F718F1382}" type="pres">
      <dgm:prSet presAssocID="{AAF827D8-BC7F-4289-B0B6-860B43DD43C9}" presName="tile1" presStyleLbl="node1" presStyleIdx="0" presStyleCnt="4"/>
      <dgm:spPr/>
      <dgm:t>
        <a:bodyPr/>
        <a:lstStyle/>
        <a:p>
          <a:endParaRPr lang="ru-RU"/>
        </a:p>
      </dgm:t>
    </dgm:pt>
    <dgm:pt modelId="{3C1CA47F-353E-4750-9791-D96D3E12FF20}" type="pres">
      <dgm:prSet presAssocID="{AAF827D8-BC7F-4289-B0B6-860B43DD43C9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9EDD06-0458-4E0A-A1B9-0CE9D3B1606F}" type="pres">
      <dgm:prSet presAssocID="{AAF827D8-BC7F-4289-B0B6-860B43DD43C9}" presName="tile2" presStyleLbl="node1" presStyleIdx="1" presStyleCnt="4" custLinFactNeighborX="953" custLinFactNeighborY="0"/>
      <dgm:spPr/>
      <dgm:t>
        <a:bodyPr/>
        <a:lstStyle/>
        <a:p>
          <a:endParaRPr lang="ru-RU"/>
        </a:p>
      </dgm:t>
    </dgm:pt>
    <dgm:pt modelId="{8CD7B542-6BEC-435F-9F8A-EC6295419810}" type="pres">
      <dgm:prSet presAssocID="{AAF827D8-BC7F-4289-B0B6-860B43DD43C9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E81F3D-315F-4F4B-BFCD-112966B078E8}" type="pres">
      <dgm:prSet presAssocID="{AAF827D8-BC7F-4289-B0B6-860B43DD43C9}" presName="tile3" presStyleLbl="node1" presStyleIdx="2" presStyleCnt="4"/>
      <dgm:spPr/>
      <dgm:t>
        <a:bodyPr/>
        <a:lstStyle/>
        <a:p>
          <a:endParaRPr lang="ru-RU"/>
        </a:p>
      </dgm:t>
    </dgm:pt>
    <dgm:pt modelId="{C3CD24D1-04EF-452B-9313-C1906994FE56}" type="pres">
      <dgm:prSet presAssocID="{AAF827D8-BC7F-4289-B0B6-860B43DD43C9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2CDC3E-8E49-4C0D-A378-BC2CD1D7FEDB}" type="pres">
      <dgm:prSet presAssocID="{AAF827D8-BC7F-4289-B0B6-860B43DD43C9}" presName="tile4" presStyleLbl="node1" presStyleIdx="3" presStyleCnt="4"/>
      <dgm:spPr/>
      <dgm:t>
        <a:bodyPr/>
        <a:lstStyle/>
        <a:p>
          <a:endParaRPr lang="ru-RU"/>
        </a:p>
      </dgm:t>
    </dgm:pt>
    <dgm:pt modelId="{B948CF60-C39F-4286-B84D-5084EE936C18}" type="pres">
      <dgm:prSet presAssocID="{AAF827D8-BC7F-4289-B0B6-860B43DD43C9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9771A5-DFDA-4CE7-B84D-687ED5171F33}" type="pres">
      <dgm:prSet presAssocID="{AAF827D8-BC7F-4289-B0B6-860B43DD43C9}" presName="centerTile" presStyleLbl="fgShp" presStyleIdx="0" presStyleCnt="1" custScaleX="121000" custScaleY="121000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60216B01-8FC3-4506-B938-DFABD10372C9}" type="presOf" srcId="{A1AD4584-1D4E-477D-B864-FE3858E81140}" destId="{6AE81F3D-315F-4F4B-BFCD-112966B078E8}" srcOrd="0" destOrd="0" presId="urn:microsoft.com/office/officeart/2005/8/layout/matrix1"/>
    <dgm:cxn modelId="{3078AE87-2E21-4216-93E3-2DDFC25A74BB}" type="presOf" srcId="{5BF000BC-31F5-488C-962B-ED50D62E7373}" destId="{772CDC3E-8E49-4C0D-A378-BC2CD1D7FEDB}" srcOrd="0" destOrd="0" presId="urn:microsoft.com/office/officeart/2005/8/layout/matrix1"/>
    <dgm:cxn modelId="{0F1C9C76-B187-4830-8E0A-D66740FB7F1E}" srcId="{91A6CE6A-F96C-4C66-AD61-60046FE106EE}" destId="{5BF000BC-31F5-488C-962B-ED50D62E7373}" srcOrd="3" destOrd="0" parTransId="{72CF67BD-754D-4DCB-BCFB-9241EF75A74F}" sibTransId="{1070D7A7-5BC6-4BB5-9FB6-111F219A1D6B}"/>
    <dgm:cxn modelId="{A4C33A66-45CF-4D9E-B8AE-58976F6C1344}" srcId="{91A6CE6A-F96C-4C66-AD61-60046FE106EE}" destId="{9874005D-7CA6-4535-A6C9-7933FA130718}" srcOrd="0" destOrd="0" parTransId="{7D4E15AC-6EA6-4F7E-9A93-16BE102336A2}" sibTransId="{C6282D83-F2CD-4134-8BE0-C8A5DD80279F}"/>
    <dgm:cxn modelId="{B0A8357F-D0E3-4AAC-8DCF-77C15FE6A3E1}" type="presOf" srcId="{9874005D-7CA6-4535-A6C9-7933FA130718}" destId="{3C1CA47F-353E-4750-9791-D96D3E12FF20}" srcOrd="1" destOrd="0" presId="urn:microsoft.com/office/officeart/2005/8/layout/matrix1"/>
    <dgm:cxn modelId="{0B43C695-BF90-42D0-A2E5-894C8E428168}" type="presOf" srcId="{AAF827D8-BC7F-4289-B0B6-860B43DD43C9}" destId="{CD13962A-E0A4-442D-90A9-9420BF9E6BF5}" srcOrd="0" destOrd="0" presId="urn:microsoft.com/office/officeart/2005/8/layout/matrix1"/>
    <dgm:cxn modelId="{382391E9-0FAE-4E26-8289-F9496C4B8B38}" type="presOf" srcId="{9874005D-7CA6-4535-A6C9-7933FA130718}" destId="{60E7005D-68C7-4AC0-8193-078F718F1382}" srcOrd="0" destOrd="0" presId="urn:microsoft.com/office/officeart/2005/8/layout/matrix1"/>
    <dgm:cxn modelId="{5298DEAB-57D3-4168-B498-1FC6C2DAC32D}" type="presOf" srcId="{9160011A-0C91-4D8D-A87D-A69C92DEA372}" destId="{AF9EDD06-0458-4E0A-A1B9-0CE9D3B1606F}" srcOrd="0" destOrd="0" presId="urn:microsoft.com/office/officeart/2005/8/layout/matrix1"/>
    <dgm:cxn modelId="{D694A035-5297-414B-AB44-529223330096}" type="presOf" srcId="{9160011A-0C91-4D8D-A87D-A69C92DEA372}" destId="{8CD7B542-6BEC-435F-9F8A-EC6295419810}" srcOrd="1" destOrd="0" presId="urn:microsoft.com/office/officeart/2005/8/layout/matrix1"/>
    <dgm:cxn modelId="{8DB042CF-0129-4EA5-B470-3BB905563ABA}" srcId="{91A6CE6A-F96C-4C66-AD61-60046FE106EE}" destId="{A1AD4584-1D4E-477D-B864-FE3858E81140}" srcOrd="2" destOrd="0" parTransId="{B7997D90-5705-45C2-9060-20BA7E56A9AF}" sibTransId="{4ECC6B73-E263-499A-870F-890DCE108098}"/>
    <dgm:cxn modelId="{61D6B845-4E2A-4849-A898-447BB0119170}" srcId="{91A6CE6A-F96C-4C66-AD61-60046FE106EE}" destId="{9160011A-0C91-4D8D-A87D-A69C92DEA372}" srcOrd="1" destOrd="0" parTransId="{3E81F3D0-BEB5-4764-AEF0-C67720A47787}" sibTransId="{A4DAFFC8-4805-48B9-B97E-24775CF8EADB}"/>
    <dgm:cxn modelId="{C4968D80-BF1A-4C7F-A038-CEB904E01343}" type="presOf" srcId="{A1AD4584-1D4E-477D-B864-FE3858E81140}" destId="{C3CD24D1-04EF-452B-9313-C1906994FE56}" srcOrd="1" destOrd="0" presId="urn:microsoft.com/office/officeart/2005/8/layout/matrix1"/>
    <dgm:cxn modelId="{8E9C042D-0221-46BB-91F0-C40A40EA8E3E}" type="presOf" srcId="{5BF000BC-31F5-488C-962B-ED50D62E7373}" destId="{B948CF60-C39F-4286-B84D-5084EE936C18}" srcOrd="1" destOrd="0" presId="urn:microsoft.com/office/officeart/2005/8/layout/matrix1"/>
    <dgm:cxn modelId="{FB918CF4-C930-41AD-A2BE-ABD88E6816A4}" srcId="{AAF827D8-BC7F-4289-B0B6-860B43DD43C9}" destId="{91A6CE6A-F96C-4C66-AD61-60046FE106EE}" srcOrd="0" destOrd="0" parTransId="{93785038-BAEF-47D1-B6D6-406CAB1C4553}" sibTransId="{D9146887-6CE1-4C99-8D94-CD5F0F0489DB}"/>
    <dgm:cxn modelId="{069F0E29-37E0-49E1-A6D8-1AFC52C6F94C}" type="presOf" srcId="{91A6CE6A-F96C-4C66-AD61-60046FE106EE}" destId="{CF9771A5-DFDA-4CE7-B84D-687ED5171F33}" srcOrd="0" destOrd="0" presId="urn:microsoft.com/office/officeart/2005/8/layout/matrix1"/>
    <dgm:cxn modelId="{7D1309A8-EB50-4098-95CB-506892C637D5}" type="presParOf" srcId="{CD13962A-E0A4-442D-90A9-9420BF9E6BF5}" destId="{D787CA34-38C6-47B6-B1BB-22DC24C4CCC6}" srcOrd="0" destOrd="0" presId="urn:microsoft.com/office/officeart/2005/8/layout/matrix1"/>
    <dgm:cxn modelId="{31CFB267-4187-4495-A712-65919FDF2489}" type="presParOf" srcId="{D787CA34-38C6-47B6-B1BB-22DC24C4CCC6}" destId="{60E7005D-68C7-4AC0-8193-078F718F1382}" srcOrd="0" destOrd="0" presId="urn:microsoft.com/office/officeart/2005/8/layout/matrix1"/>
    <dgm:cxn modelId="{931FF698-0A64-4306-A5C1-B166BB76524E}" type="presParOf" srcId="{D787CA34-38C6-47B6-B1BB-22DC24C4CCC6}" destId="{3C1CA47F-353E-4750-9791-D96D3E12FF20}" srcOrd="1" destOrd="0" presId="urn:microsoft.com/office/officeart/2005/8/layout/matrix1"/>
    <dgm:cxn modelId="{EA43B14D-FD9C-46DD-94AF-F26B64FAF70C}" type="presParOf" srcId="{D787CA34-38C6-47B6-B1BB-22DC24C4CCC6}" destId="{AF9EDD06-0458-4E0A-A1B9-0CE9D3B1606F}" srcOrd="2" destOrd="0" presId="urn:microsoft.com/office/officeart/2005/8/layout/matrix1"/>
    <dgm:cxn modelId="{F83DD6C7-1A1D-448C-93BC-928D01CB9A4E}" type="presParOf" srcId="{D787CA34-38C6-47B6-B1BB-22DC24C4CCC6}" destId="{8CD7B542-6BEC-435F-9F8A-EC6295419810}" srcOrd="3" destOrd="0" presId="urn:microsoft.com/office/officeart/2005/8/layout/matrix1"/>
    <dgm:cxn modelId="{4F499A3B-9B40-425D-86A2-771B57571973}" type="presParOf" srcId="{D787CA34-38C6-47B6-B1BB-22DC24C4CCC6}" destId="{6AE81F3D-315F-4F4B-BFCD-112966B078E8}" srcOrd="4" destOrd="0" presId="urn:microsoft.com/office/officeart/2005/8/layout/matrix1"/>
    <dgm:cxn modelId="{A722FCD3-AE41-4CF2-881D-36CE381E3F2C}" type="presParOf" srcId="{D787CA34-38C6-47B6-B1BB-22DC24C4CCC6}" destId="{C3CD24D1-04EF-452B-9313-C1906994FE56}" srcOrd="5" destOrd="0" presId="urn:microsoft.com/office/officeart/2005/8/layout/matrix1"/>
    <dgm:cxn modelId="{4CD7AD96-7590-453C-A9A8-B4427816E688}" type="presParOf" srcId="{D787CA34-38C6-47B6-B1BB-22DC24C4CCC6}" destId="{772CDC3E-8E49-4C0D-A378-BC2CD1D7FEDB}" srcOrd="6" destOrd="0" presId="urn:microsoft.com/office/officeart/2005/8/layout/matrix1"/>
    <dgm:cxn modelId="{C1AB958A-8073-4ADA-A4E1-3F75540D6C28}" type="presParOf" srcId="{D787CA34-38C6-47B6-B1BB-22DC24C4CCC6}" destId="{B948CF60-C39F-4286-B84D-5084EE936C18}" srcOrd="7" destOrd="0" presId="urn:microsoft.com/office/officeart/2005/8/layout/matrix1"/>
    <dgm:cxn modelId="{8B44B99C-A45B-45D2-9F90-8DE354A89363}" type="presParOf" srcId="{CD13962A-E0A4-442D-90A9-9420BF9E6BF5}" destId="{CF9771A5-DFDA-4CE7-B84D-687ED5171F33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3B1B8F-4011-4C9E-A8FA-BBAF0140DC71}">
      <dsp:nvSpPr>
        <dsp:cNvPr id="0" name=""/>
        <dsp:cNvSpPr/>
      </dsp:nvSpPr>
      <dsp:spPr>
        <a:xfrm rot="34686">
          <a:off x="3141269" y="2713382"/>
          <a:ext cx="3333162" cy="52734"/>
        </a:xfrm>
        <a:custGeom>
          <a:avLst/>
          <a:gdLst/>
          <a:ahLst/>
          <a:cxnLst/>
          <a:rect l="0" t="0" r="0" b="0"/>
          <a:pathLst>
            <a:path>
              <a:moveTo>
                <a:pt x="0" y="26367"/>
              </a:moveTo>
              <a:lnTo>
                <a:pt x="3333162" y="2636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065FF9-C2CA-4EA8-8B6A-46F281863CF6}">
      <dsp:nvSpPr>
        <dsp:cNvPr id="0" name=""/>
        <dsp:cNvSpPr/>
      </dsp:nvSpPr>
      <dsp:spPr>
        <a:xfrm rot="20482061">
          <a:off x="3045854" y="1788823"/>
          <a:ext cx="3644212" cy="52734"/>
        </a:xfrm>
        <a:custGeom>
          <a:avLst/>
          <a:gdLst/>
          <a:ahLst/>
          <a:cxnLst/>
          <a:rect l="0" t="0" r="0" b="0"/>
          <a:pathLst>
            <a:path>
              <a:moveTo>
                <a:pt x="0" y="26367"/>
              </a:moveTo>
              <a:lnTo>
                <a:pt x="3644212" y="2636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6BE484-5861-4992-9D54-F151A20EB0B4}">
      <dsp:nvSpPr>
        <dsp:cNvPr id="0" name=""/>
        <dsp:cNvSpPr/>
      </dsp:nvSpPr>
      <dsp:spPr>
        <a:xfrm rot="19586756">
          <a:off x="2998526" y="1591484"/>
          <a:ext cx="1714252" cy="52734"/>
        </a:xfrm>
        <a:custGeom>
          <a:avLst/>
          <a:gdLst/>
          <a:ahLst/>
          <a:cxnLst/>
          <a:rect l="0" t="0" r="0" b="0"/>
          <a:pathLst>
            <a:path>
              <a:moveTo>
                <a:pt x="0" y="26367"/>
              </a:moveTo>
              <a:lnTo>
                <a:pt x="1714252" y="2636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0E8673-8A5D-441D-99C8-A32AD5342C46}">
      <dsp:nvSpPr>
        <dsp:cNvPr id="0" name=""/>
        <dsp:cNvSpPr/>
      </dsp:nvSpPr>
      <dsp:spPr>
        <a:xfrm>
          <a:off x="856582" y="1396524"/>
          <a:ext cx="2694309" cy="263390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0DAC3B0-4E54-4576-BACB-F91B888C01D5}">
      <dsp:nvSpPr>
        <dsp:cNvPr id="0" name=""/>
        <dsp:cNvSpPr/>
      </dsp:nvSpPr>
      <dsp:spPr>
        <a:xfrm>
          <a:off x="4445892" y="-11900"/>
          <a:ext cx="1488995" cy="148899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chemeClr val="accent1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dirty="0" smtClean="0">
              <a:latin typeface="Times New Roman" pitchFamily="18" charset="0"/>
              <a:cs typeface="Times New Roman" pitchFamily="18" charset="0"/>
            </a:rPr>
            <a:t>Артикуляция</a:t>
          </a:r>
          <a:endParaRPr lang="ru-RU" sz="14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663950" y="206158"/>
        <a:ext cx="1052879" cy="1052879"/>
      </dsp:txXfrm>
    </dsp:sp>
    <dsp:sp modelId="{1E51BFCF-31F6-4CB0-A943-373E004BB046}">
      <dsp:nvSpPr>
        <dsp:cNvPr id="0" name=""/>
        <dsp:cNvSpPr/>
      </dsp:nvSpPr>
      <dsp:spPr>
        <a:xfrm>
          <a:off x="6551088" y="138421"/>
          <a:ext cx="1659148" cy="165914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chemeClr val="accent1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dirty="0" smtClean="0">
              <a:latin typeface="Times New Roman" pitchFamily="18" charset="0"/>
              <a:cs typeface="Times New Roman" pitchFamily="18" charset="0"/>
            </a:rPr>
            <a:t>Темп речи</a:t>
          </a:r>
          <a:endParaRPr lang="ru-RU" sz="14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794065" y="381398"/>
        <a:ext cx="1173194" cy="1173194"/>
      </dsp:txXfrm>
    </dsp:sp>
    <dsp:sp modelId="{1DF690A3-49BD-434F-9162-C0BD0DB78F11}">
      <dsp:nvSpPr>
        <dsp:cNvPr id="0" name=""/>
        <dsp:cNvSpPr/>
      </dsp:nvSpPr>
      <dsp:spPr>
        <a:xfrm>
          <a:off x="6474306" y="1875577"/>
          <a:ext cx="1724808" cy="17793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solidFill>
            <a:schemeClr val="accent1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dirty="0" err="1" smtClean="0">
              <a:latin typeface="Times New Roman" pitchFamily="18" charset="0"/>
              <a:cs typeface="Times New Roman" pitchFamily="18" charset="0"/>
            </a:rPr>
            <a:t>Ритмико-интонационая</a:t>
          </a:r>
          <a:r>
            <a:rPr lang="ru-RU" sz="1400" b="0" kern="1200" dirty="0" smtClean="0">
              <a:latin typeface="Times New Roman" pitchFamily="18" charset="0"/>
              <a:cs typeface="Times New Roman" pitchFamily="18" charset="0"/>
            </a:rPr>
            <a:t> сторона речи</a:t>
          </a:r>
          <a:endParaRPr lang="ru-RU" sz="14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726898" y="2136161"/>
        <a:ext cx="1219624" cy="1258209"/>
      </dsp:txXfrm>
    </dsp:sp>
    <dsp:sp modelId="{43EBAA33-0419-431A-97AF-0FC46DA8E59B}">
      <dsp:nvSpPr>
        <dsp:cNvPr id="0" name=""/>
        <dsp:cNvSpPr/>
      </dsp:nvSpPr>
      <dsp:spPr>
        <a:xfrm>
          <a:off x="8213018" y="1875577"/>
          <a:ext cx="2587212" cy="17793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85750" lvl="1" indent="-28575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6500" kern="1200" dirty="0"/>
        </a:p>
      </dsp:txBody>
      <dsp:txXfrm>
        <a:off x="8213018" y="1875577"/>
        <a:ext cx="2587212" cy="17793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BA6B67-F41F-4BF1-8B8C-120F40D43ECE}">
      <dsp:nvSpPr>
        <dsp:cNvPr id="0" name=""/>
        <dsp:cNvSpPr/>
      </dsp:nvSpPr>
      <dsp:spPr>
        <a:xfrm>
          <a:off x="1285883" y="54635"/>
          <a:ext cx="5397833" cy="213408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b="1" kern="1200" dirty="0" smtClean="0"/>
            <a:t>Механизмы </a:t>
          </a:r>
          <a:r>
            <a:rPr lang="ru-RU" sz="3400" b="1" kern="1200" dirty="0" err="1" smtClean="0"/>
            <a:t>слухо</a:t>
          </a:r>
          <a:r>
            <a:rPr lang="ru-RU" sz="3400" b="1" kern="1200" dirty="0" smtClean="0"/>
            <a:t>- зрительного восприятия</a:t>
          </a:r>
          <a:endParaRPr lang="ru-RU" sz="3400" b="1" kern="1200" dirty="0"/>
        </a:p>
      </dsp:txBody>
      <dsp:txXfrm>
        <a:off x="2076377" y="367164"/>
        <a:ext cx="3816845" cy="1509025"/>
      </dsp:txXfrm>
    </dsp:sp>
    <dsp:sp modelId="{7D6592A6-7C9F-4FC8-936E-44DC6761F625}">
      <dsp:nvSpPr>
        <dsp:cNvPr id="0" name=""/>
        <dsp:cNvSpPr/>
      </dsp:nvSpPr>
      <dsp:spPr>
        <a:xfrm rot="7446281">
          <a:off x="529573" y="3337610"/>
          <a:ext cx="3391493" cy="764702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79F9FF-B7A9-4D5B-8CF8-4669F1C247A5}">
      <dsp:nvSpPr>
        <dsp:cNvPr id="0" name=""/>
        <dsp:cNvSpPr/>
      </dsp:nvSpPr>
      <dsp:spPr>
        <a:xfrm>
          <a:off x="0" y="4104461"/>
          <a:ext cx="2549008" cy="203920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</a:rPr>
            <a:t>Зрительное восприятие речевых движений собеседника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59726" y="4164187"/>
        <a:ext cx="2429556" cy="1919754"/>
      </dsp:txXfrm>
    </dsp:sp>
    <dsp:sp modelId="{7C299598-C5F2-4893-B0B7-148D5D104AE4}">
      <dsp:nvSpPr>
        <dsp:cNvPr id="0" name=""/>
        <dsp:cNvSpPr/>
      </dsp:nvSpPr>
      <dsp:spPr>
        <a:xfrm rot="5151261">
          <a:off x="2783560" y="3354555"/>
          <a:ext cx="2781593" cy="764702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D7CF52-BF10-45CF-8B57-A090CA8CBAC0}">
      <dsp:nvSpPr>
        <dsp:cNvPr id="0" name=""/>
        <dsp:cNvSpPr/>
      </dsp:nvSpPr>
      <dsp:spPr>
        <a:xfrm>
          <a:off x="3000396" y="4104461"/>
          <a:ext cx="2549008" cy="2039206"/>
        </a:xfrm>
        <a:prstGeom prst="roundRect">
          <a:avLst>
            <a:gd name="adj" fmla="val 10000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</a:rPr>
            <a:t>Отражённое повторение этих движений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hlinkClick xmlns:r="http://schemas.openxmlformats.org/officeDocument/2006/relationships" r:id="rId1" action="ppaction://hlinkpres?slideindex=1&amp;slidetitle="/>
            </a:rPr>
            <a:t>Слово.</a:t>
          </a:r>
          <a:r>
            <a:rPr lang="en-US" sz="1200" b="1" kern="1200" dirty="0" err="1" smtClean="0">
              <a:solidFill>
                <a:schemeClr val="tx1"/>
              </a:solidFill>
              <a:hlinkClick xmlns:r="http://schemas.openxmlformats.org/officeDocument/2006/relationships" r:id="rId1" action="ppaction://hlinkpres?slideindex=1&amp;slidetitle="/>
            </a:rPr>
            <a:t>pptx</a:t>
          </a:r>
          <a:r>
            <a:rPr lang="ru-RU" sz="1200" b="1" kern="1200" dirty="0" smtClean="0">
              <a:solidFill>
                <a:schemeClr val="tx1"/>
              </a:solidFill>
            </a:rPr>
            <a:t> 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hlinkClick xmlns:r="http://schemas.openxmlformats.org/officeDocument/2006/relationships" r:id="rId2" action="ppaction://hlinkpres?slideindex=1&amp;slidetitle="/>
            </a:rPr>
            <a:t>интонация.</a:t>
          </a:r>
          <a:r>
            <a:rPr lang="en-US" sz="1200" b="1" kern="1200" dirty="0" err="1" smtClean="0">
              <a:solidFill>
                <a:schemeClr val="tx1"/>
              </a:solidFill>
              <a:hlinkClick xmlns:r="http://schemas.openxmlformats.org/officeDocument/2006/relationships" r:id="rId2" action="ppaction://hlinkpres?slideindex=1&amp;slidetitle="/>
            </a:rPr>
            <a:t>ppt</a:t>
          </a:r>
          <a:endParaRPr lang="ru-RU" sz="1200" b="1" kern="1200" dirty="0" smtClean="0">
            <a:solidFill>
              <a:schemeClr val="tx1"/>
            </a:solidFill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hlinkClick xmlns:r="http://schemas.openxmlformats.org/officeDocument/2006/relationships" r:id="rId3" action="ppaction://hlinkpres?slideindex=1&amp;slidetitle="/>
            </a:rPr>
            <a:t>правила произношения.</a:t>
          </a:r>
          <a:r>
            <a:rPr lang="en-US" sz="1200" b="1" kern="1200" dirty="0" err="1" smtClean="0">
              <a:solidFill>
                <a:schemeClr val="tx1"/>
              </a:solidFill>
              <a:hlinkClick xmlns:r="http://schemas.openxmlformats.org/officeDocument/2006/relationships" r:id="rId3" action="ppaction://hlinkpres?slideindex=1&amp;slidetitle="/>
            </a:rPr>
            <a:t>pptx</a:t>
          </a:r>
          <a:endParaRPr lang="ru-RU" sz="1200" b="1" kern="1200" dirty="0">
            <a:solidFill>
              <a:schemeClr val="tx1"/>
            </a:solidFill>
          </a:endParaRPr>
        </a:p>
      </dsp:txBody>
      <dsp:txXfrm>
        <a:off x="3060122" y="4164187"/>
        <a:ext cx="2429556" cy="1919754"/>
      </dsp:txXfrm>
    </dsp:sp>
    <dsp:sp modelId="{62AB4E3C-314B-4598-AC57-B188952DCE8A}">
      <dsp:nvSpPr>
        <dsp:cNvPr id="0" name=""/>
        <dsp:cNvSpPr/>
      </dsp:nvSpPr>
      <dsp:spPr>
        <a:xfrm rot="3059612">
          <a:off x="4268029" y="3330743"/>
          <a:ext cx="3631488" cy="764702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7EB738-862A-458D-9CA9-4D72246EF383}">
      <dsp:nvSpPr>
        <dsp:cNvPr id="0" name=""/>
        <dsp:cNvSpPr/>
      </dsp:nvSpPr>
      <dsp:spPr>
        <a:xfrm>
          <a:off x="5952113" y="4104461"/>
          <a:ext cx="2549008" cy="2039206"/>
        </a:xfrm>
        <a:prstGeom prst="roundRect">
          <a:avLst>
            <a:gd name="adj" fmla="val 1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ts val="17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</a:rPr>
            <a:t>Осмысление содержания информации, </a:t>
          </a:r>
        </a:p>
        <a:p>
          <a:pPr lvl="0" algn="ctr" defTabSz="800100">
            <a:lnSpc>
              <a:spcPts val="17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</a:rPr>
            <a:t>догадка основанная на смысловом контексте 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6011839" y="4164187"/>
        <a:ext cx="2429556" cy="19197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E7005D-68C7-4AC0-8193-078F718F1382}">
      <dsp:nvSpPr>
        <dsp:cNvPr id="0" name=""/>
        <dsp:cNvSpPr/>
      </dsp:nvSpPr>
      <dsp:spPr>
        <a:xfrm rot="16200000">
          <a:off x="1120775" y="-1120775"/>
          <a:ext cx="2004218" cy="4245768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Внятное и слитное произношение</a:t>
          </a:r>
          <a:endParaRPr lang="ru-RU" sz="1800" kern="1200" dirty="0">
            <a:solidFill>
              <a:schemeClr val="tx1"/>
            </a:solidFill>
          </a:endParaRPr>
        </a:p>
      </dsp:txBody>
      <dsp:txXfrm rot="5400000">
        <a:off x="0" y="0"/>
        <a:ext cx="4245768" cy="1503163"/>
      </dsp:txXfrm>
    </dsp:sp>
    <dsp:sp modelId="{AF9EDD06-0458-4E0A-A1B9-0CE9D3B1606F}">
      <dsp:nvSpPr>
        <dsp:cNvPr id="0" name=""/>
        <dsp:cNvSpPr/>
      </dsp:nvSpPr>
      <dsp:spPr>
        <a:xfrm>
          <a:off x="4245768" y="0"/>
          <a:ext cx="4245768" cy="2004218"/>
        </a:xfrm>
        <a:prstGeom prst="round1Rect">
          <a:avLst/>
        </a:prstGeom>
        <a:solidFill>
          <a:schemeClr val="accent3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Накопление словаря и владение грамматическими формами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4245768" y="0"/>
        <a:ext cx="4245768" cy="1503163"/>
      </dsp:txXfrm>
    </dsp:sp>
    <dsp:sp modelId="{6AE81F3D-315F-4F4B-BFCD-112966B078E8}">
      <dsp:nvSpPr>
        <dsp:cNvPr id="0" name=""/>
        <dsp:cNvSpPr/>
      </dsp:nvSpPr>
      <dsp:spPr>
        <a:xfrm rot="10800000">
          <a:off x="0" y="2004218"/>
          <a:ext cx="4245768" cy="2004218"/>
        </a:xfrm>
        <a:prstGeom prst="round1Rec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Наличие жизненного опыта и умственного кругозора</a:t>
          </a:r>
          <a:endParaRPr lang="ru-RU" sz="1800" kern="1200" dirty="0">
            <a:solidFill>
              <a:schemeClr val="tx1"/>
            </a:solidFill>
          </a:endParaRPr>
        </a:p>
      </dsp:txBody>
      <dsp:txXfrm rot="10800000">
        <a:off x="0" y="2505273"/>
        <a:ext cx="4245768" cy="1503163"/>
      </dsp:txXfrm>
    </dsp:sp>
    <dsp:sp modelId="{772CDC3E-8E49-4C0D-A378-BC2CD1D7FEDB}">
      <dsp:nvSpPr>
        <dsp:cNvPr id="0" name=""/>
        <dsp:cNvSpPr/>
      </dsp:nvSpPr>
      <dsp:spPr>
        <a:xfrm rot="5400000">
          <a:off x="5366543" y="883443"/>
          <a:ext cx="2004218" cy="4245768"/>
        </a:xfrm>
        <a:prstGeom prst="round1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Индивидуальные особенности ученика</a:t>
          </a:r>
          <a:endParaRPr lang="ru-RU" sz="1800" kern="1200" dirty="0">
            <a:solidFill>
              <a:schemeClr val="tx1"/>
            </a:solidFill>
          </a:endParaRPr>
        </a:p>
      </dsp:txBody>
      <dsp:txXfrm rot="-5400000">
        <a:off x="4245768" y="2505272"/>
        <a:ext cx="4245768" cy="1503163"/>
      </dsp:txXfrm>
    </dsp:sp>
    <dsp:sp modelId="{CF9771A5-DFDA-4CE7-B84D-687ED5171F33}">
      <dsp:nvSpPr>
        <dsp:cNvPr id="0" name=""/>
        <dsp:cNvSpPr/>
      </dsp:nvSpPr>
      <dsp:spPr>
        <a:xfrm>
          <a:off x="2704554" y="1397942"/>
          <a:ext cx="3082427" cy="1212552"/>
        </a:xfrm>
        <a:prstGeom prst="roundRect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Степень сформированности собственной речи ученика</a:t>
          </a:r>
          <a:endParaRPr lang="ru-RU" sz="2000" kern="1200" dirty="0"/>
        </a:p>
      </dsp:txBody>
      <dsp:txXfrm>
        <a:off x="2763746" y="1457134"/>
        <a:ext cx="2964043" cy="10941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F1060-4426-4188-9C95-BBDEAA1676A8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CAE265-595C-467D-BBFA-FEE29F973DD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51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CAE265-595C-467D-BBFA-FEE29F973DDE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8347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CAE265-595C-467D-BBFA-FEE29F973DDE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0F2102-4A24-4335-86F4-102CEF3C1DA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6212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777786-C3D0-45A6-B197-0795AF7E75E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7596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DBEA2C-113F-4301-9859-39D15DEB112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5021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A4BCFE-6B33-42A6-9A3F-3C237B8B810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977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132A03-944E-4487-8DB5-76BAAED56AA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793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4FE999-5BCA-4CBF-A7F4-4D7E14ABD07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545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282BF0-9886-43AC-A2F6-210057BF99F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828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AE7AAD-2080-4707-8E48-51F4E8D3160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243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17A071-7513-4A27-A71A-81518A7D77C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087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334998-9FE0-40B3-AB72-DE543B6A7C1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1367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FF3767-2BA2-4240-B4B2-D9E93C2A847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432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45611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82779A-1834-4810-8D62-CECCE209CF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513E421-2509-4843-B850-7FD3A0DA42A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70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6" r:id="rId1"/>
    <p:sldLayoutId id="2147483947" r:id="rId2"/>
    <p:sldLayoutId id="2147483948" r:id="rId3"/>
    <p:sldLayoutId id="2147483949" r:id="rId4"/>
    <p:sldLayoutId id="2147483950" r:id="rId5"/>
    <p:sldLayoutId id="2147483951" r:id="rId6"/>
    <p:sldLayoutId id="2147483952" r:id="rId7"/>
    <p:sldLayoutId id="2147483953" r:id="rId8"/>
    <p:sldLayoutId id="2147483954" r:id="rId9"/>
    <p:sldLayoutId id="2147483955" r:id="rId10"/>
    <p:sldLayoutId id="2147483956" r:id="rId11"/>
    <p:sldLayoutId id="2147483957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hyperlink" Target="&#1087;&#1088;&#1072;&#1074;&#1080;&#1083;&#1072;%20&#1086;&#1088;&#1092;&#1086;&#1101;&#1087;&#1080;&#1080;.pptx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&#1084;&#1086;&#1085;&#1080;&#1090;&#1086;&#1088;&#1080;&#1085;&#1075;.pptx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2.jpeg"/><Relationship Id="rId4" Type="http://schemas.openxmlformats.org/officeDocument/2006/relationships/image" Target="../media/image11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528" y="441628"/>
            <a:ext cx="8569325" cy="1142984"/>
          </a:xfrm>
          <a:solidFill>
            <a:schemeClr val="bg1"/>
          </a:solidFill>
          <a:ln>
            <a:solidFill>
              <a:srgbClr val="FFFFCC"/>
            </a:solidFill>
          </a:ln>
        </p:spPr>
        <p:txBody>
          <a:bodyPr/>
          <a:lstStyle/>
          <a:p>
            <a:pPr algn="ctr" eaLnBrk="1" hangingPunct="1">
              <a:defRPr/>
            </a:pPr>
            <a:r>
              <a:rPr lang="ru-RU" sz="1800" b="0" dirty="0" smtClean="0">
                <a:solidFill>
                  <a:srgbClr val="006666"/>
                </a:solidFill>
              </a:rPr>
              <a:t>Государственное казенное общеобразовательное учреждение </a:t>
            </a:r>
            <a:br>
              <a:rPr lang="ru-RU" sz="1800" b="0" dirty="0" smtClean="0">
                <a:solidFill>
                  <a:srgbClr val="006666"/>
                </a:solidFill>
              </a:rPr>
            </a:br>
            <a:r>
              <a:rPr lang="ru-RU" sz="1800" b="0" dirty="0" smtClean="0">
                <a:solidFill>
                  <a:srgbClr val="006666"/>
                </a:solidFill>
              </a:rPr>
              <a:t>«Школа-интернат для глухих детей»</a:t>
            </a:r>
            <a:r>
              <a:rPr lang="ru-RU" sz="2800" b="0" dirty="0" smtClean="0">
                <a:solidFill>
                  <a:srgbClr val="000066"/>
                </a:solidFill>
              </a:rPr>
              <a:t/>
            </a:r>
            <a:br>
              <a:rPr lang="ru-RU" sz="2800" b="0" dirty="0" smtClean="0">
                <a:solidFill>
                  <a:srgbClr val="000066"/>
                </a:solidFill>
              </a:rPr>
            </a:br>
            <a:endParaRPr lang="ru-RU" sz="2800" b="0" dirty="0" smtClean="0">
              <a:solidFill>
                <a:srgbClr val="000066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357554" y="2071688"/>
            <a:ext cx="5786445" cy="4525962"/>
          </a:xfrm>
        </p:spPr>
        <p:txBody>
          <a:bodyPr>
            <a:normAutofit/>
          </a:bodyPr>
          <a:lstStyle/>
          <a:p>
            <a:pPr algn="l" eaLnBrk="1" hangingPunct="1">
              <a:defRPr/>
            </a:pPr>
            <a:r>
              <a:rPr lang="ru-RU" sz="2800" dirty="0" smtClean="0">
                <a:solidFill>
                  <a:srgbClr val="000066"/>
                </a:solidFill>
                <a:cs typeface="Times New Roman" pitchFamily="18" charset="0"/>
              </a:rPr>
              <a:t>Цветкова Елена Германовна</a:t>
            </a:r>
            <a:r>
              <a:rPr lang="ru-RU" sz="2000" b="0" dirty="0" smtClean="0">
                <a:solidFill>
                  <a:srgbClr val="000066"/>
                </a:solidFill>
                <a:cs typeface="Times New Roman" pitchFamily="18" charset="0"/>
              </a:rPr>
              <a:t/>
            </a:r>
            <a:br>
              <a:rPr lang="ru-RU" sz="2000" b="0" dirty="0" smtClean="0">
                <a:solidFill>
                  <a:srgbClr val="000066"/>
                </a:solidFill>
                <a:cs typeface="Times New Roman" pitchFamily="18" charset="0"/>
              </a:rPr>
            </a:br>
            <a:r>
              <a:rPr lang="ru-RU" sz="2000" b="0" i="1" dirty="0" smtClean="0">
                <a:solidFill>
                  <a:srgbClr val="000066"/>
                </a:solidFill>
                <a:cs typeface="Times New Roman" pitchFamily="18" charset="0"/>
              </a:rPr>
              <a:t>учитель слуховой работы</a:t>
            </a:r>
            <a:r>
              <a:rPr lang="ru-RU" sz="2000" b="0" dirty="0" smtClean="0">
                <a:solidFill>
                  <a:srgbClr val="000066"/>
                </a:solidFill>
                <a:cs typeface="Times New Roman" pitchFamily="18" charset="0"/>
              </a:rPr>
              <a:t/>
            </a:r>
            <a:br>
              <a:rPr lang="ru-RU" sz="2000" b="0" dirty="0" smtClean="0">
                <a:solidFill>
                  <a:srgbClr val="000066"/>
                </a:solidFill>
                <a:cs typeface="Times New Roman" pitchFamily="18" charset="0"/>
              </a:rPr>
            </a:br>
            <a:r>
              <a:rPr lang="ru-RU" sz="2000" b="0" dirty="0" smtClean="0">
                <a:solidFill>
                  <a:srgbClr val="000066"/>
                </a:solidFill>
                <a:cs typeface="Times New Roman" pitchFamily="18" charset="0"/>
              </a:rPr>
              <a:t>Общий педагогический стаж 33 </a:t>
            </a:r>
            <a:r>
              <a:rPr lang="ru-RU" sz="2000" dirty="0" smtClean="0">
                <a:solidFill>
                  <a:srgbClr val="000066"/>
                </a:solidFill>
                <a:cs typeface="Times New Roman" pitchFamily="18" charset="0"/>
              </a:rPr>
              <a:t>года</a:t>
            </a:r>
            <a:r>
              <a:rPr lang="ru-RU" sz="2000" b="0" dirty="0" smtClean="0">
                <a:solidFill>
                  <a:srgbClr val="000066"/>
                </a:solidFill>
                <a:cs typeface="Times New Roman" pitchFamily="18" charset="0"/>
              </a:rPr>
              <a:t>.</a:t>
            </a:r>
            <a:br>
              <a:rPr lang="ru-RU" sz="2000" b="0" dirty="0" smtClean="0">
                <a:solidFill>
                  <a:srgbClr val="000066"/>
                </a:solidFill>
                <a:cs typeface="Times New Roman" pitchFamily="18" charset="0"/>
              </a:rPr>
            </a:br>
            <a:r>
              <a:rPr lang="ru-RU" sz="2000" b="0" dirty="0" smtClean="0">
                <a:solidFill>
                  <a:srgbClr val="000066"/>
                </a:solidFill>
                <a:cs typeface="Times New Roman" pitchFamily="18" charset="0"/>
              </a:rPr>
              <a:t>Стаж в данной образовательной организации </a:t>
            </a:r>
          </a:p>
          <a:p>
            <a:pPr algn="l" eaLnBrk="1" hangingPunct="1">
              <a:defRPr/>
            </a:pPr>
            <a:r>
              <a:rPr lang="ru-RU" sz="2000" b="0" dirty="0" smtClean="0">
                <a:solidFill>
                  <a:srgbClr val="000066"/>
                </a:solidFill>
                <a:cs typeface="Times New Roman" pitchFamily="18" charset="0"/>
              </a:rPr>
              <a:t>33 </a:t>
            </a:r>
            <a:r>
              <a:rPr lang="ru-RU" sz="2000" dirty="0" smtClean="0">
                <a:solidFill>
                  <a:srgbClr val="000066"/>
                </a:solidFill>
                <a:cs typeface="Times New Roman" pitchFamily="18" charset="0"/>
              </a:rPr>
              <a:t>года</a:t>
            </a:r>
            <a:r>
              <a:rPr lang="ru-RU" sz="2000" b="0" dirty="0" smtClean="0">
                <a:solidFill>
                  <a:srgbClr val="000066"/>
                </a:solidFill>
                <a:cs typeface="Times New Roman" pitchFamily="18" charset="0"/>
              </a:rPr>
              <a:t>.</a:t>
            </a:r>
          </a:p>
          <a:p>
            <a:pPr algn="l" eaLnBrk="1" hangingPunct="1">
              <a:defRPr/>
            </a:pPr>
            <a:r>
              <a:rPr lang="ru-RU" sz="2000" b="0" dirty="0" smtClean="0">
                <a:solidFill>
                  <a:srgbClr val="000066"/>
                </a:solidFill>
                <a:cs typeface="Times New Roman" pitchFamily="18" charset="0"/>
              </a:rPr>
              <a:t>Награждена грамотой министерства образования РФ в 2008г.</a:t>
            </a:r>
          </a:p>
          <a:p>
            <a:pPr algn="l" eaLnBrk="1" hangingPunct="1">
              <a:defRPr/>
            </a:pPr>
            <a:r>
              <a:rPr lang="ru-RU" sz="2400" b="0" dirty="0" smtClean="0">
                <a:solidFill>
                  <a:srgbClr val="000066"/>
                </a:solidFill>
                <a:cs typeface="Times New Roman" pitchFamily="18" charset="0"/>
              </a:rPr>
              <a:t> </a:t>
            </a:r>
            <a:br>
              <a:rPr lang="ru-RU" sz="2400" b="0" dirty="0" smtClean="0">
                <a:solidFill>
                  <a:srgbClr val="000066"/>
                </a:solidFill>
                <a:cs typeface="Times New Roman" pitchFamily="18" charset="0"/>
              </a:rPr>
            </a:br>
            <a:r>
              <a:rPr lang="ru-RU" sz="2000" dirty="0" smtClean="0">
                <a:solidFill>
                  <a:srgbClr val="FF6600"/>
                </a:solidFill>
                <a:cs typeface="Times New Roman" pitchFamily="18" charset="0"/>
              </a:rPr>
              <a:t>Кредо: </a:t>
            </a:r>
            <a:r>
              <a:rPr lang="ru-RU" sz="2000" i="1" dirty="0" smtClean="0">
                <a:solidFill>
                  <a:srgbClr val="FF6600"/>
                </a:solidFill>
                <a:cs typeface="Times New Roman" pitchFamily="18" charset="0"/>
              </a:rPr>
              <a:t>«Социализация глухого школьника – основная задача сурдопедагога»</a:t>
            </a:r>
          </a:p>
        </p:txBody>
      </p:sp>
      <p:pic>
        <p:nvPicPr>
          <p:cNvPr id="31746" name="Picture 2" descr="C:\Users\User\Desktop\SLVZ229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48880"/>
            <a:ext cx="2676514" cy="328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1318281"/>
            <a:ext cx="59766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/>
              <a:t>Тема:</a:t>
            </a:r>
          </a:p>
          <a:p>
            <a:pPr algn="ctr"/>
            <a:r>
              <a:rPr lang="ru-RU" sz="3600" b="1" dirty="0" smtClean="0"/>
              <a:t>« </a:t>
            </a:r>
            <a:r>
              <a:rPr lang="ru-RU" sz="3600" b="1" dirty="0" err="1" smtClean="0"/>
              <a:t>Сформированность</a:t>
            </a:r>
            <a:r>
              <a:rPr lang="ru-RU" sz="3600" b="1" dirty="0" smtClean="0"/>
              <a:t> навыка чтения с губ, как фактор успешной социализации глухих обучающихся в обществе».</a:t>
            </a:r>
            <a:endParaRPr lang="ru-RU" sz="36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Условия формирования личного вклада педагога  в развитие образования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7901014" cy="4873752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ru-RU" sz="2000" b="1" dirty="0" smtClean="0">
                <a:solidFill>
                  <a:srgbClr val="000066"/>
                </a:solidFill>
                <a:latin typeface="Calibri" pitchFamily="34" charset="0"/>
              </a:rPr>
              <a:t>Изучение методической и научно-исследовательской литературы в области дефектологии,  сурдопедагогики, психологии, педагогики.</a:t>
            </a:r>
          </a:p>
          <a:p>
            <a:pPr eaLnBrk="1" hangingPunct="1"/>
            <a:r>
              <a:rPr lang="ru-RU" sz="2000" b="1" dirty="0" smtClean="0">
                <a:solidFill>
                  <a:srgbClr val="000066"/>
                </a:solidFill>
                <a:latin typeface="Calibri" pitchFamily="34" charset="0"/>
              </a:rPr>
              <a:t>Изучение индивидуальных  психофизических особенностей,  речевого развития,</a:t>
            </a:r>
            <a:r>
              <a:rPr lang="ru-RU" sz="2000" b="1" dirty="0" smtClean="0">
                <a:solidFill>
                  <a:srgbClr val="000099"/>
                </a:solidFill>
                <a:latin typeface="Calibri" pitchFamily="34" charset="0"/>
              </a:rPr>
              <a:t> </a:t>
            </a:r>
            <a:r>
              <a:rPr lang="ru-RU" sz="2000" b="1" dirty="0" smtClean="0">
                <a:solidFill>
                  <a:srgbClr val="000066"/>
                </a:solidFill>
                <a:latin typeface="Calibri" pitchFamily="34" charset="0"/>
              </a:rPr>
              <a:t>уровня владения языком, дифференцированный подход к  обучению языку.</a:t>
            </a:r>
          </a:p>
          <a:p>
            <a:pPr algn="just" eaLnBrk="1" hangingPunct="1"/>
            <a:r>
              <a:rPr lang="ru-RU" sz="2000" b="1" dirty="0" smtClean="0">
                <a:solidFill>
                  <a:srgbClr val="000066"/>
                </a:solidFill>
                <a:latin typeface="Calibri" pitchFamily="34" charset="0"/>
              </a:rPr>
              <a:t>Участие в  педагогических конференциях по данной  теме, семинарах учителей слуховой работы, семинаров учителей-предметников, учителей начальных классов и воспитателей.</a:t>
            </a:r>
          </a:p>
          <a:p>
            <a:pPr eaLnBrk="1" hangingPunct="1"/>
            <a:r>
              <a:rPr lang="ru-RU" sz="2000" b="1" dirty="0" smtClean="0">
                <a:solidFill>
                  <a:srgbClr val="000066"/>
                </a:solidFill>
                <a:latin typeface="Calibri" pitchFamily="34" charset="0"/>
              </a:rPr>
              <a:t>Реализация  договоров, способствующих  созданию речевой среды и социализации глухих учащихся во внеурочной деятельности.</a:t>
            </a:r>
          </a:p>
          <a:p>
            <a:pPr eaLnBrk="1" hangingPunct="1"/>
            <a:r>
              <a:rPr lang="ru-RU" sz="2000" b="1" dirty="0" smtClean="0">
                <a:solidFill>
                  <a:srgbClr val="000066"/>
                </a:solidFill>
                <a:latin typeface="Calibri" pitchFamily="34" charset="0"/>
              </a:rPr>
              <a:t> Разработка методических  материалов, практических пособий.</a:t>
            </a:r>
          </a:p>
          <a:p>
            <a:pPr eaLnBrk="1" hangingPunct="1"/>
            <a:r>
              <a:rPr lang="ru-RU" sz="2000" b="1" dirty="0" smtClean="0">
                <a:solidFill>
                  <a:srgbClr val="000066"/>
                </a:solidFill>
                <a:latin typeface="Calibri" pitchFamily="34" charset="0"/>
              </a:rPr>
              <a:t> Применение ТСО и КТ в работе над данной темой</a:t>
            </a:r>
          </a:p>
          <a:p>
            <a:pPr eaLnBrk="1" hangingPunct="1"/>
            <a:r>
              <a:rPr lang="ru-RU" sz="2000" b="1" dirty="0" smtClean="0">
                <a:solidFill>
                  <a:srgbClr val="000066"/>
                </a:solidFill>
                <a:latin typeface="Calibri" pitchFamily="34" charset="0"/>
              </a:rPr>
              <a:t>Использование сетевых сообществ: социальные педагогические сети «Педсовет» «Солнечный свет».</a:t>
            </a:r>
          </a:p>
          <a:p>
            <a:pPr eaLnBrk="1" hangingPunct="1"/>
            <a:endParaRPr lang="ru-RU" dirty="0" smtClean="0">
              <a:solidFill>
                <a:srgbClr val="000066"/>
              </a:solidFill>
            </a:endParaRPr>
          </a:p>
          <a:p>
            <a:pPr eaLnBrk="1" hangingPunct="1"/>
            <a:endParaRPr lang="ru-RU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142852"/>
            <a:ext cx="7467600" cy="1060472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sz="2900" b="1" dirty="0" smtClean="0">
                <a:solidFill>
                  <a:schemeClr val="accent1">
                    <a:lumMod val="75000"/>
                  </a:schemeClr>
                </a:solidFill>
              </a:rPr>
              <a:t>Актуальность личного вклада </a:t>
            </a:r>
            <a:br>
              <a:rPr lang="ru-RU" sz="29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900" b="1" dirty="0" smtClean="0">
                <a:solidFill>
                  <a:schemeClr val="accent1">
                    <a:lumMod val="75000"/>
                  </a:schemeClr>
                </a:solidFill>
              </a:rPr>
              <a:t> в развитие образования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419872" y="1643050"/>
            <a:ext cx="5500726" cy="43577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000066"/>
                </a:solidFill>
              </a:rPr>
              <a:t> Развивающееся в условиях специально организованного обучения </a:t>
            </a:r>
            <a:r>
              <a:rPr lang="ru-RU" sz="2200" b="1" dirty="0" err="1" smtClean="0">
                <a:solidFill>
                  <a:srgbClr val="000066"/>
                </a:solidFill>
              </a:rPr>
              <a:t>слухо-зрительное</a:t>
            </a:r>
            <a:r>
              <a:rPr lang="ru-RU" sz="2200" b="1" dirty="0" smtClean="0">
                <a:solidFill>
                  <a:srgbClr val="000066"/>
                </a:solidFill>
              </a:rPr>
              <a:t> восприятие речи, создает у глухих школьников принципиально новую </a:t>
            </a:r>
            <a:r>
              <a:rPr lang="ru-RU" sz="2200" b="1" dirty="0" err="1" smtClean="0">
                <a:solidFill>
                  <a:srgbClr val="000066"/>
                </a:solidFill>
              </a:rPr>
              <a:t>полисенсорную</a:t>
            </a:r>
            <a:r>
              <a:rPr lang="ru-RU" sz="2200" b="1" dirty="0" smtClean="0">
                <a:solidFill>
                  <a:srgbClr val="000066"/>
                </a:solidFill>
              </a:rPr>
              <a:t> основу для формирования, развития и коррекции устной речи, ориентации в звуках окружающего мира.</a:t>
            </a:r>
            <a:endParaRPr lang="ru-RU" sz="2200" dirty="0"/>
          </a:p>
        </p:txBody>
      </p:sp>
      <p:pic>
        <p:nvPicPr>
          <p:cNvPr id="6" name="Рисунок 5" descr="C:\Documents and Settings\user1\Рабочий стол\фото\Изображение 09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345009"/>
            <a:ext cx="2789432" cy="2092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946597"/>
            <a:ext cx="2500330" cy="187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sz="3200" b="1" dirty="0" smtClean="0">
                <a:solidFill>
                  <a:srgbClr val="006666"/>
                </a:solidFill>
              </a:rPr>
              <a:t>Теоретическое обоснование личного вклада в развитие образования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323528" y="1484784"/>
            <a:ext cx="8424936" cy="1299564"/>
          </a:xfrm>
          <a:prstGeom prst="roundRect">
            <a:avLst>
              <a:gd name="adj" fmla="val 6609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algn="ctr"/>
            <a:endParaRPr lang="ru-RU" dirty="0" smtClean="0">
              <a:solidFill>
                <a:srgbClr val="000066"/>
              </a:solidFill>
            </a:endParaRPr>
          </a:p>
          <a:p>
            <a:pPr algn="ctr"/>
            <a:r>
              <a:rPr lang="ru-RU" dirty="0" smtClean="0">
                <a:solidFill>
                  <a:srgbClr val="000066"/>
                </a:solidFill>
              </a:rPr>
              <a:t>Проблема признана ведущими сурдопедагогами</a:t>
            </a:r>
          </a:p>
          <a:p>
            <a:pPr algn="ctr"/>
            <a:r>
              <a:rPr lang="ru-RU" dirty="0" smtClean="0">
                <a:solidFill>
                  <a:srgbClr val="000066"/>
                </a:solidFill>
              </a:rPr>
              <a:t>прошлого и современности     </a:t>
            </a:r>
          </a:p>
          <a:p>
            <a:pPr algn="ctr"/>
            <a:r>
              <a:rPr lang="ru-RU" dirty="0" smtClean="0">
                <a:solidFill>
                  <a:srgbClr val="000066"/>
                </a:solidFill>
              </a:rPr>
              <a:t>(</a:t>
            </a:r>
            <a:r>
              <a:rPr lang="ru-RU" dirty="0" err="1" smtClean="0">
                <a:solidFill>
                  <a:srgbClr val="000066"/>
                </a:solidFill>
              </a:rPr>
              <a:t>Ф.Ф.Рау</a:t>
            </a:r>
            <a:r>
              <a:rPr lang="ru-RU" dirty="0" smtClean="0">
                <a:solidFill>
                  <a:srgbClr val="000066"/>
                </a:solidFill>
              </a:rPr>
              <a:t>,  С.А.Зыков, </a:t>
            </a:r>
            <a:r>
              <a:rPr lang="ru-RU" dirty="0" err="1" smtClean="0">
                <a:solidFill>
                  <a:srgbClr val="000066"/>
                </a:solidFill>
              </a:rPr>
              <a:t>В.И.Бельтюков</a:t>
            </a:r>
            <a:r>
              <a:rPr lang="ru-RU" dirty="0" smtClean="0">
                <a:solidFill>
                  <a:srgbClr val="000066"/>
                </a:solidFill>
              </a:rPr>
              <a:t>, К.А.Волкова,</a:t>
            </a:r>
          </a:p>
          <a:p>
            <a:pPr algn="ctr"/>
            <a:r>
              <a:rPr lang="ru-RU" dirty="0" err="1" smtClean="0">
                <a:solidFill>
                  <a:srgbClr val="000066"/>
                </a:solidFill>
              </a:rPr>
              <a:t>Н.Ф.Слезина,Е.П.Кузьмичева,В.Д.Казанская,О.А.Денисов</a:t>
            </a:r>
            <a:endParaRPr lang="en-US" dirty="0" smtClean="0">
              <a:solidFill>
                <a:srgbClr val="000066"/>
              </a:solidFill>
            </a:endParaRPr>
          </a:p>
          <a:p>
            <a:r>
              <a:rPr lang="ru-RU" dirty="0" smtClean="0"/>
              <a:t>    </a:t>
            </a:r>
            <a:endParaRPr lang="ru-RU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sz="half" idx="2"/>
          </p:nvPr>
        </p:nvSpPr>
        <p:spPr>
          <a:xfrm>
            <a:off x="500034" y="2971800"/>
            <a:ext cx="3929090" cy="3886200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ru-RU" sz="1700" dirty="0" smtClean="0">
                <a:solidFill>
                  <a:srgbClr val="000066"/>
                </a:solidFill>
              </a:rPr>
              <a:t>Соединение в едином педагогическом процессе специальной работы по формированию у глухих школьников навыков </a:t>
            </a:r>
            <a:r>
              <a:rPr lang="ru-RU" sz="1700" dirty="0" err="1" smtClean="0">
                <a:solidFill>
                  <a:srgbClr val="000066"/>
                </a:solidFill>
              </a:rPr>
              <a:t>слухо-зрительного</a:t>
            </a:r>
            <a:r>
              <a:rPr lang="ru-RU" sz="1700" dirty="0" smtClean="0">
                <a:solidFill>
                  <a:srgbClr val="000066"/>
                </a:solidFill>
              </a:rPr>
              <a:t> восприятия и воспроизведения устной речи и развития самостоятельного моделирования высказываний, их актуализации в собственной речи необходимы учащимся для активной устной коммуникации.                                               (Кузьмичева Е.П.)</a:t>
            </a:r>
          </a:p>
          <a:p>
            <a:pPr eaLnBrk="1" hangingPunct="1">
              <a:buFontTx/>
              <a:buNone/>
            </a:pPr>
            <a:endParaRPr lang="ru-RU" sz="1800" dirty="0" smtClean="0">
              <a:solidFill>
                <a:srgbClr val="000066"/>
              </a:solidFill>
            </a:endParaRPr>
          </a:p>
          <a:p>
            <a:pPr eaLnBrk="1" hangingPunct="1">
              <a:buFontTx/>
              <a:buNone/>
            </a:pPr>
            <a:endParaRPr lang="ru-RU" sz="2000" b="1" i="1" dirty="0" smtClean="0">
              <a:solidFill>
                <a:srgbClr val="000066"/>
              </a:solidFill>
            </a:endParaRPr>
          </a:p>
          <a:p>
            <a:pPr eaLnBrk="1" hangingPunct="1">
              <a:buFontTx/>
              <a:buNone/>
            </a:pPr>
            <a:endParaRPr lang="ru-RU" sz="2000" dirty="0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429124" y="3038468"/>
            <a:ext cx="3657600" cy="38195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700" dirty="0" smtClean="0">
                <a:solidFill>
                  <a:srgbClr val="000066"/>
                </a:solidFill>
              </a:rPr>
              <a:t>Необходимо формирование у глухих детей </a:t>
            </a:r>
            <a:r>
              <a:rPr lang="ru-RU" sz="1700" dirty="0" err="1" smtClean="0">
                <a:solidFill>
                  <a:srgbClr val="000066"/>
                </a:solidFill>
              </a:rPr>
              <a:t>слухо-зрительной</a:t>
            </a:r>
            <a:r>
              <a:rPr lang="ru-RU" sz="1700" dirty="0" smtClean="0">
                <a:solidFill>
                  <a:srgbClr val="000066"/>
                </a:solidFill>
              </a:rPr>
              <a:t> системы на основе интенсивного развития навыков восприятия устной речи в условиях специально созданной </a:t>
            </a:r>
            <a:r>
              <a:rPr lang="ru-RU" sz="1700" dirty="0" err="1" smtClean="0">
                <a:solidFill>
                  <a:srgbClr val="000066"/>
                </a:solidFill>
              </a:rPr>
              <a:t>слухо-речевой</a:t>
            </a:r>
            <a:r>
              <a:rPr lang="ru-RU" sz="1700" dirty="0" smtClean="0">
                <a:solidFill>
                  <a:srgbClr val="000066"/>
                </a:solidFill>
              </a:rPr>
              <a:t> среды при постоянном использовании электроакустической аппаратуры различных типов.                                                     (Зыков С. С.)</a:t>
            </a:r>
            <a:endParaRPr lang="ru-RU" sz="17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1000108"/>
            <a:ext cx="8243887" cy="1428760"/>
          </a:xfrm>
        </p:spPr>
        <p:txBody>
          <a:bodyPr>
            <a:normAutofit fontScale="90000"/>
          </a:bodyPr>
          <a:lstStyle/>
          <a:p>
            <a:pPr lvl="0">
              <a:defRPr/>
            </a:pP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Цель:  </a:t>
            </a:r>
            <a:b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800" dirty="0" smtClean="0"/>
              <a:t>Сформировать у глухих обучающихся навык </a:t>
            </a:r>
            <a:r>
              <a:rPr lang="ru-RU" sz="2800" dirty="0" err="1" smtClean="0"/>
              <a:t>слухо-зрительного</a:t>
            </a:r>
            <a:r>
              <a:rPr lang="ru-RU" sz="2800" dirty="0" smtClean="0"/>
              <a:t> восприятия устной речи  как коммуникативного средства общения с окружающими людьми</a:t>
            </a:r>
            <a:br>
              <a:rPr lang="ru-RU" sz="2800" dirty="0" smtClean="0"/>
            </a:br>
            <a:endParaRPr lang="ru-RU" sz="32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2214554"/>
            <a:ext cx="771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85786" y="2786058"/>
            <a:ext cx="7143800" cy="33575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Font typeface="Wingdings" pitchFamily="2" charset="2"/>
              <a:buChar char="Ø"/>
            </a:pPr>
            <a:r>
              <a:rPr lang="ru-RU" dirty="0" smtClean="0"/>
              <a:t>Развивать способность воспринимать устную речь окружающих в процессе общения;</a:t>
            </a:r>
          </a:p>
          <a:p>
            <a:pPr lvl="0"/>
            <a:endParaRPr lang="ru-RU" dirty="0" smtClean="0"/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Учить глухих учащихся пользоваться остаточным слухом при чтении с губ;</a:t>
            </a:r>
          </a:p>
          <a:p>
            <a:pPr>
              <a:buFont typeface="Arial" pitchFamily="34" charset="0"/>
              <a:buChar char="•"/>
            </a:pPr>
            <a:endParaRPr lang="ru-RU" dirty="0" smtClean="0"/>
          </a:p>
          <a:p>
            <a:pPr lvl="0">
              <a:buFont typeface="Wingdings" pitchFamily="2" charset="2"/>
              <a:buChar char="Ø"/>
            </a:pPr>
            <a:r>
              <a:rPr lang="ru-RU" dirty="0" smtClean="0"/>
              <a:t>Воспитывать любовь к родному языку, ориентировать глухого ученика на восприятие нормальной естественной речи. </a:t>
            </a:r>
          </a:p>
          <a:p>
            <a:endParaRPr lang="ru-RU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1000108"/>
            <a:ext cx="7429552" cy="163121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повышение качества произносительных навыков глухих обучающихся ;умения считывать с губ.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повышение внятности  их произношения;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дальнейшая успешная социализация глухого обучающегося в самостоятельной  взрослой жизни.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2976" y="142852"/>
            <a:ext cx="6929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Ожидаемые результаты:</a:t>
            </a:r>
            <a:endParaRPr lang="ru-RU" sz="3600" b="1" dirty="0">
              <a:solidFill>
                <a:srgbClr val="006666"/>
              </a:solidFill>
            </a:endParaRPr>
          </a:p>
        </p:txBody>
      </p:sp>
      <p:pic>
        <p:nvPicPr>
          <p:cNvPr id="4" name="Рисунок 5" descr="DSCF507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786058"/>
            <a:ext cx="2306637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85720" y="4643446"/>
            <a:ext cx="28575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Воспитатель 1 кв. категории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Полушина Альбина Юрьевна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нарушение слуха - глухота    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(30 лет стажа в  нашей школе, воспитывает слышащего ребёнка 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7" descr="D:\1 класс\P10109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2786058"/>
            <a:ext cx="2397125" cy="176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286116" y="4549676"/>
            <a:ext cx="250033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</a:rPr>
              <a:t>Психолог  высшей кв. категории </a:t>
            </a:r>
            <a:r>
              <a:rPr lang="ru-RU" b="1" dirty="0" err="1" smtClean="0">
                <a:latin typeface="Times New Roman" pitchFamily="18" charset="0"/>
              </a:rPr>
              <a:t>Скотникова</a:t>
            </a:r>
            <a:r>
              <a:rPr lang="ru-RU" b="1" dirty="0" smtClean="0">
                <a:latin typeface="Times New Roman" pitchFamily="18" charset="0"/>
              </a:rPr>
              <a:t> Анастасия Александровна </a:t>
            </a:r>
            <a:r>
              <a:rPr lang="ru-RU" dirty="0" smtClean="0">
                <a:latin typeface="Times New Roman" pitchFamily="18" charset="0"/>
              </a:rPr>
              <a:t>– нарушение слуха – глухота (25 лет стажа в нашей школе)</a:t>
            </a:r>
            <a:endParaRPr lang="ru-RU" dirty="0">
              <a:latin typeface="Times New Roman" pitchFamily="18" charset="0"/>
            </a:endParaRPr>
          </a:p>
        </p:txBody>
      </p:sp>
      <p:pic>
        <p:nvPicPr>
          <p:cNvPr id="8" name="Picture 7" descr="http://s-t-h.ru/img/pictures/teacher/nivnya_m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2714620"/>
            <a:ext cx="1285430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6000760" y="4643446"/>
            <a:ext cx="22145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оспитатель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кв. категории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Нивня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Марина Ивановна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нарушение слуха – глухота (8 лет работы в школе)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60350"/>
            <a:ext cx="8243887" cy="10541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3200" b="1" dirty="0" smtClean="0">
                <a:solidFill>
                  <a:srgbClr val="006666"/>
                </a:solidFill>
              </a:rPr>
              <a:t>Ведущая педагогическая идея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357158" y="1571612"/>
            <a:ext cx="8229600" cy="251460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lnSpc>
                <a:spcPct val="90000"/>
              </a:lnSpc>
              <a:buNone/>
            </a:pPr>
            <a:r>
              <a:rPr lang="ru-RU" sz="2400" b="1" dirty="0" smtClean="0">
                <a:solidFill>
                  <a:srgbClr val="000066"/>
                </a:solidFill>
              </a:rPr>
              <a:t>   Полноценное владение глухим ребенком устной речью предполагает развитие  способности достаточно свободно понимать обращенную речь собеседника      и говорить внятно, понятно для окружающих, что </a:t>
            </a:r>
            <a:r>
              <a:rPr lang="ru-RU" b="1" dirty="0" smtClean="0">
                <a:solidFill>
                  <a:srgbClr val="000066"/>
                </a:solidFill>
              </a:rPr>
              <a:t>ведет к успешной социализации глухих обучающихся в обществе.</a:t>
            </a:r>
            <a:endParaRPr lang="ru-RU" sz="2400" b="1" dirty="0" smtClean="0">
              <a:solidFill>
                <a:srgbClr val="000066"/>
              </a:solidFill>
            </a:endParaRPr>
          </a:p>
        </p:txBody>
      </p:sp>
      <p:pic>
        <p:nvPicPr>
          <p:cNvPr id="5" name="Рисунок 3" descr="P101085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4429132"/>
            <a:ext cx="2786072" cy="2089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фото\IMG_407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429133"/>
            <a:ext cx="3258244" cy="2097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6988" y="188640"/>
            <a:ext cx="7555412" cy="108551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6666"/>
                </a:solidFill>
              </a:rPr>
              <a:t>Требования к устной речи педагога</a:t>
            </a:r>
            <a:endParaRPr lang="ru-RU" b="1" dirty="0">
              <a:solidFill>
                <a:srgbClr val="006666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-142908" y="1285861"/>
          <a:ext cx="9144000" cy="5572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285720" y="1785926"/>
            <a:ext cx="3429024" cy="36433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85720" y="4286256"/>
            <a:ext cx="32147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Правильный образец речи учителя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Изображение 35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42910" y="2071678"/>
            <a:ext cx="2762269" cy="2071702"/>
          </a:xfrm>
          <a:prstGeom prst="rect">
            <a:avLst/>
          </a:prstGeom>
        </p:spPr>
      </p:pic>
      <p:sp>
        <p:nvSpPr>
          <p:cNvPr id="9" name="Блок-схема: узел 8"/>
          <p:cNvSpPr/>
          <p:nvPr/>
        </p:nvSpPr>
        <p:spPr>
          <a:xfrm>
            <a:off x="4702559" y="4781559"/>
            <a:ext cx="1941143" cy="1876438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Соблюдение правил орфоэпии 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9" action="ppaction://hlinkpres?slideindex=1&amp;slidetitle="/>
              </a:rPr>
              <a:t>правила орфоэпии.</a:t>
            </a:r>
            <a:r>
              <a:rPr lang="en-US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9" action="ppaction://hlinkpres?slideindex=1&amp;slidetitle="/>
              </a:rPr>
              <a:t>pptx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Прямая соединительная линия 12"/>
          <p:cNvCxnSpPr>
            <a:endCxn id="9" idx="1"/>
          </p:cNvCxnSpPr>
          <p:nvPr/>
        </p:nvCxnSpPr>
        <p:spPr>
          <a:xfrm>
            <a:off x="3714744" y="4429132"/>
            <a:ext cx="1272089" cy="627225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/>
        </p:nvGraphicFramePr>
        <p:xfrm>
          <a:off x="428596" y="357166"/>
          <a:ext cx="8501122" cy="61436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500042"/>
            <a:ext cx="8715436" cy="1399032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 smtClean="0">
                <a:solidFill>
                  <a:srgbClr val="006666"/>
                </a:solidFill>
              </a:rPr>
              <a:t>Факторы,  определяющие успешность овладения навыками </a:t>
            </a:r>
            <a:r>
              <a:rPr lang="ru-RU" sz="3000" b="1" dirty="0" err="1" smtClean="0">
                <a:solidFill>
                  <a:srgbClr val="006666"/>
                </a:solidFill>
              </a:rPr>
              <a:t>слухо</a:t>
            </a:r>
            <a:r>
              <a:rPr lang="ru-RU" sz="3000" b="1" dirty="0" smtClean="0">
                <a:solidFill>
                  <a:srgbClr val="006666"/>
                </a:solidFill>
              </a:rPr>
              <a:t> – зрительного восприятия устной речи.</a:t>
            </a:r>
            <a:endParaRPr lang="ru-RU" sz="3000" b="1" dirty="0">
              <a:solidFill>
                <a:srgbClr val="006666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85720" y="2357430"/>
          <a:ext cx="8491537" cy="4008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329642" cy="71438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marL="182563" algn="ctr"/>
            <a:r>
              <a:rPr lang="ru-RU" b="1" dirty="0" smtClean="0">
                <a:solidFill>
                  <a:srgbClr val="006666"/>
                </a:solidFill>
              </a:rPr>
              <a:t>Мониторинговое  исследование</a:t>
            </a:r>
            <a:endParaRPr lang="ru-RU" b="1" dirty="0">
              <a:ln>
                <a:solidFill>
                  <a:schemeClr val="bg2">
                    <a:lumMod val="50000"/>
                  </a:schemeClr>
                </a:solidFill>
              </a:ln>
              <a:solidFill>
                <a:srgbClr val="006666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3357562"/>
            <a:ext cx="4429156" cy="223202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u="sng" dirty="0" smtClean="0">
                <a:solidFill>
                  <a:schemeClr val="accent1">
                    <a:lumMod val="75000"/>
                  </a:schemeClr>
                </a:solidFill>
              </a:rPr>
              <a:t>Участники: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>
              <a:buNone/>
            </a:pPr>
            <a:r>
              <a:rPr lang="ru-RU" dirty="0" smtClean="0"/>
              <a:t>учащиеся старших классов.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b="1" u="sng" dirty="0" smtClean="0">
                <a:solidFill>
                  <a:schemeClr val="accent1">
                    <a:lumMod val="75000"/>
                  </a:schemeClr>
                </a:solidFill>
              </a:rPr>
              <a:t>Речевой материал: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>
              <a:buNone/>
            </a:pPr>
            <a:r>
              <a:rPr lang="ru-RU" dirty="0" smtClean="0"/>
              <a:t>пары слов, словосочетаний и предложений.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57158" y="1142984"/>
            <a:ext cx="850112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Проверить умения обучающихся</a:t>
            </a:r>
          </a:p>
          <a:p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слухо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–зрительно воспринимать  речевой материал, похожий по артикуляции, опираясь на лексические и грамматические закономерности, на смысловые связи между словами в предложениях и словосочетаниях.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42976" y="5643578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071670" y="6000768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2" action="ppaction://hlinkpres?slideindex=1&amp;slidetitle="/>
              </a:rPr>
              <a:t>мониторинг.</a:t>
            </a:r>
            <a:r>
              <a:rPr lang="en-US" dirty="0" err="1" smtClean="0">
                <a:hlinkClick r:id="rId2" action="ppaction://hlinkpres?slideindex=1&amp;slidetitle="/>
              </a:rPr>
              <a:t>pptx</a:t>
            </a:r>
            <a:endParaRPr lang="ru-RU" dirty="0"/>
          </a:p>
        </p:txBody>
      </p:sp>
      <p:pic>
        <p:nvPicPr>
          <p:cNvPr id="31746" name="Picture 2" descr="C:\Users\User\Desktop\6б фото\изображение_viber_2021-03-09_12-29-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719" y="2953710"/>
            <a:ext cx="4078933" cy="305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428604"/>
            <a:ext cx="8243887" cy="13144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sz="2800" b="1" dirty="0" smtClean="0">
                <a:solidFill>
                  <a:srgbClr val="006666"/>
                </a:solidFill>
              </a:rPr>
              <a:t>Результаты обследования </a:t>
            </a:r>
            <a:r>
              <a:rPr lang="ru-RU" sz="2800" b="1" dirty="0" err="1" smtClean="0">
                <a:solidFill>
                  <a:srgbClr val="006666"/>
                </a:solidFill>
              </a:rPr>
              <a:t>слухо-зрительного</a:t>
            </a:r>
            <a:r>
              <a:rPr lang="ru-RU" sz="2800" b="1" dirty="0" smtClean="0">
                <a:solidFill>
                  <a:srgbClr val="006666"/>
                </a:solidFill>
              </a:rPr>
              <a:t> восприятия речевого материала обучающихся за 3 года </a:t>
            </a:r>
            <a:br>
              <a:rPr lang="ru-RU" sz="2800" b="1" dirty="0" smtClean="0">
                <a:solidFill>
                  <a:srgbClr val="006666"/>
                </a:solidFill>
              </a:rPr>
            </a:br>
            <a:r>
              <a:rPr lang="ru-RU" sz="2400" b="1" dirty="0" smtClean="0">
                <a:solidFill>
                  <a:srgbClr val="006666"/>
                </a:solidFill>
              </a:rPr>
              <a:t>(контрольные работы)</a:t>
            </a:r>
          </a:p>
        </p:txBody>
      </p:sp>
      <p:graphicFrame>
        <p:nvGraphicFramePr>
          <p:cNvPr id="1026" name="Object 4"/>
          <p:cNvGraphicFramePr>
            <a:graphicFrameLocks noGrp="1" noChangeAspect="1"/>
          </p:cNvGraphicFramePr>
          <p:nvPr>
            <p:ph type="chart" idx="1"/>
          </p:nvPr>
        </p:nvGraphicFramePr>
        <p:xfrm>
          <a:off x="285720" y="1857364"/>
          <a:ext cx="4713287" cy="290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5" name="Диаграмма" r:id="rId3" imgW="4286250" imgH="2638335" progId="MSGraph.Chart.8">
                  <p:embed followColorScheme="full"/>
                </p:oleObj>
              </mc:Choice>
              <mc:Fallback>
                <p:oleObj name="Диаграмма" r:id="rId3" imgW="4286250" imgH="2638335" progId="MSGraph.Chart.8">
                  <p:embed followColorScheme="full"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20" y="1857364"/>
                        <a:ext cx="4713287" cy="2901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7463" name="Rectangle 7"/>
          <p:cNvSpPr>
            <a:spLocks noChangeArrowheads="1"/>
          </p:cNvSpPr>
          <p:nvPr/>
        </p:nvSpPr>
        <p:spPr bwMode="auto">
          <a:xfrm>
            <a:off x="285720" y="5143512"/>
            <a:ext cx="7286676" cy="116955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endParaRPr lang="ru-RU" sz="1600" b="1" dirty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ru-RU" sz="1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</a:t>
            </a:r>
            <a:r>
              <a:rPr lang="ru-RU" sz="1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среднем, к концу </a:t>
            </a:r>
            <a:r>
              <a:rPr lang="ru-RU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10 </a:t>
            </a:r>
            <a:r>
              <a:rPr lang="ru-RU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класса </a:t>
            </a:r>
            <a:r>
              <a:rPr lang="ru-RU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глухие обучаемые  </a:t>
            </a:r>
            <a:r>
              <a:rPr lang="ru-RU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дают на </a:t>
            </a:r>
            <a:r>
              <a:rPr lang="ru-RU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15% </a:t>
            </a:r>
            <a:r>
              <a:rPr lang="ru-RU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больше правильных ответов</a:t>
            </a:r>
            <a:r>
              <a:rPr lang="ru-RU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>
              <a:defRPr/>
            </a:pPr>
            <a:endParaRPr lang="ru-RU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0732" name="Picture 12" descr="C:\Users\User\Desktop\6б фото\изображение_viber_2021-04-06_09-04-5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890" y="1916832"/>
            <a:ext cx="3412991" cy="257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rgbClr val="006666"/>
                </a:solidFill>
              </a:rPr>
              <a:t>Распространение практических достижений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 eaLnBrk="1" hangingPunct="1">
              <a:lnSpc>
                <a:spcPct val="90000"/>
              </a:lnSpc>
              <a:buFont typeface="Wingdings" pitchFamily="2" charset="2"/>
              <a:buChar char="v"/>
            </a:pPr>
            <a:r>
              <a:rPr lang="ru-RU" sz="25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Выступление на заседании м/о учителей слуховой работы и учителей-предметников №2 от 22.10. 2018г.»Место дыхательной гимнастики на </a:t>
            </a:r>
            <a:r>
              <a:rPr lang="ru-RU" sz="2500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инд.занятии</a:t>
            </a:r>
            <a:r>
              <a:rPr lang="ru-RU" sz="25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», №</a:t>
            </a:r>
            <a:r>
              <a:rPr lang="ru-RU" sz="25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5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от 02.06.2019г. «Взрывные согласные </a:t>
            </a:r>
            <a:r>
              <a:rPr lang="ru-RU" sz="2500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п,т,к</a:t>
            </a:r>
            <a:r>
              <a:rPr lang="ru-RU" sz="25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»; №3  от </a:t>
            </a:r>
            <a:r>
              <a:rPr lang="ru-RU" sz="25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15.01.2020г</a:t>
            </a:r>
            <a:r>
              <a:rPr lang="ru-RU" sz="25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«Требования </a:t>
            </a:r>
            <a:r>
              <a:rPr lang="ru-RU" sz="25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5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оформлению речевого материала»</a:t>
            </a:r>
            <a:endParaRPr lang="ru-RU" sz="2400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Char char="v"/>
            </a:pPr>
            <a:r>
              <a:rPr lang="ru-RU" sz="25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Выступление на педсовете 11.01 2020 г. «Дневники </a:t>
            </a:r>
            <a:r>
              <a:rPr lang="ru-RU" sz="2500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ппс</a:t>
            </a:r>
            <a:r>
              <a:rPr lang="ru-RU" sz="25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Char char="v"/>
            </a:pPr>
            <a:r>
              <a:rPr lang="ru-RU" sz="25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Участие в работе семинара учителей слуховой работы «Слитность речи как основной компонент работы по формированию устной речи глухого школьника» от 26.12.2019г.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Char char="v"/>
            </a:pPr>
            <a:r>
              <a:rPr lang="ru-RU" sz="25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Выступления на родительском собрании от </a:t>
            </a:r>
            <a:r>
              <a:rPr lang="ru-RU" sz="25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17.03.2018г</a:t>
            </a:r>
            <a:endParaRPr lang="ru-RU" sz="2500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Char char="v"/>
            </a:pPr>
            <a:r>
              <a:rPr lang="ru-RU" sz="25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Консультации для родителей 11.09.2019г. 21.02. </a:t>
            </a:r>
            <a:r>
              <a:rPr lang="ru-RU" sz="250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5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г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Char char="v"/>
            </a:pPr>
            <a:r>
              <a:rPr lang="ru-RU" sz="25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Публикации в интернет ресурсах на сайте: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ru-RU" sz="25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http://pedsovet.org/  Педсовет </a:t>
            </a:r>
            <a:r>
              <a:rPr lang="ru-RU" sz="2500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орг</a:t>
            </a:r>
            <a:r>
              <a:rPr lang="ru-RU" sz="25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ru-RU" sz="25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«Солнечный свет»</a:t>
            </a:r>
          </a:p>
          <a:p>
            <a:pPr eaLnBrk="1" hangingPunct="1"/>
            <a:endParaRPr lang="ru-RU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42913" y="103188"/>
            <a:ext cx="8243887" cy="949325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sz="3200" b="1" i="1" dirty="0" smtClean="0">
                <a:solidFill>
                  <a:srgbClr val="006666"/>
                </a:solidFill>
              </a:rPr>
              <a:t>Список литературы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525621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600" dirty="0" smtClean="0">
                <a:solidFill>
                  <a:srgbClr val="000066"/>
                </a:solidFill>
              </a:rPr>
              <a:t>1.Волкова К.А., Казанская В.Л., Денисова О.А. Методика  обучения глухих детей произношению. – М.: </a:t>
            </a:r>
            <a:r>
              <a:rPr lang="ru-RU" sz="1600" dirty="0" err="1" smtClean="0">
                <a:solidFill>
                  <a:srgbClr val="000066"/>
                </a:solidFill>
              </a:rPr>
              <a:t>Владос</a:t>
            </a:r>
            <a:r>
              <a:rPr lang="ru-RU" sz="1600" dirty="0" smtClean="0">
                <a:solidFill>
                  <a:srgbClr val="000066"/>
                </a:solidFill>
              </a:rPr>
              <a:t>, 2008.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600" dirty="0" smtClean="0">
                <a:solidFill>
                  <a:srgbClr val="000066"/>
                </a:solidFill>
              </a:rPr>
              <a:t>2.КузьмичеваЕ.П.Новые подходы к активизации устной коммуникации глухих школьников / Развитие и коррекция.-1999998.-№ 3.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600" dirty="0" smtClean="0">
                <a:solidFill>
                  <a:srgbClr val="000066"/>
                </a:solidFill>
              </a:rPr>
              <a:t>3. Зыков С.А. Методика обучения глухих детей языку. — М.,  1977.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600" dirty="0" smtClean="0">
                <a:solidFill>
                  <a:srgbClr val="000066"/>
                </a:solidFill>
              </a:rPr>
              <a:t>4. Королевская Т.К. </a:t>
            </a:r>
            <a:r>
              <a:rPr lang="en-US" sz="1600" dirty="0" smtClean="0">
                <a:solidFill>
                  <a:srgbClr val="000066"/>
                </a:solidFill>
              </a:rPr>
              <a:t>«SPEESHVIEWER </a:t>
            </a:r>
            <a:r>
              <a:rPr lang="ru-RU" sz="1600" dirty="0" smtClean="0">
                <a:solidFill>
                  <a:srgbClr val="000066"/>
                </a:solidFill>
              </a:rPr>
              <a:t>II» — программа «Видимая речь и ее применение в обучении детей с нарушением слуха» ИКП РАО. — М., 1993.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600" dirty="0" smtClean="0">
                <a:solidFill>
                  <a:srgbClr val="000066"/>
                </a:solidFill>
              </a:rPr>
              <a:t>5. Методика обучения  глухих  устной речи  / Под ред. Ф.Ф. </a:t>
            </a:r>
            <a:r>
              <a:rPr lang="en-US" sz="1600" dirty="0" smtClean="0">
                <a:solidFill>
                  <a:srgbClr val="000066"/>
                </a:solidFill>
              </a:rPr>
              <a:t>Pay. </a:t>
            </a:r>
            <a:r>
              <a:rPr lang="ru-RU" sz="1600" dirty="0" smtClean="0">
                <a:solidFill>
                  <a:srgbClr val="000066"/>
                </a:solidFill>
              </a:rPr>
              <a:t>— М., 1976.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600" dirty="0" smtClean="0">
                <a:solidFill>
                  <a:srgbClr val="000066"/>
                </a:solidFill>
              </a:rPr>
              <a:t>6.Кузьмичева Е.П., Яхнина Е.З., Шевцова О.В. Развитие устной речи у глухих школьников. – М.: Изд-во НЦ ЭНАС, 2001.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600" dirty="0" smtClean="0">
                <a:solidFill>
                  <a:srgbClr val="000066"/>
                </a:solidFill>
              </a:rPr>
              <a:t>7. Яхнина Е.З. Пути совершенствования произносительной стороны устной речи глухих школьников / Дефектология.-1994.-№3; 1995.-№1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600" dirty="0" smtClean="0">
                <a:solidFill>
                  <a:srgbClr val="000066"/>
                </a:solidFill>
              </a:rPr>
              <a:t>8. Программы специальных (коррекционных)  общеобразовательных учреждений 1 вида. – М.:  Просвещение,1999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600" dirty="0" smtClean="0">
                <a:solidFill>
                  <a:srgbClr val="000066"/>
                </a:solidFill>
              </a:rPr>
              <a:t>9. </a:t>
            </a:r>
            <a:r>
              <a:rPr lang="ru-RU" sz="1600" dirty="0" err="1" smtClean="0">
                <a:solidFill>
                  <a:srgbClr val="000066"/>
                </a:solidFill>
              </a:rPr>
              <a:t>Бельтюков</a:t>
            </a:r>
            <a:r>
              <a:rPr lang="ru-RU" sz="1600" dirty="0" smtClean="0">
                <a:solidFill>
                  <a:srgbClr val="000066"/>
                </a:solidFill>
              </a:rPr>
              <a:t> </a:t>
            </a:r>
            <a:r>
              <a:rPr lang="ru-RU" sz="1600" smtClean="0">
                <a:solidFill>
                  <a:srgbClr val="000066"/>
                </a:solidFill>
              </a:rPr>
              <a:t>В.И.  </a:t>
            </a:r>
            <a:r>
              <a:rPr lang="ru-RU" sz="1600" dirty="0" smtClean="0">
                <a:solidFill>
                  <a:srgbClr val="000066"/>
                </a:solidFill>
              </a:rPr>
              <a:t>Чтение с </a:t>
            </a:r>
            <a:r>
              <a:rPr lang="ru-RU" sz="1600" dirty="0" err="1" smtClean="0">
                <a:solidFill>
                  <a:srgbClr val="000066"/>
                </a:solidFill>
              </a:rPr>
              <a:t>губ.-Педагогика</a:t>
            </a:r>
            <a:r>
              <a:rPr lang="ru-RU" sz="1600" dirty="0" smtClean="0">
                <a:solidFill>
                  <a:srgbClr val="000066"/>
                </a:solidFill>
              </a:rPr>
              <a:t> 1970г.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600" dirty="0" smtClean="0">
                <a:solidFill>
                  <a:srgbClr val="000066"/>
                </a:solidFill>
              </a:rPr>
              <a:t>10. </a:t>
            </a:r>
            <a:r>
              <a:rPr lang="ru-RU" sz="1600" dirty="0" err="1" smtClean="0">
                <a:solidFill>
                  <a:srgbClr val="000066"/>
                </a:solidFill>
              </a:rPr>
              <a:t>Слезина</a:t>
            </a:r>
            <a:r>
              <a:rPr lang="ru-RU" sz="1600" dirty="0" smtClean="0">
                <a:solidFill>
                  <a:srgbClr val="000066"/>
                </a:solidFill>
              </a:rPr>
              <a:t> Н.Ф. Формирование произношения у глухих школьников. – М.: Просвещение, 1984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600" dirty="0" smtClean="0">
                <a:solidFill>
                  <a:srgbClr val="000066"/>
                </a:solidFill>
              </a:rPr>
              <a:t>11. Сурдопедагогика / под ред. Е.Г. </a:t>
            </a:r>
            <a:r>
              <a:rPr lang="ru-RU" sz="1600" dirty="0" err="1" smtClean="0">
                <a:solidFill>
                  <a:srgbClr val="000066"/>
                </a:solidFill>
              </a:rPr>
              <a:t>Речицкой</a:t>
            </a:r>
            <a:r>
              <a:rPr lang="ru-RU" sz="1600" dirty="0" smtClean="0">
                <a:solidFill>
                  <a:srgbClr val="000066"/>
                </a:solidFill>
              </a:rPr>
              <a:t>. – М.: </a:t>
            </a:r>
            <a:r>
              <a:rPr lang="ru-RU" sz="1600" dirty="0" err="1" smtClean="0">
                <a:solidFill>
                  <a:srgbClr val="000066"/>
                </a:solidFill>
              </a:rPr>
              <a:t>Владос</a:t>
            </a:r>
            <a:r>
              <a:rPr lang="ru-RU" sz="1600" dirty="0" smtClean="0">
                <a:solidFill>
                  <a:srgbClr val="000066"/>
                </a:solidFill>
              </a:rPr>
              <a:t> , 2004.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600" dirty="0" smtClean="0">
                <a:solidFill>
                  <a:srgbClr val="000066"/>
                </a:solidFill>
              </a:rPr>
              <a:t>12.Миронова Э.В. Оценка навыка чтения с губ .-М : Педагогика, 1980.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600" dirty="0" smtClean="0">
                <a:solidFill>
                  <a:srgbClr val="000066"/>
                </a:solidFill>
              </a:rPr>
              <a:t>13.Словесная речь-основа формирования личности глухого школьника.-М.:Чайка,1994</a:t>
            </a:r>
          </a:p>
          <a:p>
            <a:pPr eaLnBrk="1" hangingPunct="1">
              <a:lnSpc>
                <a:spcPct val="80000"/>
              </a:lnSpc>
            </a:pPr>
            <a:endParaRPr lang="ru-RU" sz="16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1186</TotalTime>
  <Words>982</Words>
  <Application>Microsoft Office PowerPoint</Application>
  <PresentationFormat>Экран (4:3)</PresentationFormat>
  <Paragraphs>104</Paragraphs>
  <Slides>15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Тема Office</vt:lpstr>
      <vt:lpstr>Диаграмма</vt:lpstr>
      <vt:lpstr>Государственное казенное общеобразовательное учреждение  «Школа-интернат для глухих детей» </vt:lpstr>
      <vt:lpstr>Презентация PowerPoint</vt:lpstr>
      <vt:lpstr>Условия формирования личного вклада педагога  в развитие образования</vt:lpstr>
      <vt:lpstr>Актуальность личного вклада   в развитие образования</vt:lpstr>
      <vt:lpstr>Теоретическое обоснование личного вклада в развитие образования</vt:lpstr>
      <vt:lpstr>Цель:   Сформировать у глухих обучающихся навык слухо-зрительного восприятия устной речи  как коммуникативного средства общения с окружающими людьми </vt:lpstr>
      <vt:lpstr>Презентация PowerPoint</vt:lpstr>
      <vt:lpstr>Ведущая педагогическая идея</vt:lpstr>
      <vt:lpstr>Требования к устной речи педагога</vt:lpstr>
      <vt:lpstr>Презентация PowerPoint</vt:lpstr>
      <vt:lpstr>Факторы,  определяющие успешность овладения навыками слухо – зрительного восприятия устной речи.</vt:lpstr>
      <vt:lpstr>Мониторинговое  исследование</vt:lpstr>
      <vt:lpstr>Результаты обследования слухо-зрительного восприятия речевого материала обучающихся за 3 года  (контрольные работы)</vt:lpstr>
      <vt:lpstr>Распространение практических достижений</vt:lpstr>
      <vt:lpstr>Список литературы</vt:lpstr>
    </vt:vector>
  </TitlesOfParts>
  <Company>Организация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nnnnnn</dc:title>
  <dc:creator>Customer</dc:creator>
  <cp:lastModifiedBy>User</cp:lastModifiedBy>
  <cp:revision>88</cp:revision>
  <dcterms:created xsi:type="dcterms:W3CDTF">2015-03-11T15:28:00Z</dcterms:created>
  <dcterms:modified xsi:type="dcterms:W3CDTF">2021-04-14T09:35:47Z</dcterms:modified>
</cp:coreProperties>
</file>