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71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6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15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461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772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91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274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325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713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764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095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789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243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E0F3F-3F87-47BD-94F0-18EE333A83C2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76E35-7B0C-444D-919F-4888209D3A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322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Муниципальное автономное дошкольное </a:t>
            </a:r>
            <a:r>
              <a:rPr lang="ru-RU" sz="1800" dirty="0"/>
              <a:t>образовательное</a:t>
            </a:r>
            <a:r>
              <a:rPr lang="ru-RU" sz="2400" dirty="0"/>
              <a:t> учреждение Невьянского городского округа</a:t>
            </a:r>
            <a:br>
              <a:rPr lang="ru-RU" sz="2400" dirty="0"/>
            </a:br>
            <a:r>
              <a:rPr lang="ru-RU" sz="2400" dirty="0"/>
              <a:t>детский сад комбинированного вида №39 «Родничок».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2258291"/>
            <a:ext cx="10515600" cy="429490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5400" dirty="0" smtClean="0"/>
              <a:t>Проект </a:t>
            </a:r>
            <a:r>
              <a:rPr lang="ru-RU" sz="5400" dirty="0" smtClean="0">
                <a:solidFill>
                  <a:schemeClr val="accent5">
                    <a:lumMod val="75000"/>
                  </a:schemeClr>
                </a:solidFill>
              </a:rPr>
              <a:t>«Экологическая тропа»</a:t>
            </a:r>
          </a:p>
          <a:p>
            <a:pPr marL="0" indent="0" algn="ctr">
              <a:buNone/>
            </a:pPr>
            <a:r>
              <a:rPr lang="ru-RU" sz="4800" dirty="0" smtClean="0">
                <a:solidFill>
                  <a:schemeClr val="accent6">
                    <a:lumMod val="50000"/>
                  </a:schemeClr>
                </a:solidFill>
              </a:rPr>
              <a:t>Лето </a:t>
            </a:r>
            <a:r>
              <a:rPr lang="ru-RU" sz="4800" dirty="0" smtClean="0">
                <a:solidFill>
                  <a:schemeClr val="accent6">
                    <a:lumMod val="50000"/>
                  </a:schemeClr>
                </a:solidFill>
              </a:rPr>
              <a:t>2021г</a:t>
            </a:r>
            <a:r>
              <a:rPr lang="ru-RU" sz="48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3600" dirty="0" smtClean="0">
                <a:solidFill>
                  <a:srgbClr val="C00000"/>
                </a:solidFill>
              </a:rPr>
              <a:t>Группа №4 «Теремок» </a:t>
            </a:r>
          </a:p>
          <a:p>
            <a:pPr marL="0" indent="0" algn="r">
              <a:buNone/>
            </a:pPr>
            <a:endParaRPr lang="ru-RU" dirty="0" smtClean="0"/>
          </a:p>
          <a:p>
            <a:pPr marL="0" indent="0" algn="r">
              <a:buNone/>
            </a:pPr>
            <a:r>
              <a:rPr lang="ru-RU" dirty="0" smtClean="0"/>
              <a:t>Воспитатели: </a:t>
            </a:r>
            <a:r>
              <a:rPr lang="ru-RU" dirty="0" err="1" smtClean="0"/>
              <a:t>Логачева</a:t>
            </a:r>
            <a:r>
              <a:rPr lang="ru-RU" dirty="0" smtClean="0"/>
              <a:t> Н.А.</a:t>
            </a:r>
          </a:p>
          <a:p>
            <a:pPr marL="0" indent="0" algn="ctr">
              <a:buNone/>
            </a:pPr>
            <a:r>
              <a:rPr lang="ru-RU" dirty="0" smtClean="0"/>
              <a:t>                                                                                                   Васильева О.В.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692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Участники проекта: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58091" y="1690688"/>
            <a:ext cx="10515600" cy="3504767"/>
          </a:xfrm>
        </p:spPr>
        <p:txBody>
          <a:bodyPr>
            <a:normAutofit/>
          </a:bodyPr>
          <a:lstStyle/>
          <a:p>
            <a:r>
              <a:rPr lang="ru-RU" sz="3600" dirty="0"/>
              <a:t>дети среднего и старшего дошкольного </a:t>
            </a:r>
            <a:r>
              <a:rPr lang="ru-RU" sz="3600" dirty="0" smtClean="0"/>
              <a:t>возраста</a:t>
            </a:r>
          </a:p>
          <a:p>
            <a:r>
              <a:rPr lang="ru-RU" sz="3600" dirty="0" smtClean="0"/>
              <a:t>воспитатели</a:t>
            </a:r>
          </a:p>
          <a:p>
            <a:r>
              <a:rPr lang="ru-RU" sz="3600" dirty="0" smtClean="0"/>
              <a:t>родители</a:t>
            </a:r>
            <a:endParaRPr lang="ru-RU" sz="3600" dirty="0"/>
          </a:p>
        </p:txBody>
      </p:sp>
      <p:pic>
        <p:nvPicPr>
          <p:cNvPr id="5" name="Рисунок 4" descr="E:\Cloud Mail.Ru\Camera Uploads мама\IMG_20170718_10552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498" y="2378940"/>
            <a:ext cx="6462193" cy="42850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3126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581891" y="360218"/>
            <a:ext cx="11028218" cy="5514109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Вид проекта</a:t>
            </a:r>
            <a:r>
              <a:rPr lang="ru-RU" sz="3200" b="1" dirty="0" smtClean="0">
                <a:latin typeface="+mn-lt"/>
              </a:rPr>
              <a:t>: </a:t>
            </a:r>
            <a:r>
              <a:rPr lang="ru-RU" sz="3200" dirty="0" smtClean="0">
                <a:latin typeface="+mn-lt"/>
              </a:rPr>
              <a:t>познавательно-исследовательский</a:t>
            </a:r>
            <a:br>
              <a:rPr lang="ru-RU" sz="3200" dirty="0" smtClean="0">
                <a:latin typeface="+mn-lt"/>
              </a:rPr>
            </a:br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Сроки реализации проекта</a:t>
            </a:r>
            <a:r>
              <a:rPr lang="ru-RU" sz="3200" b="1" dirty="0" smtClean="0">
                <a:latin typeface="+mn-lt"/>
              </a:rPr>
              <a:t>: </a:t>
            </a:r>
            <a:r>
              <a:rPr lang="ru-RU" sz="3200" dirty="0" smtClean="0">
                <a:latin typeface="+mn-lt"/>
              </a:rPr>
              <a:t>2020 </a:t>
            </a:r>
            <a:r>
              <a:rPr lang="ru-RU" sz="3200" dirty="0" smtClean="0">
                <a:latin typeface="+mn-lt"/>
              </a:rPr>
              <a:t>– </a:t>
            </a:r>
            <a:r>
              <a:rPr lang="ru-RU" sz="3200" dirty="0" smtClean="0">
                <a:latin typeface="+mn-lt"/>
              </a:rPr>
              <a:t>2021 </a:t>
            </a:r>
            <a:r>
              <a:rPr lang="ru-RU" sz="3200" dirty="0" err="1" smtClean="0">
                <a:latin typeface="+mn-lt"/>
              </a:rPr>
              <a:t>уч.г</a:t>
            </a:r>
            <a:r>
              <a:rPr lang="ru-RU" sz="3200" dirty="0" smtClean="0">
                <a:latin typeface="+mn-lt"/>
              </a:rPr>
              <a:t>.</a:t>
            </a:r>
            <a:br>
              <a:rPr lang="ru-RU" sz="3200" dirty="0" smtClean="0">
                <a:latin typeface="+mn-lt"/>
              </a:rPr>
            </a:b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Цель </a:t>
            </a: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проекта </a:t>
            </a:r>
            <a:br>
              <a:rPr lang="ru-RU" sz="3200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3200" dirty="0">
                <a:latin typeface="+mn-lt"/>
              </a:rPr>
              <a:t>О</a:t>
            </a:r>
            <a:r>
              <a:rPr lang="ru-RU" sz="3200" dirty="0" smtClean="0">
                <a:latin typeface="+mn-lt"/>
              </a:rPr>
              <a:t>существление </a:t>
            </a:r>
            <a:r>
              <a:rPr lang="ru-RU" sz="3200" dirty="0" smtClean="0">
                <a:latin typeface="+mn-lt"/>
              </a:rPr>
              <a:t>экологического развития детей путем реализации системы практико-ориентированной экскурсионной деятельности на экологической тропе, являющейся ведущим средством формирования основ целостной «экологической» картины окружающего мира.</a:t>
            </a:r>
            <a:endParaRPr lang="ru-RU" sz="3200" dirty="0"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type="subTitle" idx="4294967295"/>
          </p:nvPr>
        </p:nvSpPr>
        <p:spPr>
          <a:xfrm>
            <a:off x="0" y="3602038"/>
            <a:ext cx="9144000" cy="165576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165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78981"/>
            <a:ext cx="5659582" cy="881784"/>
          </a:xfrm>
        </p:spPr>
        <p:txBody>
          <a:bodyPr/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Этапы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</a:rPr>
              <a:t>проекта</a:t>
            </a:r>
            <a:r>
              <a:rPr lang="ru-RU" b="1" dirty="0" smtClean="0">
                <a:solidFill>
                  <a:srgbClr val="002060"/>
                </a:solidFill>
              </a:rPr>
              <a:t>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3386" y="1423843"/>
            <a:ext cx="6528688" cy="277301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b="1" dirty="0" smtClean="0">
                <a:solidFill>
                  <a:srgbClr val="C00000"/>
                </a:solidFill>
              </a:rPr>
              <a:t>I</a:t>
            </a:r>
            <a:r>
              <a:rPr lang="ru-RU" sz="3200" b="1" dirty="0" smtClean="0">
                <a:solidFill>
                  <a:srgbClr val="C00000"/>
                </a:solidFill>
              </a:rPr>
              <a:t> этап </a:t>
            </a:r>
            <a:r>
              <a:rPr lang="ru-RU" sz="3200" dirty="0" smtClean="0"/>
              <a:t>– подготовительный: постановка цели и задач, определение направлений, объектов и методов исследования;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II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этап </a:t>
            </a:r>
            <a:r>
              <a:rPr lang="ru-RU" sz="3200" dirty="0" smtClean="0"/>
              <a:t>– собственно познавательно-исследовательский;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 smtClean="0">
                <a:solidFill>
                  <a:srgbClr val="002060"/>
                </a:solidFill>
              </a:rPr>
              <a:t>III</a:t>
            </a:r>
            <a:r>
              <a:rPr lang="ru-RU" sz="3200" b="1" dirty="0" smtClean="0">
                <a:solidFill>
                  <a:srgbClr val="002060"/>
                </a:solidFill>
              </a:rPr>
              <a:t> этап </a:t>
            </a:r>
            <a:r>
              <a:rPr lang="ru-RU" sz="3200" dirty="0" smtClean="0"/>
              <a:t>– обобщающий: обобщение результатов работы, закрепление полученных знаний.</a:t>
            </a:r>
            <a:endParaRPr lang="ru-RU" sz="3200" dirty="0"/>
          </a:p>
        </p:txBody>
      </p:sp>
      <p:pic>
        <p:nvPicPr>
          <p:cNvPr id="6" name="Рисунок 5" descr="E:\Cloud Mail.Ru\Camera Uploads мама\IMG_20170808_0910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073" y="1011383"/>
            <a:ext cx="4738254" cy="54586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0596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04292" y="250031"/>
            <a:ext cx="6617677" cy="13255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Предполагаемый результат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 детей появится интерес к объектам и явлениям природы.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У ребят  сформируется стремление к исследованию объектов природы, они научатся устанавливать причинно-следственные связи.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Дети научатся вести наблюдения за объектами живой и неживой природы, объяснять связи и цепочки в природе.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Дети будут бережно относиться к природе, стремиться к правильному поведению по отношению к миру природы.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 экологическому проекту будут привлечены родители.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5401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6189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Формы реализации проекта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343" y="1792143"/>
            <a:ext cx="7014512" cy="397477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Разработка экологической тропы.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Занятия на экологической тропе.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Эксперименты, опыты, решение проблемной ситуации.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Продуктивная деятельность.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Игровая деятельность.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/>
              <a:t>Чтение художественной литературы.</a:t>
            </a:r>
            <a:endParaRPr lang="ru-RU" sz="3200" dirty="0"/>
          </a:p>
        </p:txBody>
      </p:sp>
      <p:pic>
        <p:nvPicPr>
          <p:cNvPr id="5" name="Рисунок 4" descr="E:\Cloud Mail.Ru\Camera Uploads мама\IMG_20170627_1525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55" y="1427018"/>
            <a:ext cx="3991407" cy="50465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4104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Видовые точки экологической тропы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78987"/>
            <a:ext cx="6038003" cy="4031673"/>
          </a:xfrm>
        </p:spPr>
        <p:txBody>
          <a:bodyPr lIns="18000" rIns="18000">
            <a:noAutofit/>
          </a:bodyPr>
          <a:lstStyle/>
          <a:p>
            <a:pPr marL="0" indent="0">
              <a:buNone/>
            </a:pPr>
            <a:r>
              <a:rPr lang="ru-RU" sz="3200" dirty="0" smtClean="0"/>
              <a:t>Объект 1 - Кусты акации душистой</a:t>
            </a:r>
          </a:p>
          <a:p>
            <a:pPr marL="0" indent="0">
              <a:buNone/>
            </a:pPr>
            <a:endParaRPr lang="ru-RU" sz="3200" dirty="0" smtClean="0"/>
          </a:p>
          <a:p>
            <a:pPr marL="0" indent="0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</a:t>
            </a:r>
            <a:r>
              <a:rPr lang="ru-RU" sz="3200" dirty="0" smtClean="0"/>
              <a:t> закрепить название кустарника, его строение, внешние признаки; учить различать с деревьями по внешнему признаку; воспитывать бережное отношение.</a:t>
            </a:r>
            <a:endParaRPr lang="ru-RU" sz="3200" dirty="0"/>
          </a:p>
        </p:txBody>
      </p:sp>
      <p:pic>
        <p:nvPicPr>
          <p:cNvPr id="5" name="Рисунок 4" descr="E:\Cloud Mail.Ru\Camera Uploads мама\IMG_20170713_07503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03" y="2055813"/>
            <a:ext cx="4804498" cy="39762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8870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29492" y="353291"/>
            <a:ext cx="9144000" cy="969817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>
                <a:solidFill>
                  <a:srgbClr val="002060"/>
                </a:solidFill>
              </a:rPr>
              <a:t>Объект 2 – Тополевая </a:t>
            </a:r>
            <a:r>
              <a:rPr lang="ru-RU" sz="4000" b="1" dirty="0" smtClean="0">
                <a:solidFill>
                  <a:srgbClr val="002060"/>
                </a:solidFill>
              </a:rPr>
              <a:t>аллея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>
          <a:xfrm>
            <a:off x="429492" y="2437895"/>
            <a:ext cx="6192981" cy="313112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endParaRPr lang="en-US" sz="3200" dirty="0"/>
          </a:p>
          <a:p>
            <a:pPr marL="0" indent="0" algn="l">
              <a:lnSpc>
                <a:spcPct val="100000"/>
              </a:lnSpc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</a:t>
            </a:r>
            <a:r>
              <a:rPr lang="ru-RU" sz="3200" dirty="0" smtClean="0"/>
              <a:t> закрепить умение детей узнавать и называть тополь; воспитывать бережное отношение к природе.</a:t>
            </a:r>
            <a:endParaRPr lang="ru-RU" sz="3200" dirty="0"/>
          </a:p>
        </p:txBody>
      </p:sp>
      <p:pic>
        <p:nvPicPr>
          <p:cNvPr id="5" name="Рисунок 4" descr="E:\Cloud Mail.Ru\Camera Uploads мама\IMG_20170718_11001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842655"/>
            <a:ext cx="5888182" cy="44888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7224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813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342" y="584669"/>
            <a:ext cx="6898986" cy="1299548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Объект 3 – Муравейник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type="body" idx="1"/>
          </p:nvPr>
        </p:nvSpPr>
        <p:spPr>
          <a:xfrm>
            <a:off x="499342" y="2485699"/>
            <a:ext cx="5873749" cy="24687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</a:t>
            </a:r>
            <a:r>
              <a:rPr lang="ru-RU" sz="3200" dirty="0" smtClean="0">
                <a:solidFill>
                  <a:schemeClr val="tx1"/>
                </a:solidFill>
              </a:rPr>
              <a:t> конкретизировать знание детей о муравейниках; познакомить с тем, какую пользу приносят; воспитывать интерес к природе.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E:\Cloud Mail.Ru\Camera Uploads мама\IMG_20170718_11175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091" y="1884217"/>
            <a:ext cx="5527964" cy="4502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3383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7688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4032" y="401781"/>
            <a:ext cx="7065241" cy="928255"/>
          </a:xfrm>
        </p:spPr>
        <p:txBody>
          <a:bodyPr/>
          <a:lstStyle/>
          <a:p>
            <a:r>
              <a:rPr lang="ru-RU" sz="4000" b="1" dirty="0">
                <a:solidFill>
                  <a:srgbClr val="002060"/>
                </a:solidFill>
              </a:rPr>
              <a:t>Объект 4 – Зеленая аптека</a:t>
            </a:r>
            <a:r>
              <a:rPr lang="ru-RU" sz="4000" b="1" dirty="0" smtClean="0">
                <a:solidFill>
                  <a:srgbClr val="002060"/>
                </a:solidFill>
              </a:rPr>
              <a:t>.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319233" y="2660073"/>
            <a:ext cx="6289386" cy="33389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 </a:t>
            </a:r>
            <a:r>
              <a:rPr lang="ru-RU" sz="3200" dirty="0" smtClean="0">
                <a:solidFill>
                  <a:schemeClr val="tx1"/>
                </a:solidFill>
              </a:rPr>
              <a:t>расширить знание детей о свойствах лекарственных растений; учить собирать и сушить растения для оздоровительных мероприятий в холодное время года.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E:\Cloud Mail.Ru\Camera Uploads мама\IMG_20170718_11133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637" y="2313708"/>
            <a:ext cx="5469136" cy="40316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6969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2302" y="562986"/>
            <a:ext cx="9974695" cy="687098"/>
          </a:xfrm>
        </p:spPr>
        <p:txBody>
          <a:bodyPr/>
          <a:lstStyle/>
          <a:p>
            <a:r>
              <a:rPr lang="ru-RU" sz="3600" b="1" dirty="0">
                <a:solidFill>
                  <a:srgbClr val="002060"/>
                </a:solidFill>
              </a:rPr>
              <a:t>Объект 5 – Группа стройных молодых березок</a:t>
            </a:r>
            <a:r>
              <a:rPr lang="ru-RU" sz="3600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699653" y="2500168"/>
            <a:ext cx="4737677" cy="31663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</a:t>
            </a:r>
            <a:r>
              <a:rPr lang="ru-RU" sz="3200" dirty="0" smtClean="0">
                <a:solidFill>
                  <a:schemeClr val="tx1"/>
                </a:solidFill>
              </a:rPr>
              <a:t> закрепить знание детей о березе, ее внешнем виде; учить описывать внешний вид дерева, называть его части.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E:\Cloud Mail.Ru\Camera Uploads мама\IMG_20170718_1054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217" y="1862141"/>
            <a:ext cx="6234546" cy="4607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5354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723252"/>
            <a:ext cx="9351241" cy="631680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Объект 6 – Цветник</a:t>
            </a:r>
            <a:r>
              <a:rPr lang="ru-RU" sz="4000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831850" y="2363499"/>
            <a:ext cx="4876223" cy="40114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Цель: </a:t>
            </a:r>
            <a:r>
              <a:rPr lang="ru-RU" sz="3200" dirty="0" smtClean="0">
                <a:solidFill>
                  <a:schemeClr val="tx1"/>
                </a:solidFill>
              </a:rPr>
              <a:t>уточнить представление детей о цветниках, о разнообразии цветущих растений; закрепить названия строение цветка, способы ухода, условия роста.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E:\Cloud Mail.Ru\Camera Uploads мама\IMG_20170807_10593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073" y="1792866"/>
            <a:ext cx="6271491" cy="45821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8422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9646" y="282394"/>
            <a:ext cx="4941277" cy="854075"/>
          </a:xfrm>
        </p:spPr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</a:rPr>
              <a:t>Реализация</a:t>
            </a:r>
            <a:r>
              <a:rPr lang="ru-RU" b="1" dirty="0">
                <a:solidFill>
                  <a:srgbClr val="C00000"/>
                </a:solidFill>
              </a:rPr>
              <a:t>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326861"/>
            <a:ext cx="10037618" cy="14856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002060"/>
                </a:solidFill>
              </a:rPr>
              <a:t>I </a:t>
            </a:r>
            <a:r>
              <a:rPr lang="ru-RU" sz="3200" b="1" dirty="0">
                <a:solidFill>
                  <a:srgbClr val="002060"/>
                </a:solidFill>
              </a:rPr>
              <a:t>этап. </a:t>
            </a:r>
            <a:r>
              <a:rPr lang="ru-RU" sz="3200" dirty="0"/>
              <a:t>Подготовительный.</a:t>
            </a:r>
          </a:p>
          <a:p>
            <a:pPr marL="0" indent="0">
              <a:buNone/>
            </a:pPr>
            <a:r>
              <a:rPr lang="ru-RU" sz="3200" dirty="0"/>
              <a:t>Цель: определение проблемы и разработка стратегии реализации проекта «Экологическая тропа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3193256"/>
            <a:ext cx="5825836" cy="330077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dirty="0"/>
              <a:t>Промежуточный результат: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/>
              <a:t>Разработан маршрут экологической тропы.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/>
              <a:t>Разработаны занятия по маршруту экологической тропы.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ru-RU" dirty="0"/>
              <a:t>Созданы необходимые условия.</a:t>
            </a:r>
          </a:p>
          <a:p>
            <a:pPr>
              <a:lnSpc>
                <a:spcPct val="100000"/>
              </a:lnSpc>
            </a:pPr>
            <a:endParaRPr lang="ru-RU" dirty="0"/>
          </a:p>
        </p:txBody>
      </p:sp>
      <p:pic>
        <p:nvPicPr>
          <p:cNvPr id="5" name="Рисунок 4" descr="E:\Cloud Mail.Ru\Camera Uploads мама\IMG_20170718_1144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036" y="2812472"/>
            <a:ext cx="5049982" cy="3774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841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1003"/>
            <a:ext cx="10515600" cy="1801091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+mn-lt"/>
              </a:rPr>
              <a:t>II</a:t>
            </a:r>
            <a:r>
              <a:rPr lang="ru-RU" sz="3200" b="1" dirty="0">
                <a:solidFill>
                  <a:srgbClr val="002060"/>
                </a:solidFill>
                <a:latin typeface="+mn-lt"/>
              </a:rPr>
              <a:t> этап. </a:t>
            </a:r>
            <a:r>
              <a:rPr lang="ru-RU" sz="3200" dirty="0">
                <a:latin typeface="+mn-lt"/>
              </a:rPr>
              <a:t>Основной. </a:t>
            </a:r>
            <a:r>
              <a:rPr lang="ru-RU" sz="3200" dirty="0" smtClean="0">
                <a:latin typeface="+mn-lt"/>
              </a:rPr>
              <a:t>Познавательно-исследовательский</a:t>
            </a:r>
            <a:r>
              <a:rPr lang="ru-RU" sz="3200" dirty="0">
                <a:latin typeface="+mn-lt"/>
              </a:rPr>
              <a:t>.</a:t>
            </a:r>
            <a:br>
              <a:rPr lang="ru-RU" sz="3200" dirty="0">
                <a:latin typeface="+mn-lt"/>
              </a:rPr>
            </a:br>
            <a:r>
              <a:rPr lang="ru-RU" sz="3200" dirty="0">
                <a:latin typeface="+mn-lt"/>
              </a:rPr>
              <a:t>Цель: Реализация работы по маршруту </a:t>
            </a:r>
            <a:r>
              <a:rPr lang="ru-RU" sz="3200" dirty="0" smtClean="0">
                <a:latin typeface="+mn-lt"/>
              </a:rPr>
              <a:t>экологической </a:t>
            </a:r>
            <a:r>
              <a:rPr lang="ru-RU" sz="3200" dirty="0">
                <a:latin typeface="+mn-lt"/>
              </a:rPr>
              <a:t>тропы</a:t>
            </a:r>
            <a:r>
              <a:rPr lang="ru-RU" sz="3200" dirty="0" smtClean="0">
                <a:latin typeface="+mn-lt"/>
              </a:rPr>
              <a:t>.</a:t>
            </a:r>
            <a:endParaRPr lang="ru-RU" sz="40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596517"/>
            <a:ext cx="7086600" cy="34668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ru-RU" sz="3200" dirty="0" smtClean="0"/>
              <a:t>Промежуточный результат:</a:t>
            </a:r>
          </a:p>
          <a:p>
            <a:pPr marL="0" indent="0">
              <a:buNone/>
            </a:pPr>
            <a:r>
              <a:rPr lang="ru-RU" sz="3200" dirty="0" smtClean="0"/>
              <a:t>Отработана технология проведения последовательных занятий, игр, продуктивной деятельности, изготовлены гербарии и др. по маршруту экологической тропы.</a:t>
            </a:r>
            <a:endParaRPr lang="ru-RU" sz="3200" dirty="0"/>
          </a:p>
        </p:txBody>
      </p:sp>
      <p:pic>
        <p:nvPicPr>
          <p:cNvPr id="6" name="Рисунок 5" descr="E:\Cloud Mail.Ru\Camera Uploads мама\IMG_20170811_0920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899" y="1805999"/>
            <a:ext cx="4115801" cy="4830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3722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37887" y="709079"/>
            <a:ext cx="10515600" cy="14906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+mn-lt"/>
              </a:rPr>
              <a:t>III</a:t>
            </a:r>
            <a:r>
              <a:rPr lang="ru-RU" sz="3200" b="1" dirty="0">
                <a:solidFill>
                  <a:srgbClr val="002060"/>
                </a:solidFill>
                <a:latin typeface="+mn-lt"/>
              </a:rPr>
              <a:t> этап. </a:t>
            </a:r>
            <a:r>
              <a:rPr lang="ru-RU" sz="3200" dirty="0">
                <a:latin typeface="+mn-lt"/>
              </a:rPr>
              <a:t>Контрольно-оценочный (обобщающий). </a:t>
            </a:r>
            <a:br>
              <a:rPr lang="ru-RU" sz="3200" dirty="0">
                <a:latin typeface="+mn-lt"/>
              </a:rPr>
            </a:br>
            <a:r>
              <a:rPr lang="ru-RU" sz="3200" dirty="0">
                <a:latin typeface="+mn-lt"/>
              </a:rPr>
              <a:t>Цель: анализ результативности выполнения поставленных задач</a:t>
            </a:r>
            <a:r>
              <a:rPr lang="ru-RU" sz="3200" dirty="0" smtClean="0">
                <a:latin typeface="+mn-lt"/>
              </a:rPr>
              <a:t>.</a:t>
            </a:r>
            <a:endParaRPr lang="ru-RU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637887" y="2957281"/>
            <a:ext cx="6178549" cy="304173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</a:rPr>
              <a:t>Промежуточный результат: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Выполнение задач проекта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Выставка детских рисунков.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E:\Cloud Mail.Ru\Camera Uploads мама\IMG_20170627_1525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219" y="2452254"/>
            <a:ext cx="5358245" cy="4003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8290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262" y="365125"/>
            <a:ext cx="7614138" cy="13255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На объектах экологической тропы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 descr="E:\Cloud Mail.Ru\Camera Uploads мама\IMG_20170717_173446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4681451" cy="3356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E:\Cloud Mail.Ru\Camera Uploads мама\IMG_20170704_11170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773" y="2725290"/>
            <a:ext cx="4887190" cy="33568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7535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831_1545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2548" y="902983"/>
            <a:ext cx="5977430" cy="4879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E:\Cloud Mail.Ru\Camera Uploads мама\IMG_20170623_12041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36" y="354098"/>
            <a:ext cx="4530437" cy="59774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52658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911_1228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782" y="2521529"/>
            <a:ext cx="6099696" cy="3990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Cloud Mail.Ru\Camera Uploads мама\IMG_20170907_08011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46" y="303933"/>
            <a:ext cx="5524500" cy="37138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5170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710_07550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473" y="418724"/>
            <a:ext cx="4668981" cy="59543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Cloud Mail.Ru\Camera Uploads мама\IMG_20170925_10151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3883" y="1210684"/>
            <a:ext cx="5954367" cy="43704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32256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627_1629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83" y="2521527"/>
            <a:ext cx="6054435" cy="3976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E:\Cloud Mail.Ru\Camera Uploads мама\IMG_20170623_1203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182" y="467807"/>
            <a:ext cx="5957454" cy="4107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3307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704_1116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62" y="2119746"/>
            <a:ext cx="6517410" cy="4294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E:\Cloud Mail.Ru\Camera Uploads мама\IMG_20170921_07245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17" y="387927"/>
            <a:ext cx="5947929" cy="403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4090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627_16294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68" y="2382982"/>
            <a:ext cx="5983432" cy="4059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E:\Cloud Mail.Ru\Camera Uploads мама\IMG_20170627_16380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836" y="540327"/>
            <a:ext cx="6310746" cy="40920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2881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627_16354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49" y="443347"/>
            <a:ext cx="6094269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E:\Cloud Mail.Ru\Camera Uploads мама\IMG_20170710_07554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35" y="2355273"/>
            <a:ext cx="5963229" cy="41009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4469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718_11161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34" y="2602461"/>
            <a:ext cx="5974339" cy="3923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Cloud Mail.Ru\Camera Uploads мама\IMG_20170627_16294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293" y="318655"/>
            <a:ext cx="5834062" cy="3893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875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717_17353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78" y="2396836"/>
            <a:ext cx="5672858" cy="3967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Cloud Mail.Ru\Camera Uploads мама\IMG_20170718_11155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345" y="512618"/>
            <a:ext cx="5999018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7080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E:\Cloud Mail.Ru\Camera Uploads мама\IMG_20170718_11144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2701636"/>
            <a:ext cx="5598968" cy="3700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E:\Cloud Mail.Ru\Camera Uploads мама\IMG_20170718_11183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473" y="553662"/>
            <a:ext cx="5852247" cy="4073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942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718_1111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236" y="530370"/>
            <a:ext cx="6016914" cy="4110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Cloud Mail.Ru\Camera Uploads мама\IMG_20170704_11160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43" y="2798618"/>
            <a:ext cx="5620183" cy="36018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6384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reeppt.net/background/ultra-cool-presentation-backgrounds-for-powerpo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E:\Cloud Mail.Ru\Camera Uploads мама\IMG_20170807_1100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819" y="401780"/>
            <a:ext cx="8783781" cy="6096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10959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445</Words>
  <Application>Microsoft Office PowerPoint</Application>
  <PresentationFormat>Широкоэкранный</PresentationFormat>
  <Paragraphs>64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Тема Office</vt:lpstr>
      <vt:lpstr>Муниципальное автономное дошкольное образовательное учреждение Невьянского городского округа детский сад комбинированного вида №39 «Родничок». </vt:lpstr>
      <vt:lpstr>Участники проекта:</vt:lpstr>
      <vt:lpstr>Вид проекта: познавательно-исследовательский Сроки реализации проекта: 2020 – 2021 уч.г. Цель проекта  Осуществление экологического развития детей путем реализации системы практико-ориентированной экскурсионной деятельности на экологической тропе, являющейся ведущим средством формирования основ целостной «экологической» картины окружающего мира.</vt:lpstr>
      <vt:lpstr>Этапы проекта:</vt:lpstr>
      <vt:lpstr>Предполагаемый результат</vt:lpstr>
      <vt:lpstr>Формы реализации проекта</vt:lpstr>
      <vt:lpstr>Видовые точки экологической тропы</vt:lpstr>
      <vt:lpstr>Объект 2 – Тополевая аллея</vt:lpstr>
      <vt:lpstr>Объект 3 – Муравейник </vt:lpstr>
      <vt:lpstr>Объект 4 – Зеленая аптека.</vt:lpstr>
      <vt:lpstr>Объект 5 – Группа стройных молодых березок.</vt:lpstr>
      <vt:lpstr>Объект 6 – Цветник.</vt:lpstr>
      <vt:lpstr>Реализация проекта</vt:lpstr>
      <vt:lpstr>II этап. Основной. Познавательно-исследовательский. Цель: Реализация работы по маршруту экологической тропы.</vt:lpstr>
      <vt:lpstr>III этап. Контрольно-оценочный (обобщающий).  Цель: анализ результативности выполнения поставленных задач.</vt:lpstr>
      <vt:lpstr>На объектах экологической тропы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Невьянского городского округа детский сад комбинированного вида №39 «Родничок». </dc:title>
  <dc:creator>RePack by Diakov</dc:creator>
  <cp:lastModifiedBy>Windows User</cp:lastModifiedBy>
  <cp:revision>24</cp:revision>
  <dcterms:created xsi:type="dcterms:W3CDTF">2017-10-20T14:14:35Z</dcterms:created>
  <dcterms:modified xsi:type="dcterms:W3CDTF">2022-04-26T02:56:38Z</dcterms:modified>
</cp:coreProperties>
</file>