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4" r:id="rId2"/>
    <p:sldId id="265" r:id="rId3"/>
    <p:sldId id="266" r:id="rId4"/>
    <p:sldId id="267" r:id="rId5"/>
    <p:sldId id="268" r:id="rId6"/>
    <p:sldId id="271" r:id="rId7"/>
    <p:sldId id="272" r:id="rId8"/>
    <p:sldId id="273" r:id="rId9"/>
    <p:sldId id="275" r:id="rId10"/>
    <p:sldId id="280" r:id="rId11"/>
    <p:sldId id="276" r:id="rId12"/>
    <p:sldId id="277" r:id="rId13"/>
    <p:sldId id="278" r:id="rId14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DCF69F-7D73-4E9F-AC0C-CFFEEB97653D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C62465-3244-426B-98BD-F47A6B2B3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312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64D29D-4E04-4D7C-B3AA-51334111B110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209F7-5980-4B21-BFBF-691A73B23F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64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BC7A622-BEDF-4FA3-A317-211D2696F85B}" type="slidenum">
              <a:rPr lang="ru-RU" altLang="ru-RU">
                <a:latin typeface="Calibri" panose="020F0502020204030204" pitchFamily="34" charset="0"/>
              </a:rPr>
              <a:pPr/>
              <a:t>4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632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A30C37-7016-4008-9252-514193E004E8}" type="slidenum">
              <a:rPr lang="ru-RU" altLang="ru-RU">
                <a:latin typeface="Calibri" panose="020F0502020204030204" pitchFamily="34" charset="0"/>
              </a:rPr>
              <a:pPr/>
              <a:t>5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6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63F01FC-10EF-4645-A543-3CFB3750B2D8}" type="slidenum">
              <a:rPr lang="ru-RU" altLang="ru-RU">
                <a:latin typeface="Calibri" panose="020F0502020204030204" pitchFamily="34" charset="0"/>
              </a:rPr>
              <a:pPr/>
              <a:t>6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0058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8EFFBA2-8506-4A5B-A3D8-44BF3C07C37F}" type="slidenum">
              <a:rPr lang="ru-RU" altLang="ru-RU">
                <a:latin typeface="Calibri" panose="020F0502020204030204" pitchFamily="34" charset="0"/>
              </a:rPr>
              <a:pPr/>
              <a:t>7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210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EF5EF3C-FCC0-476D-9CE1-DE8C1B6FC180}" type="slidenum">
              <a:rPr lang="ru-RU" altLang="ru-RU">
                <a:latin typeface="Calibri" panose="020F0502020204030204" pitchFamily="34" charset="0"/>
              </a:rPr>
              <a:pPr/>
              <a:t>8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259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7B7144E-568D-4AC9-864F-70AE10DBEDB8}" type="slidenum">
              <a:rPr lang="ru-RU" altLang="ru-RU">
                <a:latin typeface="Calibri" panose="020F0502020204030204" pitchFamily="34" charset="0"/>
              </a:rPr>
              <a:pPr/>
              <a:t>9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422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7B7144E-568D-4AC9-864F-70AE10DBEDB8}" type="slidenum">
              <a:rPr lang="ru-RU" altLang="ru-RU">
                <a:latin typeface="Calibri" panose="020F0502020204030204" pitchFamily="34" charset="0"/>
              </a:rPr>
              <a:pPr/>
              <a:t>10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559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11CD189-B602-4629-9720-6405245161A9}" type="slidenum">
              <a:rPr lang="ru-RU" altLang="ru-RU">
                <a:latin typeface="Calibri" panose="020F0502020204030204" pitchFamily="34" charset="0"/>
              </a:rPr>
              <a:pPr/>
              <a:t>11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453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4B704A4-3404-40A9-B3A4-F060FC48F7CD}" type="slidenum">
              <a:rPr lang="ru-RU" altLang="ru-RU">
                <a:latin typeface="Calibri" panose="020F0502020204030204" pitchFamily="34" charset="0"/>
              </a:rPr>
              <a:pPr/>
              <a:t>12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190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8159E44-DED9-4117-B528-7AEF8EDA2D9A}" type="slidenum">
              <a:rPr lang="ru-RU" altLang="ru-RU">
                <a:latin typeface="Calibri" panose="020F0502020204030204" pitchFamily="34" charset="0"/>
              </a:rPr>
              <a:pPr/>
              <a:t>13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443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949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232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13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824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243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94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85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354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31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410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685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97753-7C18-465B-9AA2-479B384802DE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6C060-0645-4A77-970F-8FE88BD143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522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3" descr="0_6bbf5_b5b7c4e5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01"/>
          <a:stretch>
            <a:fillRect/>
          </a:stretch>
        </p:blipFill>
        <p:spPr bwMode="auto">
          <a:xfrm>
            <a:off x="1514475" y="5453064"/>
            <a:ext cx="9144000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9"/>
          <a:stretch>
            <a:fillRect/>
          </a:stretch>
        </p:blipFill>
        <p:spPr bwMode="auto">
          <a:xfrm>
            <a:off x="1524000" y="22225"/>
            <a:ext cx="914400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Rectangle 2"/>
          <p:cNvSpPr>
            <a:spLocks noChangeArrowheads="1"/>
          </p:cNvSpPr>
          <p:nvPr/>
        </p:nvSpPr>
        <p:spPr bwMode="gray">
          <a:xfrm>
            <a:off x="1919289" y="1700214"/>
            <a:ext cx="8351837" cy="2447925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defRPr/>
            </a:pPr>
            <a:endParaRPr lang="ru-RU" altLang="ru-RU" sz="3600" b="1" dirty="0">
              <a:solidFill>
                <a:srgbClr val="003399"/>
              </a:solidFill>
              <a:latin typeface="+mj-lt"/>
              <a:cs typeface="Arial" charset="0"/>
            </a:endParaRPr>
          </a:p>
        </p:txBody>
      </p:sp>
      <p:sp>
        <p:nvSpPr>
          <p:cNvPr id="51206" name="Rectangle 3"/>
          <p:cNvSpPr>
            <a:spLocks noChangeArrowheads="1"/>
          </p:cNvSpPr>
          <p:nvPr/>
        </p:nvSpPr>
        <p:spPr bwMode="black">
          <a:xfrm>
            <a:off x="3000375" y="5805488"/>
            <a:ext cx="6172200" cy="60325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altLang="ru-RU" b="1" dirty="0">
              <a:solidFill>
                <a:srgbClr val="003399"/>
              </a:solidFill>
              <a:cs typeface="Arial" charset="0"/>
            </a:endParaRPr>
          </a:p>
        </p:txBody>
      </p:sp>
      <p:sp>
        <p:nvSpPr>
          <p:cNvPr id="6150" name="TextBox 2"/>
          <p:cNvSpPr txBox="1">
            <a:spLocks noChangeArrowheads="1"/>
          </p:cNvSpPr>
          <p:nvPr/>
        </p:nvSpPr>
        <p:spPr bwMode="auto">
          <a:xfrm>
            <a:off x="3100886" y="187326"/>
            <a:ext cx="656808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5000"/>
              </a:spcBef>
              <a:spcAft>
                <a:spcPct val="25000"/>
              </a:spcAft>
              <a:buClr>
                <a:srgbClr val="9900CC"/>
              </a:buClr>
              <a:buChar char="•"/>
              <a:defRPr sz="2000">
                <a:solidFill>
                  <a:srgbClr val="5A007D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Clr>
                <a:srgbClr val="9900CC"/>
              </a:buClr>
              <a:buFont typeface="Arial" panose="020B0604020202020204" pitchFamily="34" charset="0"/>
              <a:buChar char="–"/>
              <a:defRPr>
                <a:solidFill>
                  <a:srgbClr val="5A007D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5000"/>
              </a:spcBef>
              <a:spcAft>
                <a:spcPct val="25000"/>
              </a:spcAft>
              <a:buClr>
                <a:srgbClr val="9900CC"/>
              </a:buClr>
              <a:buChar char="•"/>
              <a:defRPr sz="1600">
                <a:solidFill>
                  <a:srgbClr val="5A007D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5000"/>
              </a:spcBef>
              <a:spcAft>
                <a:spcPct val="25000"/>
              </a:spcAft>
              <a:buChar char="–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общеобразовательное учреждение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Туимская</a:t>
            </a:r>
            <a:r>
              <a:rPr lang="ru-RU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общеобразовательная школа </a:t>
            </a:r>
            <a:r>
              <a:rPr lang="ru-RU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№3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74726" y="1335793"/>
            <a:ext cx="8640960" cy="286232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3600" b="1" i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Формирование инженерного мышления у учащихся на уроках информационно- технологического цикла через техники формирующего оценивания</a:t>
            </a:r>
          </a:p>
        </p:txBody>
      </p:sp>
      <p:sp>
        <p:nvSpPr>
          <p:cNvPr id="6152" name="Прямоугольник 3"/>
          <p:cNvSpPr>
            <a:spLocks noChangeArrowheads="1"/>
          </p:cNvSpPr>
          <p:nvPr/>
        </p:nvSpPr>
        <p:spPr bwMode="auto">
          <a:xfrm>
            <a:off x="6240463" y="5732464"/>
            <a:ext cx="4176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5000"/>
              </a:spcBef>
              <a:spcAft>
                <a:spcPct val="25000"/>
              </a:spcAft>
              <a:buClr>
                <a:srgbClr val="9900CC"/>
              </a:buClr>
              <a:buChar char="•"/>
              <a:defRPr sz="2000">
                <a:solidFill>
                  <a:srgbClr val="5A007D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Clr>
                <a:srgbClr val="9900CC"/>
              </a:buClr>
              <a:buFont typeface="Arial" panose="020B0604020202020204" pitchFamily="34" charset="0"/>
              <a:buChar char="–"/>
              <a:defRPr>
                <a:solidFill>
                  <a:srgbClr val="5A007D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5000"/>
              </a:spcBef>
              <a:spcAft>
                <a:spcPct val="25000"/>
              </a:spcAft>
              <a:buClr>
                <a:srgbClr val="9900CC"/>
              </a:buClr>
              <a:buChar char="•"/>
              <a:defRPr sz="1600">
                <a:solidFill>
                  <a:srgbClr val="5A007D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5000"/>
              </a:spcBef>
              <a:spcAft>
                <a:spcPct val="25000"/>
              </a:spcAft>
              <a:buChar char="–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25000"/>
              </a:spcAft>
              <a:buChar char="»"/>
              <a:defRPr sz="1400">
                <a:solidFill>
                  <a:srgbClr val="5A007D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dirty="0">
                <a:solidFill>
                  <a:schemeClr val="tx1"/>
                </a:solidFill>
                <a:latin typeface="Arial" panose="020B0604020202020204" pitchFamily="34" charset="0"/>
              </a:rPr>
              <a:t>Автор: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4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Шаймаер</a:t>
            </a:r>
            <a:r>
              <a:rPr lang="ru-RU" altLang="ru-RU" sz="1400" dirty="0" smtClean="0">
                <a:solidFill>
                  <a:schemeClr val="tx1"/>
                </a:solidFill>
                <a:latin typeface="Arial" panose="020B0604020202020204" pitchFamily="34" charset="0"/>
              </a:rPr>
              <a:t> Л.Ф. учитель математики МБОУ </a:t>
            </a:r>
            <a:r>
              <a:rPr lang="ru-RU" altLang="ru-RU" sz="14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Туимская</a:t>
            </a:r>
            <a:r>
              <a:rPr lang="ru-RU" altLang="ru-RU" sz="1400" dirty="0" smtClean="0">
                <a:solidFill>
                  <a:schemeClr val="tx1"/>
                </a:solidFill>
                <a:latin typeface="Arial" panose="020B0604020202020204" pitchFamily="34" charset="0"/>
              </a:rPr>
              <a:t> СШ№3</a:t>
            </a:r>
            <a:endParaRPr lang="ru-RU" altLang="ru-RU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874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2063751" y="404814"/>
            <a:ext cx="795337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Инженерное мышление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1774825" y="1112838"/>
            <a:ext cx="8642350" cy="5232400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-это системное творческое техническое мышление, позволяющее видеть проблему целиком с разных сторон, видеть связи между её частями.</a:t>
            </a:r>
          </a:p>
          <a:p>
            <a:pPr marL="0" indent="0" algn="just">
              <a:buNone/>
              <a:defRPr/>
            </a:pP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17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3775075"/>
            <a:ext cx="12446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Рисунок 10" descr="24011216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3" y="4652963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113" y="0"/>
            <a:ext cx="150495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244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altLang="ru-RU" sz="4000">
                <a:solidFill>
                  <a:srgbClr val="C00000"/>
                </a:solidFill>
                <a:latin typeface="Monotype Corsiva" panose="03010101010201010101" pitchFamily="66" charset="0"/>
              </a:rPr>
              <a:t>Алгоритм работы учителей математики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76413" y="1125539"/>
            <a:ext cx="8642350" cy="539908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шаг: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образовательных результатов по каждой теме;</a:t>
            </a:r>
          </a:p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шаг: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«реперных точек» каждой темы;</a:t>
            </a:r>
          </a:p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шаг: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в рамках программы обучения тем, при изучении которых целесообразно использование листов обратной связи;</a:t>
            </a:r>
          </a:p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 шаг: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предъявление учащимся планируемых образовательных результатов;</a:t>
            </a:r>
          </a:p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шаг: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листов обратной связи для каждой «реперной точки»;</a:t>
            </a:r>
          </a:p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 шаг: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листов обратной связи для оценки образовательных результатов и организации самооценки учащихся: промежуточное комментирование результатов выполнения учащимся задания (одно-два), работа </a:t>
            </a: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учащегося 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над заданием с учетом </a:t>
            </a: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комментариев,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собеседование с учащимися по поводу образовательных результатов;</a:t>
            </a:r>
          </a:p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 шаг: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оценивание образовательных результатов в рамках темы, выставление отметки.</a:t>
            </a:r>
          </a:p>
          <a:p>
            <a:pPr marL="0" indent="0">
              <a:buNone/>
              <a:defRPr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196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8499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279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825" y="381000"/>
            <a:ext cx="8642350" cy="1824038"/>
          </a:xfrm>
        </p:spPr>
        <p:txBody>
          <a:bodyPr/>
          <a:lstStyle/>
          <a:p>
            <a:pPr algn="l">
              <a:defRPr/>
            </a:pPr>
            <a:r>
              <a:rPr lang="ru-RU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Лист обратной связи как инструмент формирующего оценивания позволяет учащемуся:</a:t>
            </a:r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1774825" y="2349500"/>
            <a:ext cx="8642350" cy="3995738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ставить собственные цели в освоении учебного материала и планировать деятельность по их достижению;</a:t>
            </a:r>
          </a:p>
          <a:p>
            <a:pPr marL="0" indent="0">
              <a:buNone/>
              <a:defRPr/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получать обратную связь о результатах своей деятельности без окончательной отметки;</a:t>
            </a:r>
          </a:p>
          <a:p>
            <a:pPr marL="0" indent="0">
              <a:buNone/>
              <a:defRPr/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получать комментарии, позволяющие спланировать деятельность по достижению результата более высокого уровня;</a:t>
            </a:r>
          </a:p>
          <a:p>
            <a:pPr marL="0" indent="0">
              <a:buNone/>
              <a:defRPr/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овладевать алгоритмом оценки собственного продвижения.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9220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56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825" y="381000"/>
            <a:ext cx="8642350" cy="2400300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ru-RU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Результаты использования листов обратной связи на уроках математики в </a:t>
            </a:r>
            <a:r>
              <a:rPr lang="ru-RU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6б  </a:t>
            </a:r>
            <a:r>
              <a:rPr lang="ru-RU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классе  по теме: «Сложение и вычитание </a:t>
            </a:r>
            <a:r>
              <a:rPr lang="ru-RU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обыкновенных дробей  с  разными знаменателями»</a:t>
            </a:r>
            <a:endParaRPr lang="ru-RU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825" y="2781300"/>
            <a:ext cx="8642350" cy="28082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учащихся, принявших участие в работе -  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ru-RU" b="1" dirty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Успеваемость ( с применением формирующего оценивания) -   100%</a:t>
            </a:r>
          </a:p>
          <a:p>
            <a:pPr marL="0" indent="0">
              <a:buNone/>
              <a:defRPr/>
            </a:pPr>
            <a:r>
              <a:rPr lang="ru-RU" b="1" dirty="0">
                <a:solidFill>
                  <a:schemeClr val="accent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Успеваемость ( без применения формирующего оценивания) -  100%</a:t>
            </a:r>
          </a:p>
          <a:p>
            <a:pPr marL="0" indent="0">
              <a:buNone/>
              <a:defRPr/>
            </a:pPr>
            <a:r>
              <a:rPr lang="ru-RU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знаний (с применением формирующего оценивания) -  85%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знаний (без применения формирующего оценивания) -   75%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endParaRPr lang="ru-RU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268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330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ертикальный свиток 6"/>
          <p:cNvSpPr/>
          <p:nvPr/>
        </p:nvSpPr>
        <p:spPr>
          <a:xfrm>
            <a:off x="1500187" y="333375"/>
            <a:ext cx="8988426" cy="6191250"/>
          </a:xfrm>
          <a:prstGeom prst="vertic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</a:rPr>
              <a:t>      </a:t>
            </a:r>
            <a:r>
              <a:rPr lang="ru-RU" b="1" dirty="0">
                <a:solidFill>
                  <a:srgbClr val="C00000"/>
                </a:solidFill>
              </a:rPr>
              <a:t>Тема «Сложение и вычитание </a:t>
            </a:r>
            <a:r>
              <a:rPr lang="ru-RU" b="1" dirty="0" smtClean="0">
                <a:solidFill>
                  <a:srgbClr val="C00000"/>
                </a:solidFill>
              </a:rPr>
              <a:t>обыкновенных дробей»</a:t>
            </a:r>
            <a:endParaRPr lang="ru-RU" b="1" dirty="0">
              <a:solidFill>
                <a:srgbClr val="C00000"/>
              </a:solidFill>
            </a:endParaRPr>
          </a:p>
          <a:p>
            <a:pPr>
              <a:defRPr/>
            </a:pP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</a:rPr>
              <a:t>Цель: </a:t>
            </a:r>
            <a:r>
              <a:rPr lang="ru-RU" dirty="0">
                <a:solidFill>
                  <a:srgbClr val="002060"/>
                </a:solidFill>
              </a:rPr>
              <a:t>научить складывать и вычитать обыкновенные дроби</a:t>
            </a:r>
          </a:p>
          <a:p>
            <a:pPr>
              <a:defRPr/>
            </a:pPr>
            <a:r>
              <a:rPr lang="ru-RU" dirty="0" smtClean="0">
                <a:solidFill>
                  <a:srgbClr val="002060"/>
                </a:solidFill>
              </a:rPr>
              <a:t>В </a:t>
            </a:r>
            <a:r>
              <a:rPr lang="ru-RU" dirty="0">
                <a:solidFill>
                  <a:srgbClr val="002060"/>
                </a:solidFill>
              </a:rPr>
              <a:t>результате изучения темы ученик</a:t>
            </a:r>
          </a:p>
          <a:p>
            <a:pPr>
              <a:defRPr/>
            </a:pP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</a:rPr>
              <a:t>Должен знать:</a:t>
            </a:r>
            <a:r>
              <a:rPr lang="ru-RU" dirty="0">
                <a:solidFill>
                  <a:srgbClr val="002060"/>
                </a:solidFill>
              </a:rPr>
              <a:t> правила сложения и вычитания </a:t>
            </a:r>
            <a:r>
              <a:rPr lang="ru-RU" dirty="0" smtClean="0">
                <a:solidFill>
                  <a:srgbClr val="002060"/>
                </a:solidFill>
              </a:rPr>
              <a:t>обыкновенной дроби</a:t>
            </a: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</a:rPr>
              <a:t>Должен </a:t>
            </a:r>
            <a:r>
              <a:rPr lang="ru-RU" b="1" dirty="0">
                <a:solidFill>
                  <a:srgbClr val="002060"/>
                </a:solidFill>
              </a:rPr>
              <a:t>уметь:</a:t>
            </a: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dirty="0">
                <a:solidFill>
                  <a:srgbClr val="002060"/>
                </a:solidFill>
              </a:rPr>
              <a:t>складывать и вычитать обыкновенные </a:t>
            </a:r>
            <a:r>
              <a:rPr lang="ru-RU" dirty="0" smtClean="0">
                <a:solidFill>
                  <a:srgbClr val="002060"/>
                </a:solidFill>
              </a:rPr>
              <a:t>дроби</a:t>
            </a:r>
            <a:r>
              <a:rPr lang="ru-RU" dirty="0">
                <a:solidFill>
                  <a:srgbClr val="002060"/>
                </a:solidFill>
              </a:rPr>
              <a:t> , применять знания в нестандартной ситуации</a:t>
            </a:r>
          </a:p>
          <a:p>
            <a:pPr>
              <a:defRPr/>
            </a:pP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</a:rPr>
              <a:t>Определение реперных точек:</a:t>
            </a: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dirty="0">
                <a:solidFill>
                  <a:srgbClr val="002060"/>
                </a:solidFill>
              </a:rPr>
              <a:t>Сложение и вычитание </a:t>
            </a:r>
            <a:r>
              <a:rPr lang="ru-RU" dirty="0" smtClean="0">
                <a:solidFill>
                  <a:srgbClr val="002060"/>
                </a:solidFill>
              </a:rPr>
              <a:t>обыкновенных дробей</a:t>
            </a: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</a:rPr>
              <a:t>Критерии </a:t>
            </a:r>
            <a:r>
              <a:rPr lang="ru-RU" b="1" dirty="0">
                <a:solidFill>
                  <a:srgbClr val="002060"/>
                </a:solidFill>
              </a:rPr>
              <a:t>оценок</a:t>
            </a: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ru-RU" dirty="0">
                <a:solidFill>
                  <a:srgbClr val="002060"/>
                </a:solidFill>
              </a:rPr>
              <a:t>Воспроизведение -1 балл</a:t>
            </a:r>
          </a:p>
          <a:p>
            <a:pPr>
              <a:defRPr/>
            </a:pPr>
            <a:r>
              <a:rPr lang="ru-RU" dirty="0">
                <a:solidFill>
                  <a:srgbClr val="002060"/>
                </a:solidFill>
              </a:rPr>
              <a:t>Понимание -2 балл</a:t>
            </a:r>
          </a:p>
          <a:p>
            <a:pPr>
              <a:defRPr/>
            </a:pPr>
            <a:r>
              <a:rPr lang="ru-RU" dirty="0">
                <a:solidFill>
                  <a:srgbClr val="002060"/>
                </a:solidFill>
              </a:rPr>
              <a:t>Применение - 4 балл</a:t>
            </a:r>
          </a:p>
          <a:p>
            <a:pPr>
              <a:defRPr/>
            </a:pPr>
            <a:r>
              <a:rPr lang="ru-RU" dirty="0">
                <a:solidFill>
                  <a:srgbClr val="002060"/>
                </a:solidFill>
              </a:rPr>
              <a:t>Анализ - 6 балл</a:t>
            </a:r>
          </a:p>
          <a:p>
            <a:pPr>
              <a:defRPr/>
            </a:pPr>
            <a:r>
              <a:rPr lang="ru-RU" dirty="0">
                <a:solidFill>
                  <a:srgbClr val="002060"/>
                </a:solidFill>
              </a:rPr>
              <a:t>Синтез - 8 балл</a:t>
            </a:r>
          </a:p>
          <a:p>
            <a:pPr>
              <a:defRPr/>
            </a:pPr>
            <a:endParaRPr lang="ru-RU" dirty="0">
              <a:solidFill>
                <a:srgbClr val="002060"/>
              </a:solidFill>
            </a:endParaRPr>
          </a:p>
          <a:p>
            <a:pPr>
              <a:defRPr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2291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062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Вертикальный свиток 6"/>
              <p:cNvSpPr/>
              <p:nvPr/>
            </p:nvSpPr>
            <p:spPr>
              <a:xfrm>
                <a:off x="1500187" y="311151"/>
                <a:ext cx="8988426" cy="6213475"/>
              </a:xfrm>
              <a:prstGeom prst="verticalScroll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b="1" dirty="0" smtClean="0">
                    <a:solidFill>
                      <a:srgbClr val="C00000"/>
                    </a:solidFill>
                  </a:rPr>
                  <a:t>      </a:t>
                </a:r>
                <a:r>
                  <a:rPr lang="ru-RU" dirty="0">
                    <a:solidFill>
                      <a:srgbClr val="C00000"/>
                    </a:solidFill>
                  </a:rPr>
                  <a:t>Лист обратной связи №1 ФИ----------------------класс------</a:t>
                </a:r>
              </a:p>
              <a:p>
                <a:pPr algn="ctr">
                  <a:defRPr/>
                </a:pPr>
                <a:endParaRPr lang="ru-RU" b="1" dirty="0">
                  <a:solidFill>
                    <a:srgbClr val="C00000"/>
                  </a:solidFill>
                </a:endParaRPr>
              </a:p>
              <a:p>
                <a:pPr algn="ctr">
                  <a:defRPr/>
                </a:pPr>
                <a:r>
                  <a:rPr lang="ru-RU" b="1" dirty="0" smtClean="0">
                    <a:solidFill>
                      <a:srgbClr val="C00000"/>
                    </a:solidFill>
                  </a:rPr>
                  <a:t>Тема «Сложение и вычитание обыкновенных дробей»</a:t>
                </a:r>
              </a:p>
              <a:p>
                <a:pPr>
                  <a:defRPr/>
                </a:pPr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Вставь пропущенные слова:</a:t>
                </a: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Чтобы </a:t>
                </a:r>
                <a:r>
                  <a:rPr lang="ru-RU" dirty="0">
                    <a:solidFill>
                      <a:srgbClr val="002060"/>
                    </a:solidFill>
                  </a:rPr>
                  <a:t>сложить  обыкновенные 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дроби, надо</a:t>
                </a: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1</a:t>
                </a:r>
                <a:r>
                  <a:rPr lang="ru-RU" dirty="0">
                    <a:solidFill>
                      <a:srgbClr val="002060"/>
                    </a:solidFill>
                  </a:rPr>
                  <a:t>)-------------------------------------------------------------------------------------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2)----------------------------------------------------------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 воспроизведение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Знаю правило вычитания 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обыкновенных дробей</a:t>
                </a:r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Вставь </a:t>
                </a:r>
                <a:r>
                  <a:rPr lang="ru-RU" dirty="0">
                    <a:solidFill>
                      <a:srgbClr val="002060"/>
                    </a:solidFill>
                  </a:rPr>
                  <a:t>пропущенные слова: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Чтобы вычесть обыкновенные 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дроби, </a:t>
                </a:r>
                <a:r>
                  <a:rPr lang="ru-RU" dirty="0">
                    <a:solidFill>
                      <a:srgbClr val="002060"/>
                    </a:solidFill>
                  </a:rPr>
                  <a:t>надо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1)-------------------------------------------------------------------------------------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2)-----------------------------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понимание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Умею складывать и вычитать обыкновенные дроби</a:t>
                </a: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Вычислить</a:t>
                </a:r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sz="2000" dirty="0" smtClean="0">
                    <a:solidFill>
                      <a:srgbClr val="002060"/>
                    </a:solidFill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ru-RU" sz="2000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sz="2000" dirty="0" smtClean="0">
                    <a:solidFill>
                      <a:srgbClr val="002060"/>
                    </a:solidFill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21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endParaRPr lang="ru-RU" sz="2000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sz="2000" dirty="0" smtClean="0">
                    <a:solidFill>
                      <a:srgbClr val="002060"/>
                    </a:solidFill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sz="2000" dirty="0" smtClean="0">
                    <a:solidFill>
                      <a:srgbClr val="002060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7" name="Вертикальный свито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187" y="311151"/>
                <a:ext cx="8988426" cy="6213475"/>
              </a:xfrm>
              <a:prstGeom prst="verticalScroll">
                <a:avLst/>
              </a:prstGeom>
              <a:blipFill>
                <a:blip r:embed="rId3"/>
                <a:stretch>
                  <a:fillRect b="-25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315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270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Вертикальный свиток 6"/>
              <p:cNvSpPr/>
              <p:nvPr/>
            </p:nvSpPr>
            <p:spPr>
              <a:xfrm>
                <a:off x="1500187" y="311151"/>
                <a:ext cx="8988426" cy="6213475"/>
              </a:xfrm>
              <a:prstGeom prst="verticalScroll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     </a:t>
                </a:r>
                <a:r>
                  <a:rPr lang="ru-RU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Применение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Умею решать простейшие уравнения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 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 х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 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 х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 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- х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18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 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 </a:t>
                </a:r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           </a:t>
                </a:r>
                <a:r>
                  <a:rPr lang="ru-RU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 Применение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Умею применять правила сложения и вычитания </a:t>
                </a:r>
                <a:r>
                  <a:rPr lang="ru-RU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обыкновенных дробей к </a:t>
                </a:r>
                <a:r>
                  <a:rPr lang="ru-RU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решению задач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     Реши задачу:</a:t>
                </a: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 В 6 «Б» классе девочки составляют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всех учащихся класса, а мальчики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27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всех учащихся класса. Кого в классе больше мальчиков или девочек</a:t>
                </a:r>
                <a:r>
                  <a:rPr lang="en-US" dirty="0" smtClean="0">
                    <a:solidFill>
                      <a:srgbClr val="002060"/>
                    </a:solidFill>
                  </a:rPr>
                  <a:t>?</a:t>
                </a:r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           </a:t>
                </a:r>
                <a:r>
                  <a:rPr lang="ru-RU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Анализ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Умею находить ошибки в решении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Найди ошибку в решении примера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 </a:t>
                </a:r>
                <a:r>
                  <a:rPr lang="ru-RU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Запиши в чем ошибка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--------------------------------</a:t>
                </a:r>
              </a:p>
            </p:txBody>
          </p:sp>
        </mc:Choice>
        <mc:Fallback xmlns="">
          <p:sp>
            <p:nvSpPr>
              <p:cNvPr id="7" name="Вертикальный свито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187" y="311151"/>
                <a:ext cx="8988426" cy="6213475"/>
              </a:xfrm>
              <a:prstGeom prst="verticalScroll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339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573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Вертикальный свиток 6"/>
              <p:cNvSpPr/>
              <p:nvPr/>
            </p:nvSpPr>
            <p:spPr>
              <a:xfrm>
                <a:off x="1500187" y="311151"/>
                <a:ext cx="8988426" cy="6213475"/>
              </a:xfrm>
              <a:prstGeom prst="verticalScroll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     </a:t>
                </a:r>
                <a:r>
                  <a:rPr lang="ru-RU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Синтез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Умею оценивать решение по предложенным критериям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Оцени решение примера по критериям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1) Верно выполнен порядок действий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2) Верно выполнено сложение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Верно выполнено вычитание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 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1 3 2</a:t>
                </a: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- 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6 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6 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rgbClr val="002060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ru-RU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ru-RU" i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ru-R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num>
                      <m:den>
                        <m:r>
                          <a:rPr lang="ru-RU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2060"/>
                    </a:solidFill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ru-RU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ru-RU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ru-RU" dirty="0">
                  <a:solidFill>
                    <a:srgbClr val="002060"/>
                  </a:solidFill>
                </a:endParaRP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Оцени решение, исходя из 3 максимальных баллов</a:t>
                </a:r>
              </a:p>
              <a:p>
                <a:pPr>
                  <a:defRPr/>
                </a:pPr>
                <a:r>
                  <a:rPr lang="ru-RU" dirty="0">
                    <a:solidFill>
                      <a:srgbClr val="002060"/>
                    </a:solidFill>
                  </a:rPr>
                  <a:t>В чем допущены ошибки(перечисли)------------------------------------------------------------</a:t>
                </a:r>
              </a:p>
            </p:txBody>
          </p:sp>
        </mc:Choice>
        <mc:Fallback xmlns="">
          <p:sp>
            <p:nvSpPr>
              <p:cNvPr id="7" name="Вертикальный свито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187" y="311151"/>
                <a:ext cx="8988426" cy="6213475"/>
              </a:xfrm>
              <a:prstGeom prst="verticalScroll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363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794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ертикальный свиток 6"/>
          <p:cNvSpPr/>
          <p:nvPr/>
        </p:nvSpPr>
        <p:spPr>
          <a:xfrm>
            <a:off x="1500187" y="311151"/>
            <a:ext cx="8988426" cy="6213475"/>
          </a:xfrm>
          <a:prstGeom prst="vertic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Домашнее задание:</a:t>
            </a:r>
          </a:p>
          <a:p>
            <a:pPr>
              <a:defRPr/>
            </a:pPr>
            <a:r>
              <a:rPr lang="ru-RU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П.10  </a:t>
            </a: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№2.192(а-г),  №2.193(а-г)№2.194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15363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431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ru-RU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Техника «Составления теста»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825" y="1412876"/>
            <a:ext cx="8642350" cy="4932363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тестов представляет собой индивидуальную творческую работу учащегося, которая проявляет не только его знания, подготовленность, но и мотивацию.</a:t>
            </a:r>
          </a:p>
          <a:p>
            <a:pPr marL="0" indent="0" algn="ctr"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использования тестов:</a:t>
            </a:r>
          </a:p>
          <a:p>
            <a:pPr marL="0" indent="0" algn="just">
              <a:buNone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-этап закрепления материала;</a:t>
            </a:r>
          </a:p>
          <a:p>
            <a:pPr marL="0" indent="0" algn="just">
              <a:buNone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этап изучения нового материала;</a:t>
            </a:r>
          </a:p>
          <a:p>
            <a:pPr marL="0" indent="0" algn="just">
              <a:buNone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этап выполнения домашнего задания.</a:t>
            </a:r>
          </a:p>
        </p:txBody>
      </p:sp>
      <p:pic>
        <p:nvPicPr>
          <p:cNvPr id="16388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6" y="5456239"/>
            <a:ext cx="12239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311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Шкала оценивания тестов: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балл </a:t>
            </a: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вопрос на фактическое знание по данной теме.</a:t>
            </a:r>
          </a:p>
          <a:p>
            <a:pPr marL="0" indent="0">
              <a:buNone/>
              <a:defRPr/>
            </a:pP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 балла </a:t>
            </a: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вопрос на применение фактического знания по данной теме.</a:t>
            </a:r>
          </a:p>
          <a:p>
            <a:pPr marL="0" indent="0">
              <a:buNone/>
              <a:defRPr/>
            </a:pP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балла </a:t>
            </a: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вопрос, требующий приведения примера. </a:t>
            </a:r>
          </a:p>
          <a:p>
            <a:pPr marL="0" indent="0">
              <a:buNone/>
              <a:defRPr/>
            </a:pP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 балла </a:t>
            </a: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вопрос, требующий объяснения, которого не было на уроках или в учебнике.</a:t>
            </a:r>
          </a:p>
          <a:p>
            <a:pPr marL="0" indent="0">
              <a:buNone/>
              <a:defRPr/>
            </a:pP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баллов </a:t>
            </a: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вопрос-задача, не слишком громоздкий в формулировке и не требующий дополнительных записей при решении.</a:t>
            </a:r>
          </a:p>
          <a:p>
            <a:pPr marL="0" indent="0">
              <a:buNone/>
              <a:defRPr/>
            </a:pP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балл </a:t>
            </a:r>
            <a:r>
              <a:rPr lang="ru-RU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присужден за оригинальность каждому</a:t>
            </a:r>
          </a:p>
        </p:txBody>
      </p:sp>
      <p:pic>
        <p:nvPicPr>
          <p:cNvPr id="17412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6" y="333375"/>
            <a:ext cx="1223963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294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825" y="381001"/>
            <a:ext cx="8642350" cy="27606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6000" dirty="0">
                <a:ln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Arial" charset="0"/>
              </a:rPr>
              <a:t>СПАСИБО </a:t>
            </a:r>
            <a:br>
              <a:rPr lang="ru-RU" sz="6000" dirty="0">
                <a:ln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Arial" charset="0"/>
              </a:rPr>
            </a:br>
            <a:r>
              <a:rPr lang="ru-RU" sz="6000" dirty="0">
                <a:ln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Arial" charset="0"/>
              </a:rPr>
              <a:t>ЗА ВНИМАНИЕ!!!</a:t>
            </a:r>
          </a:p>
        </p:txBody>
      </p:sp>
      <p:pic>
        <p:nvPicPr>
          <p:cNvPr id="18435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2708275"/>
            <a:ext cx="3557588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53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568</Words>
  <Application>Microsoft Office PowerPoint</Application>
  <PresentationFormat>Широкоэкранный</PresentationFormat>
  <Paragraphs>118</Paragraphs>
  <Slides>13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Алгоритм работы учителей математики</vt:lpstr>
      <vt:lpstr>Лист обратной связи как инструмент формирующего оценивания позволяет учащемуся:</vt:lpstr>
      <vt:lpstr>Результаты использования листов обратной связи на уроках математики в 6б  классе  по теме: «Сложение и вычитание обыкновенных дробей  с  разными знаменателями»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Техника «Составления теста»</vt:lpstr>
      <vt:lpstr>Шкала оценивания тестов:</vt:lpstr>
      <vt:lpstr>СПАСИБО  ЗА ВНИМАНИЕ!!!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16</cp:revision>
  <cp:lastPrinted>2024-10-31T12:45:17Z</cp:lastPrinted>
  <dcterms:created xsi:type="dcterms:W3CDTF">2024-10-10T13:22:04Z</dcterms:created>
  <dcterms:modified xsi:type="dcterms:W3CDTF">2024-10-31T12:49:55Z</dcterms:modified>
</cp:coreProperties>
</file>