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6" r:id="rId9"/>
    <p:sldId id="282" r:id="rId10"/>
    <p:sldId id="286" r:id="rId11"/>
    <p:sldId id="284" r:id="rId12"/>
    <p:sldId id="268" r:id="rId13"/>
    <p:sldId id="267" r:id="rId14"/>
    <p:sldId id="285" r:id="rId15"/>
    <p:sldId id="270" r:id="rId16"/>
    <p:sldId id="273" r:id="rId17"/>
    <p:sldId id="271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107" d="100"/>
          <a:sy n="107" d="100"/>
        </p:scale>
        <p:origin x="-546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B78D6-B13E-4380-B72B-C51238EF9A3F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DCF661-0D5F-4B8D-BD05-B033EB4556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098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DCF661-0D5F-4B8D-BD05-B033EB45561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809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karakyli.ru/2014/03/29/detskie-schitalki/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2880320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r>
              <a:rPr lang="ru-RU" sz="2400" b="1" i="1" dirty="0">
                <a:solidFill>
                  <a:srgbClr val="0000FF"/>
                </a:solidFill>
                <a:latin typeface="Georgia" pitchFamily="18" charset="0"/>
              </a:rPr>
              <a:t/>
            </a:r>
            <a:br>
              <a:rPr lang="ru-RU" sz="2400" b="1" i="1" dirty="0">
                <a:solidFill>
                  <a:srgbClr val="0000FF"/>
                </a:solidFill>
                <a:latin typeface="Georgia" pitchFamily="18" charset="0"/>
              </a:rPr>
            </a:br>
            <a:r>
              <a:rPr lang="ru-RU" sz="3100" b="1" i="1" dirty="0">
                <a:solidFill>
                  <a:srgbClr val="FFFF00"/>
                </a:solidFill>
                <a:latin typeface="Georgia" pitchFamily="18" charset="0"/>
              </a:rPr>
              <a:t>Тема: Организация игровой деятельности младших школьников на прогулках и переменах </a:t>
            </a:r>
            <a:r>
              <a:rPr lang="ru-RU" sz="2400" b="1" i="1" dirty="0">
                <a:solidFill>
                  <a:srgbClr val="FFFF00"/>
                </a:solidFill>
                <a:latin typeface="Georgia" pitchFamily="18" charset="0"/>
              </a:rPr>
              <a:t/>
            </a:r>
            <a:br>
              <a:rPr lang="ru-RU" sz="2400" b="1" i="1" dirty="0">
                <a:solidFill>
                  <a:srgbClr val="FFFF00"/>
                </a:solidFill>
                <a:latin typeface="Georgia" pitchFamily="18" charset="0"/>
              </a:rPr>
            </a:b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4008" y="3556000"/>
            <a:ext cx="3888432" cy="253729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ru-RU" sz="1600" i="1" dirty="0" smtClean="0">
              <a:solidFill>
                <a:srgbClr val="0000FF"/>
              </a:solidFill>
              <a:latin typeface="Georgia" pitchFamily="18" charset="0"/>
            </a:endParaRPr>
          </a:p>
          <a:p>
            <a:pPr>
              <a:lnSpc>
                <a:spcPct val="80000"/>
              </a:lnSpc>
            </a:pPr>
            <a:endParaRPr lang="ru-RU" sz="1600" i="1" dirty="0">
              <a:solidFill>
                <a:srgbClr val="0000FF"/>
              </a:solidFill>
              <a:latin typeface="Georgia" pitchFamily="18" charset="0"/>
            </a:endParaRPr>
          </a:p>
          <a:p>
            <a:pPr>
              <a:lnSpc>
                <a:spcPct val="80000"/>
              </a:lnSpc>
            </a:pPr>
            <a:endParaRPr lang="ru-RU" sz="1600" i="1" dirty="0" smtClean="0">
              <a:solidFill>
                <a:srgbClr val="0000FF"/>
              </a:solidFill>
              <a:latin typeface="Georgia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600" i="1" dirty="0" smtClean="0">
                <a:solidFill>
                  <a:srgbClr val="0000FF"/>
                </a:solidFill>
                <a:latin typeface="Georgia" pitchFamily="18" charset="0"/>
              </a:rPr>
              <a:t>Учитель </a:t>
            </a:r>
            <a:r>
              <a:rPr lang="ru-RU" sz="1600" i="1" dirty="0">
                <a:solidFill>
                  <a:srgbClr val="0000FF"/>
                </a:solidFill>
                <a:latin typeface="Georgia" pitchFamily="18" charset="0"/>
              </a:rPr>
              <a:t>физической культуры:                      </a:t>
            </a:r>
          </a:p>
          <a:p>
            <a:pPr>
              <a:lnSpc>
                <a:spcPct val="80000"/>
              </a:lnSpc>
            </a:pPr>
            <a:r>
              <a:rPr lang="ru-RU" sz="1600" i="1" dirty="0" smtClean="0">
                <a:solidFill>
                  <a:srgbClr val="0000FF"/>
                </a:solidFill>
                <a:latin typeface="Georgia" pitchFamily="18" charset="0"/>
              </a:rPr>
              <a:t>Смирнова </a:t>
            </a:r>
            <a:r>
              <a:rPr lang="ru-RU" sz="1600" i="1" dirty="0">
                <a:solidFill>
                  <a:srgbClr val="0000FF"/>
                </a:solidFill>
                <a:latin typeface="Georgia" pitchFamily="18" charset="0"/>
              </a:rPr>
              <a:t>Е.Н.</a:t>
            </a:r>
            <a:endParaRPr lang="ru-RU" sz="1600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552" y="3284984"/>
            <a:ext cx="4229150" cy="317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47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0"/>
            <a:ext cx="7772400" cy="936104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/>
            </a:r>
            <a:b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</a:br>
            <a:r>
              <a:rPr lang="ru-RU" sz="4800" b="1" kern="10" dirty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/>
            </a:r>
            <a:br>
              <a:rPr lang="ru-RU" sz="4800" b="1" kern="10" dirty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</a:br>
            <a: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/>
            </a:r>
            <a:b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</a:br>
            <a: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/>
            </a:r>
            <a:b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</a:br>
            <a: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> </a:t>
            </a:r>
            <a:b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</a:br>
            <a:r>
              <a:rPr lang="ru-RU" sz="4800" b="1" kern="10" dirty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/>
            </a:r>
            <a:br>
              <a:rPr lang="ru-RU" sz="4800" b="1" kern="10" dirty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</a:br>
            <a: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/>
            </a:r>
            <a:b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</a:br>
            <a:r>
              <a:rPr lang="ru-RU" sz="4800" b="1" kern="10" dirty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/>
            </a:r>
            <a:br>
              <a:rPr lang="ru-RU" sz="4800" b="1" kern="10" dirty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</a:br>
            <a: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/>
            </a:r>
            <a:b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</a:br>
            <a:r>
              <a:rPr lang="ru-RU" sz="4800" b="1" kern="10" dirty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> </a:t>
            </a:r>
            <a: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>                            </a:t>
            </a:r>
            <a:r>
              <a:rPr lang="ru-RU" sz="4800" b="1" kern="10" dirty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  <a:t/>
            </a:r>
            <a:br>
              <a:rPr lang="ru-RU" sz="4800" b="1" kern="10" dirty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Courier New"/>
                <a:ea typeface="+mn-ea"/>
                <a:cs typeface="Courier New"/>
              </a:rPr>
            </a:br>
            <a:r>
              <a:rPr lang="ru-RU" sz="48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chemeClr val="accent5"/>
                </a:solidFill>
                <a:latin typeface="Courier New"/>
                <a:ea typeface="+mn-ea"/>
                <a:cs typeface="Courier New"/>
              </a:rPr>
              <a:t>Значение подвижных игр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12776"/>
            <a:ext cx="8136904" cy="5256584"/>
          </a:xfrm>
        </p:spPr>
        <p:txBody>
          <a:bodyPr/>
          <a:lstStyle/>
          <a:p>
            <a:r>
              <a:rPr lang="ru-RU" dirty="0" smtClean="0"/>
              <a:t>               </a:t>
            </a:r>
            <a:r>
              <a:rPr lang="ru-RU" dirty="0" smtClean="0">
                <a:solidFill>
                  <a:schemeClr val="tx1"/>
                </a:solidFill>
                <a:cs typeface="Arial" charset="0"/>
              </a:rPr>
              <a:t>Совершенствование </a:t>
            </a:r>
            <a:r>
              <a:rPr lang="ru-RU" dirty="0">
                <a:solidFill>
                  <a:schemeClr val="tx1"/>
                </a:solidFill>
                <a:cs typeface="Arial" charset="0"/>
              </a:rPr>
              <a:t>физических способностей ребенка.</a:t>
            </a:r>
            <a:endParaRPr lang="en-US" dirty="0">
              <a:solidFill>
                <a:schemeClr val="tx1"/>
              </a:solidFill>
              <a:cs typeface="Arial" charset="0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                     </a:t>
            </a:r>
          </a:p>
          <a:p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                  Укрепление </a:t>
            </a:r>
            <a:r>
              <a:rPr lang="ru-RU" dirty="0">
                <a:solidFill>
                  <a:schemeClr val="tx1"/>
                </a:solidFill>
              </a:rPr>
              <a:t>здоровья и повышение защитных сил организма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Укрепление нервной системы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               Создание </a:t>
            </a:r>
            <a:r>
              <a:rPr lang="ru-RU" dirty="0">
                <a:solidFill>
                  <a:schemeClr val="tx1"/>
                </a:solidFill>
              </a:rPr>
              <a:t>условий для положительного </a:t>
            </a:r>
            <a:r>
              <a:rPr lang="ru-RU" dirty="0" smtClean="0">
                <a:solidFill>
                  <a:schemeClr val="tx1"/>
                </a:solidFill>
              </a:rPr>
              <a:t> психоэмоционального </a:t>
            </a:r>
            <a:r>
              <a:rPr lang="ru-RU" dirty="0">
                <a:solidFill>
                  <a:schemeClr val="tx1"/>
                </a:solidFill>
              </a:rPr>
              <a:t>состояния детей.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pPr algn="l" eaLnBrk="0" hangingPunct="0"/>
            <a:r>
              <a:rPr lang="ru-RU" dirty="0" smtClean="0">
                <a:solidFill>
                  <a:schemeClr val="tx1"/>
                </a:solidFill>
              </a:rPr>
              <a:t>                   Развитие </a:t>
            </a:r>
            <a:r>
              <a:rPr lang="ru-RU" dirty="0">
                <a:solidFill>
                  <a:schemeClr val="tx1"/>
                </a:solidFill>
              </a:rPr>
              <a:t>психических качеств: </a:t>
            </a:r>
            <a:r>
              <a:rPr lang="ru-RU" dirty="0" smtClean="0">
                <a:solidFill>
                  <a:schemeClr val="tx1"/>
                </a:solidFill>
              </a:rPr>
              <a:t>внимания, памяти,                          </a:t>
            </a:r>
          </a:p>
          <a:p>
            <a:pPr algn="l" eaLnBrk="0" hangingPunct="0"/>
            <a:r>
              <a:rPr lang="ru-RU" dirty="0" smtClean="0">
                <a:solidFill>
                  <a:schemeClr val="tx1"/>
                </a:solidFill>
              </a:rPr>
              <a:t>                   воображения, самостоятельности </a:t>
            </a:r>
            <a:r>
              <a:rPr lang="ru-RU" dirty="0">
                <a:solidFill>
                  <a:schemeClr val="tx1"/>
                </a:solidFill>
              </a:rPr>
              <a:t>и </a:t>
            </a:r>
            <a:r>
              <a:rPr lang="ru-RU" dirty="0" smtClean="0">
                <a:solidFill>
                  <a:schemeClr val="tx1"/>
                </a:solidFill>
              </a:rPr>
              <a:t>инициативы.</a:t>
            </a: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6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                    </a:t>
            </a: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6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                      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cs typeface="Arial" charset="0"/>
              </a:rPr>
              <a:t>Воспитание </a:t>
            </a:r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cs typeface="Arial" charset="0"/>
              </a:rPr>
              <a:t>и формирование личностных качеств.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  <a:cs typeface="Arial" charset="0"/>
            </a:endParaRPr>
          </a:p>
          <a:p>
            <a:pPr eaLnBrk="0" hangingPunct="0"/>
            <a:endParaRPr lang="en-US" dirty="0">
              <a:solidFill>
                <a:schemeClr val="tx1"/>
              </a:solidFill>
              <a:cs typeface="Arial" charset="0"/>
            </a:endParaRPr>
          </a:p>
        </p:txBody>
      </p:sp>
      <p:pic>
        <p:nvPicPr>
          <p:cNvPr id="11" name="Picture 28" descr="рр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91363" y="2581559"/>
            <a:ext cx="1488065" cy="3244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7"/>
          <p:cNvSpPr>
            <a:spLocks noChangeArrowheads="1"/>
          </p:cNvSpPr>
          <p:nvPr/>
        </p:nvSpPr>
        <p:spPr bwMode="gray">
          <a:xfrm rot="3168256">
            <a:off x="743736" y="1440459"/>
            <a:ext cx="479425" cy="520700"/>
          </a:xfrm>
          <a:prstGeom prst="rect">
            <a:avLst/>
          </a:prstGeom>
          <a:gradFill rotWithShape="1">
            <a:gsLst>
              <a:gs pos="0">
                <a:srgbClr val="FBDF53"/>
              </a:gs>
              <a:gs pos="100000">
                <a:srgbClr val="FBDF53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BDF53"/>
            </a:extrusionClr>
          </a:sp3d>
        </p:spPr>
        <p:txBody>
          <a:bodyPr wrap="none" anchor="ctr">
            <a:flatTx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endParaRPr lang="en-US" sz="2400" b="1" dirty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gray">
          <a:xfrm rot="3419336">
            <a:off x="778618" y="2297719"/>
            <a:ext cx="479425" cy="520700"/>
          </a:xfrm>
          <a:prstGeom prst="rect">
            <a:avLst/>
          </a:prstGeom>
          <a:gradFill rotWithShape="1">
            <a:gsLst>
              <a:gs pos="0">
                <a:srgbClr val="FF9966"/>
              </a:gs>
              <a:gs pos="100000">
                <a:srgbClr val="FF99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 wrap="none" anchor="ctr">
            <a:flatTx/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gray">
          <a:xfrm rot="3419336">
            <a:off x="839405" y="3170432"/>
            <a:ext cx="479425" cy="520700"/>
          </a:xfrm>
          <a:prstGeom prst="rect">
            <a:avLst/>
          </a:prstGeom>
          <a:gradFill rotWithShape="1">
            <a:gsLst>
              <a:gs pos="0">
                <a:srgbClr val="CC3300"/>
              </a:gs>
              <a:gs pos="100000">
                <a:srgbClr val="CC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CC3300"/>
            </a:extrusionClr>
          </a:sp3d>
        </p:spPr>
        <p:txBody>
          <a:bodyPr wrap="none" anchor="ctr">
            <a:flatTx/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gray">
          <a:xfrm rot="3419336">
            <a:off x="839406" y="4066177"/>
            <a:ext cx="479425" cy="520700"/>
          </a:xfrm>
          <a:prstGeom prst="rect">
            <a:avLst/>
          </a:prstGeom>
          <a:gradFill rotWithShape="1">
            <a:gsLst>
              <a:gs pos="0">
                <a:srgbClr val="996600"/>
              </a:gs>
              <a:gs pos="100000">
                <a:srgbClr val="9966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6600"/>
            </a:extrusionClr>
          </a:sp3d>
        </p:spPr>
        <p:txBody>
          <a:bodyPr wrap="none" anchor="ctr">
            <a:flatTx/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6" name="Rectangle 17"/>
          <p:cNvSpPr>
            <a:spLocks noChangeArrowheads="1"/>
          </p:cNvSpPr>
          <p:nvPr/>
        </p:nvSpPr>
        <p:spPr bwMode="ltGray">
          <a:xfrm rot="3419336">
            <a:off x="806326" y="5022340"/>
            <a:ext cx="479425" cy="52070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tx2"/>
            </a:extrusionClr>
          </a:sp3d>
        </p:spPr>
        <p:txBody>
          <a:bodyPr wrap="none" anchor="ctr">
            <a:flatTx/>
          </a:bodyPr>
          <a:lstStyle/>
          <a:p>
            <a:pPr eaLnBrk="0" hangingPunct="0">
              <a:defRPr/>
            </a:pPr>
            <a:endParaRPr lang="ru-RU" dirty="0"/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gray">
          <a:xfrm rot="3419336">
            <a:off x="810159" y="5918511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pPr eaLnBrk="0" hangingPunct="0"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486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Group 59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4725" y="5815013"/>
            <a:ext cx="7235825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Group 59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7425" y="4943475"/>
            <a:ext cx="725487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Group 6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3144838"/>
            <a:ext cx="7094537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Group 59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1420813"/>
            <a:ext cx="7167562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Group 5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2273300"/>
            <a:ext cx="71501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18"/>
          <p:cNvSpPr txBox="1">
            <a:spLocks noChangeArrowheads="1"/>
          </p:cNvSpPr>
          <p:nvPr/>
        </p:nvSpPr>
        <p:spPr bwMode="gray">
          <a:xfrm>
            <a:off x="2124075" y="2349500"/>
            <a:ext cx="5903913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600" b="1"/>
              <a:t>С</a:t>
            </a:r>
            <a:r>
              <a:rPr lang="en-US" sz="1600" b="1"/>
              <a:t> </a:t>
            </a:r>
            <a:r>
              <a:rPr lang="ru-RU" sz="1600" b="1"/>
              <a:t>ходьбой, прыжками, бегом, с элементами</a:t>
            </a:r>
          </a:p>
          <a:p>
            <a:pPr eaLnBrk="0" hangingPunct="0"/>
            <a:r>
              <a:rPr lang="ru-RU" sz="1600" b="1"/>
              <a:t>    лазания, метания. </a:t>
            </a:r>
            <a:endParaRPr lang="ru-RU" b="1"/>
          </a:p>
        </p:txBody>
      </p:sp>
      <p:sp>
        <p:nvSpPr>
          <p:cNvPr id="12" name="Text Box 25"/>
          <p:cNvSpPr txBox="1">
            <a:spLocks noChangeArrowheads="1"/>
          </p:cNvSpPr>
          <p:nvPr/>
        </p:nvSpPr>
        <p:spPr bwMode="gray">
          <a:xfrm>
            <a:off x="1476375" y="4941888"/>
            <a:ext cx="7667625" cy="825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600" b="1" dirty="0">
                <a:cs typeface="Arial" charset="0"/>
              </a:rPr>
              <a:t>Сюжетные </a:t>
            </a:r>
            <a:r>
              <a:rPr lang="ru-RU" sz="1600" b="1" dirty="0" smtClean="0">
                <a:cs typeface="Arial" charset="0"/>
              </a:rPr>
              <a:t>(«зайцы </a:t>
            </a:r>
            <a:r>
              <a:rPr lang="ru-RU" sz="1600" b="1" dirty="0">
                <a:cs typeface="Arial" charset="0"/>
              </a:rPr>
              <a:t>и </a:t>
            </a:r>
            <a:r>
              <a:rPr lang="ru-RU" sz="1600" b="1" dirty="0" smtClean="0">
                <a:cs typeface="Arial" charset="0"/>
              </a:rPr>
              <a:t>волк», «медведь </a:t>
            </a:r>
            <a:r>
              <a:rPr lang="ru-RU" sz="1600" b="1" dirty="0">
                <a:cs typeface="Arial" charset="0"/>
              </a:rPr>
              <a:t>и </a:t>
            </a:r>
            <a:r>
              <a:rPr lang="ru-RU" sz="1600" b="1" dirty="0" smtClean="0">
                <a:cs typeface="Arial" charset="0"/>
              </a:rPr>
              <a:t>пчелы»), </a:t>
            </a:r>
            <a:r>
              <a:rPr lang="ru-RU" sz="1600" b="1" dirty="0"/>
              <a:t>бессюжетные</a:t>
            </a:r>
          </a:p>
          <a:p>
            <a:pPr eaLnBrk="0" hangingPunct="0"/>
            <a:r>
              <a:rPr lang="ru-RU" sz="1600" b="1" dirty="0"/>
              <a:t>(«найди себе пару»), хороводные, игры – аттракционы</a:t>
            </a:r>
            <a:endParaRPr lang="ru-RU" sz="1600" b="1" dirty="0">
              <a:cs typeface="Arial" charset="0"/>
            </a:endParaRPr>
          </a:p>
          <a:p>
            <a:pPr eaLnBrk="0" hangingPunct="0"/>
            <a:r>
              <a:rPr lang="ru-RU" sz="1600" b="1" dirty="0">
                <a:cs typeface="Arial" charset="0"/>
              </a:rPr>
              <a:t>Игры-забавы («коза-рогатая»), народные игры</a:t>
            </a:r>
            <a:r>
              <a:rPr lang="ru-RU" sz="1600" dirty="0">
                <a:cs typeface="Arial" charset="0"/>
              </a:rPr>
              <a:t>. </a:t>
            </a:r>
            <a:endParaRPr lang="en-US" sz="16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gray">
          <a:xfrm>
            <a:off x="900113" y="4292600"/>
            <a:ext cx="439737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 b="1">
                <a:solidFill>
                  <a:srgbClr val="FFFFFF"/>
                </a:solidFill>
                <a:cs typeface="Arial" charset="0"/>
              </a:rPr>
              <a:t>5</a:t>
            </a: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gray">
          <a:xfrm>
            <a:off x="1052513" y="4445000"/>
            <a:ext cx="439737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 b="1">
                <a:solidFill>
                  <a:srgbClr val="FFFFFF"/>
                </a:solidFill>
                <a:cs typeface="Arial" charset="0"/>
              </a:rPr>
              <a:t>5</a:t>
            </a:r>
          </a:p>
        </p:txBody>
      </p:sp>
      <p:pic>
        <p:nvPicPr>
          <p:cNvPr id="15" name="Group 59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87425" y="4011613"/>
            <a:ext cx="7169150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 Box 25"/>
          <p:cNvSpPr txBox="1">
            <a:spLocks noChangeArrowheads="1"/>
          </p:cNvSpPr>
          <p:nvPr/>
        </p:nvSpPr>
        <p:spPr bwMode="gray">
          <a:xfrm>
            <a:off x="2195513" y="3357563"/>
            <a:ext cx="57594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>
                <a:cs typeface="Arial" charset="0"/>
              </a:rPr>
              <a:t>Игры малой, средней и высокой подвижности.</a:t>
            </a:r>
            <a:endParaRPr lang="en-US">
              <a:cs typeface="Arial" charset="0"/>
            </a:endParaRPr>
          </a:p>
        </p:txBody>
      </p:sp>
      <p:pic>
        <p:nvPicPr>
          <p:cNvPr id="17" name="Прямоугольник 74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2325" y="60325"/>
            <a:ext cx="6986588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18"/>
          <p:cNvSpPr txBox="1">
            <a:spLocks noChangeArrowheads="1"/>
          </p:cNvSpPr>
          <p:nvPr/>
        </p:nvSpPr>
        <p:spPr bwMode="gray">
          <a:xfrm>
            <a:off x="2124075" y="1628775"/>
            <a:ext cx="583247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600" b="1" dirty="0"/>
              <a:t>Для младшей, средней и старшей возрастных групп</a:t>
            </a:r>
          </a:p>
        </p:txBody>
      </p:sp>
      <p:grpSp>
        <p:nvGrpSpPr>
          <p:cNvPr id="19" name="Group 5"/>
          <p:cNvGrpSpPr>
            <a:grpSpLocks noChangeAspect="1"/>
          </p:cNvGrpSpPr>
          <p:nvPr/>
        </p:nvGrpSpPr>
        <p:grpSpPr bwMode="auto">
          <a:xfrm>
            <a:off x="0" y="1412875"/>
            <a:ext cx="1547813" cy="863600"/>
            <a:chOff x="802" y="845"/>
            <a:chExt cx="827" cy="826"/>
          </a:xfrm>
        </p:grpSpPr>
        <p:sp>
          <p:nvSpPr>
            <p:cNvPr id="20" name="Oval 6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21" name="Oval 7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folHlink">
                  <a:alpha val="70195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22" name="Oval 8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folHlink">
                  <a:alpha val="30196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</p:grpSp>
      <p:grpSp>
        <p:nvGrpSpPr>
          <p:cNvPr id="23" name="Group 5"/>
          <p:cNvGrpSpPr>
            <a:grpSpLocks noChangeAspect="1"/>
          </p:cNvGrpSpPr>
          <p:nvPr/>
        </p:nvGrpSpPr>
        <p:grpSpPr bwMode="auto">
          <a:xfrm>
            <a:off x="7596188" y="2205038"/>
            <a:ext cx="1547812" cy="1008062"/>
            <a:chOff x="802" y="845"/>
            <a:chExt cx="827" cy="826"/>
          </a:xfrm>
        </p:grpSpPr>
        <p:sp>
          <p:nvSpPr>
            <p:cNvPr id="24" name="Oval 6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25" name="Oval 7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folHlink">
                  <a:alpha val="70195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26" name="Oval 8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folHlink">
                  <a:alpha val="30196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</p:grpSp>
      <p:grpSp>
        <p:nvGrpSpPr>
          <p:cNvPr id="27" name="Group 5"/>
          <p:cNvGrpSpPr>
            <a:grpSpLocks noChangeAspect="1"/>
          </p:cNvGrpSpPr>
          <p:nvPr/>
        </p:nvGrpSpPr>
        <p:grpSpPr bwMode="auto">
          <a:xfrm>
            <a:off x="0" y="3141663"/>
            <a:ext cx="1476375" cy="935037"/>
            <a:chOff x="802" y="845"/>
            <a:chExt cx="827" cy="826"/>
          </a:xfrm>
        </p:grpSpPr>
        <p:sp>
          <p:nvSpPr>
            <p:cNvPr id="28" name="Oval 6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29" name="Oval 7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folHlink">
                  <a:alpha val="70195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30" name="Oval 8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folHlink">
                  <a:alpha val="30196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</p:grpSp>
      <p:grpSp>
        <p:nvGrpSpPr>
          <p:cNvPr id="31" name="Group 5"/>
          <p:cNvGrpSpPr>
            <a:grpSpLocks noChangeAspect="1"/>
          </p:cNvGrpSpPr>
          <p:nvPr/>
        </p:nvGrpSpPr>
        <p:grpSpPr bwMode="auto">
          <a:xfrm>
            <a:off x="7383975" y="5796378"/>
            <a:ext cx="1711529" cy="932510"/>
            <a:chOff x="832" y="879"/>
            <a:chExt cx="762" cy="841"/>
          </a:xfrm>
        </p:grpSpPr>
        <p:sp>
          <p:nvSpPr>
            <p:cNvPr id="32" name="Oval 6"/>
            <p:cNvSpPr>
              <a:spLocks noChangeArrowheads="1"/>
            </p:cNvSpPr>
            <p:nvPr/>
          </p:nvSpPr>
          <p:spPr bwMode="gray">
            <a:xfrm>
              <a:off x="832" y="894"/>
              <a:ext cx="762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ru-RU" sz="1600" b="1" dirty="0" smtClean="0">
                  <a:latin typeface="Calibri" pitchFamily="34" charset="0"/>
                  <a:cs typeface="Arial" charset="0"/>
                </a:rPr>
                <a:t>С предметами</a:t>
              </a:r>
              <a:endParaRPr lang="ru-RU" sz="1600" b="1" dirty="0">
                <a:latin typeface="Calibri" pitchFamily="34" charset="0"/>
                <a:cs typeface="Arial" charset="0"/>
              </a:endParaRPr>
            </a:p>
          </p:txBody>
        </p:sp>
        <p:sp>
          <p:nvSpPr>
            <p:cNvPr id="33" name="Oval 7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folHlink">
                  <a:alpha val="70195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34" name="Oval 8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folHlink">
                  <a:alpha val="30196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</p:grpSp>
      <p:grpSp>
        <p:nvGrpSpPr>
          <p:cNvPr id="35" name="Group 5"/>
          <p:cNvGrpSpPr>
            <a:grpSpLocks noChangeAspect="1"/>
          </p:cNvGrpSpPr>
          <p:nvPr/>
        </p:nvGrpSpPr>
        <p:grpSpPr bwMode="auto">
          <a:xfrm>
            <a:off x="0" y="4868863"/>
            <a:ext cx="1476375" cy="1008062"/>
            <a:chOff x="802" y="845"/>
            <a:chExt cx="827" cy="826"/>
          </a:xfrm>
        </p:grpSpPr>
        <p:sp>
          <p:nvSpPr>
            <p:cNvPr id="36" name="Oval 6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folHlink">
                  <a:alpha val="70195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38" name="Oval 8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folHlink">
                  <a:alpha val="30196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</p:grpSp>
      <p:sp>
        <p:nvSpPr>
          <p:cNvPr id="39" name="Text Box 18"/>
          <p:cNvSpPr txBox="1">
            <a:spLocks noChangeArrowheads="1"/>
          </p:cNvSpPr>
          <p:nvPr/>
        </p:nvSpPr>
        <p:spPr bwMode="gray">
          <a:xfrm>
            <a:off x="0" y="1628775"/>
            <a:ext cx="14763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 dirty="0"/>
              <a:t> </a:t>
            </a:r>
            <a:r>
              <a:rPr lang="ru-RU" sz="1400" b="1" dirty="0">
                <a:latin typeface="Verdana" pitchFamily="34" charset="0"/>
              </a:rPr>
              <a:t>по возрасту</a:t>
            </a: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gray">
          <a:xfrm>
            <a:off x="0" y="3284538"/>
            <a:ext cx="1476375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/>
              <a:t> </a:t>
            </a:r>
            <a:r>
              <a:rPr lang="ru-RU" sz="1400" b="1">
                <a:latin typeface="Verdana" pitchFamily="34" charset="0"/>
              </a:rPr>
              <a:t>по степени </a:t>
            </a:r>
            <a:r>
              <a:rPr lang="ru-RU" sz="1200" b="1">
                <a:latin typeface="Verdana" pitchFamily="34" charset="0"/>
              </a:rPr>
              <a:t>подвижности</a:t>
            </a:r>
          </a:p>
        </p:txBody>
      </p:sp>
      <p:sp>
        <p:nvSpPr>
          <p:cNvPr id="41" name="Text Box 18"/>
          <p:cNvSpPr txBox="1">
            <a:spLocks noChangeArrowheads="1"/>
          </p:cNvSpPr>
          <p:nvPr/>
        </p:nvSpPr>
        <p:spPr bwMode="gray">
          <a:xfrm>
            <a:off x="0" y="4941888"/>
            <a:ext cx="1619250" cy="609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 dirty="0"/>
              <a:t> </a:t>
            </a:r>
            <a:r>
              <a:rPr lang="ru-RU" sz="1400" b="1" dirty="0">
                <a:latin typeface="Verdana" pitchFamily="34" charset="0"/>
              </a:rPr>
              <a:t>по содержанию</a:t>
            </a: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gray">
          <a:xfrm>
            <a:off x="7740650" y="2349500"/>
            <a:ext cx="1260475" cy="609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/>
              <a:t> </a:t>
            </a:r>
            <a:r>
              <a:rPr lang="ru-RU" sz="1400" b="1">
                <a:latin typeface="Verdana" pitchFamily="34" charset="0"/>
              </a:rPr>
              <a:t>по видам движений</a:t>
            </a:r>
            <a:endParaRPr lang="ru-RU" sz="1200" b="1">
              <a:latin typeface="Verdana" pitchFamily="34" charset="0"/>
            </a:endParaRPr>
          </a:p>
        </p:txBody>
      </p:sp>
      <p:sp>
        <p:nvSpPr>
          <p:cNvPr id="43" name="Text Box 25"/>
          <p:cNvSpPr txBox="1">
            <a:spLocks noChangeArrowheads="1"/>
          </p:cNvSpPr>
          <p:nvPr/>
        </p:nvSpPr>
        <p:spPr bwMode="gray">
          <a:xfrm>
            <a:off x="2195513" y="6021388"/>
            <a:ext cx="5113337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>
                <a:cs typeface="Arial" charset="0"/>
              </a:rPr>
              <a:t>Игры с мячом, лентам, обручами и т. д</a:t>
            </a:r>
            <a:endParaRPr lang="en-US">
              <a:cs typeface="Arial" charset="0"/>
            </a:endParaRPr>
          </a:p>
        </p:txBody>
      </p:sp>
      <p:grpSp>
        <p:nvGrpSpPr>
          <p:cNvPr id="44" name="Group 5"/>
          <p:cNvGrpSpPr>
            <a:grpSpLocks noChangeAspect="1"/>
          </p:cNvGrpSpPr>
          <p:nvPr/>
        </p:nvGrpSpPr>
        <p:grpSpPr bwMode="auto">
          <a:xfrm>
            <a:off x="7596188" y="3933825"/>
            <a:ext cx="1547812" cy="1008063"/>
            <a:chOff x="802" y="845"/>
            <a:chExt cx="827" cy="826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46" name="Oval 7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folHlink">
                  <a:alpha val="70195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  <p:sp>
          <p:nvSpPr>
            <p:cNvPr id="47" name="Oval 8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folHlink">
                  <a:alpha val="30196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  <a:cs typeface="Arial" charset="0"/>
              </a:endParaRPr>
            </a:p>
          </p:txBody>
        </p:sp>
      </p:grpSp>
      <p:sp>
        <p:nvSpPr>
          <p:cNvPr id="48" name="Text Box 18"/>
          <p:cNvSpPr txBox="1">
            <a:spLocks noChangeArrowheads="1"/>
          </p:cNvSpPr>
          <p:nvPr/>
        </p:nvSpPr>
        <p:spPr bwMode="gray">
          <a:xfrm>
            <a:off x="7667625" y="4076700"/>
            <a:ext cx="147637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000" b="1"/>
              <a:t> </a:t>
            </a:r>
            <a:r>
              <a:rPr lang="ru-RU" sz="1400" b="1">
                <a:latin typeface="Verdana" pitchFamily="34" charset="0"/>
              </a:rPr>
              <a:t>по форме </a:t>
            </a:r>
          </a:p>
          <a:p>
            <a:pPr algn="ctr" eaLnBrk="0" hangingPunct="0"/>
            <a:r>
              <a:rPr lang="ru-RU" sz="1200" b="1">
                <a:latin typeface="Verdana" pitchFamily="34" charset="0"/>
              </a:rPr>
              <a:t>организации</a:t>
            </a:r>
          </a:p>
        </p:txBody>
      </p:sp>
      <p:sp>
        <p:nvSpPr>
          <p:cNvPr id="49" name="Text Box 25"/>
          <p:cNvSpPr txBox="1">
            <a:spLocks noChangeArrowheads="1"/>
          </p:cNvSpPr>
          <p:nvPr/>
        </p:nvSpPr>
        <p:spPr bwMode="gray">
          <a:xfrm>
            <a:off x="2124075" y="4292600"/>
            <a:ext cx="55435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>
                <a:cs typeface="Arial" charset="0"/>
              </a:rPr>
              <a:t>Линейные, круговые,врассыпную.</a:t>
            </a:r>
            <a:endParaRPr lang="en-US">
              <a:cs typeface="Arial" charset="0"/>
            </a:endParaRPr>
          </a:p>
        </p:txBody>
      </p:sp>
      <p:pic>
        <p:nvPicPr>
          <p:cNvPr id="50" name="Picture 116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51725" y="188913"/>
            <a:ext cx="1501775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792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2664296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Интересно</a:t>
            </a:r>
            <a:r>
              <a:rPr lang="ru-RU" dirty="0"/>
              <a:t> </a:t>
            </a:r>
            <a:r>
              <a:rPr lang="ru-RU" sz="4000" dirty="0"/>
              <a:t>знать то</a:t>
            </a:r>
            <a:r>
              <a:rPr lang="ru-RU" sz="3100" dirty="0"/>
              <a:t>, что </a:t>
            </a:r>
            <a:r>
              <a:rPr lang="ru-RU" sz="3100" dirty="0" smtClean="0"/>
              <a:t>навыки, </a:t>
            </a:r>
            <a:r>
              <a:rPr lang="ru-RU" sz="3100" dirty="0"/>
              <a:t>приобретенные в детстве во время игры, остаются с человеком на протяжении всей его жизни. Если их регулярно упражнять, они никуда не исчезнут, а наоборот станут более отточенными и слаженными.</a:t>
            </a:r>
            <a:br>
              <a:rPr lang="ru-RU" sz="3100" dirty="0"/>
            </a:br>
            <a:endParaRPr lang="ru-RU" sz="31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832" y="3212976"/>
            <a:ext cx="305911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4084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23618" y="3556000"/>
            <a:ext cx="3852070" cy="953119"/>
          </a:xfrm>
        </p:spPr>
        <p:txBody>
          <a:bodyPr>
            <a:noAutofit/>
          </a:bodyPr>
          <a:lstStyle/>
          <a:p>
            <a:r>
              <a:rPr lang="ru-RU" sz="1600" b="1" i="1" dirty="0" smtClean="0">
                <a:solidFill>
                  <a:srgbClr val="000000"/>
                </a:solidFill>
                <a:latin typeface="Calibri" panose="020F0502020204030204" pitchFamily="34" charset="0"/>
                <a:ea typeface="+mj-ea"/>
                <a:cs typeface="+mj-cs"/>
              </a:rPr>
              <a:t>Не следует включать игры с движениями, требующие большой амплитуды</a:t>
            </a:r>
            <a:r>
              <a:rPr lang="en-US" sz="1600" b="1" i="1" dirty="0" smtClean="0">
                <a:solidFill>
                  <a:srgbClr val="000000"/>
                </a:solidFill>
                <a:latin typeface="Calibri" panose="020F0502020204030204" pitchFamily="34" charset="0"/>
                <a:ea typeface="+mj-ea"/>
                <a:cs typeface="+mj-cs"/>
              </a:rPr>
              <a:t>.</a:t>
            </a:r>
            <a:r>
              <a:rPr lang="ru-RU" sz="1600" b="1" i="1" dirty="0" smtClean="0">
                <a:solidFill>
                  <a:srgbClr val="000000"/>
                </a:solidFill>
                <a:latin typeface="Calibri" panose="020F0502020204030204" pitchFamily="34" charset="0"/>
                <a:ea typeface="+mj-ea"/>
                <a:cs typeface="+mj-cs"/>
              </a:rPr>
              <a:t/>
            </a:r>
            <a:br>
              <a:rPr lang="ru-RU" sz="1600" b="1" i="1" dirty="0" smtClean="0">
                <a:solidFill>
                  <a:srgbClr val="000000"/>
                </a:solidFill>
                <a:latin typeface="Calibri" panose="020F0502020204030204" pitchFamily="34" charset="0"/>
                <a:ea typeface="+mj-ea"/>
                <a:cs typeface="+mj-cs"/>
              </a:rPr>
            </a:br>
            <a:endParaRPr lang="ru-RU" sz="1600" dirty="0">
              <a:latin typeface="Calibri" panose="020F0502020204030204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5" name="Oval 33"/>
          <p:cNvSpPr>
            <a:spLocks noChangeAspect="1" noChangeArrowheads="1"/>
          </p:cNvSpPr>
          <p:nvPr/>
        </p:nvSpPr>
        <p:spPr bwMode="gray">
          <a:xfrm>
            <a:off x="323850" y="2133600"/>
            <a:ext cx="3429000" cy="3425825"/>
          </a:xfrm>
          <a:prstGeom prst="ellipse">
            <a:avLst/>
          </a:prstGeom>
          <a:solidFill>
            <a:srgbClr val="0066CC">
              <a:alpha val="10000"/>
            </a:srgbClr>
          </a:solidFill>
          <a:ln w="9525">
            <a:solidFill>
              <a:schemeClr val="accent3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 Box 39"/>
          <p:cNvSpPr txBox="1">
            <a:spLocks noChangeArrowheads="1"/>
          </p:cNvSpPr>
          <p:nvPr/>
        </p:nvSpPr>
        <p:spPr bwMode="black">
          <a:xfrm>
            <a:off x="4464050" y="4221163"/>
            <a:ext cx="4679950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600" b="1" i="1" dirty="0"/>
              <a:t>      </a:t>
            </a:r>
            <a:endParaRPr lang="ru-RU" sz="1600" b="1" i="1" dirty="0" smtClean="0"/>
          </a:p>
          <a:p>
            <a:pPr algn="ctr" eaLnBrk="0" hangingPunct="0"/>
            <a:r>
              <a:rPr lang="ru-RU" sz="1600" b="1" i="1" dirty="0"/>
              <a:t> </a:t>
            </a:r>
            <a:r>
              <a:rPr lang="ru-RU" sz="1600" b="1" i="1" dirty="0" smtClean="0"/>
              <a:t>           Необходимо </a:t>
            </a:r>
            <a:r>
              <a:rPr lang="ru-RU" sz="1600" b="1" i="1" dirty="0"/>
              <a:t>учитывать наличие           </a:t>
            </a:r>
            <a:r>
              <a:rPr lang="ru-RU" sz="1600" b="1" i="1" dirty="0" smtClean="0"/>
              <a:t>    оборудования</a:t>
            </a:r>
            <a:r>
              <a:rPr lang="ru-RU" sz="1600" b="1" i="1" dirty="0"/>
              <a:t>, стоящее на площадках и свободного пространства</a:t>
            </a:r>
            <a:r>
              <a:rPr lang="ru-RU" sz="1600" b="1" i="1" dirty="0" smtClean="0"/>
              <a:t>.</a:t>
            </a:r>
          </a:p>
          <a:p>
            <a:pPr eaLnBrk="0" hangingPunct="0"/>
            <a:endParaRPr lang="ru-RU" sz="1600" b="1" i="1" dirty="0"/>
          </a:p>
          <a:p>
            <a:pPr eaLnBrk="0" hangingPunct="0"/>
            <a:r>
              <a:rPr lang="ru-RU" sz="1600" b="1" i="1" dirty="0"/>
              <a:t>Рекомендуется проводить игры, сюжет которых соответствует сезону</a:t>
            </a:r>
            <a:r>
              <a:rPr lang="en-US" sz="1600" b="1" i="1" dirty="0"/>
              <a:t>.</a:t>
            </a:r>
            <a:endParaRPr lang="ru-RU" sz="1600" i="1" dirty="0"/>
          </a:p>
          <a:p>
            <a:pPr eaLnBrk="0" hangingPunct="0"/>
            <a:endParaRPr lang="ru-RU" sz="1600" b="1" i="1" dirty="0"/>
          </a:p>
          <a:p>
            <a:pPr eaLnBrk="0" hangingPunct="0"/>
            <a:endParaRPr lang="en-US" sz="1600" dirty="0"/>
          </a:p>
        </p:txBody>
      </p:sp>
      <p:sp>
        <p:nvSpPr>
          <p:cNvPr id="7" name="Text Box 43"/>
          <p:cNvSpPr txBox="1">
            <a:spLocks noChangeArrowheads="1"/>
          </p:cNvSpPr>
          <p:nvPr/>
        </p:nvSpPr>
        <p:spPr bwMode="black">
          <a:xfrm>
            <a:off x="4716462" y="2708275"/>
            <a:ext cx="4032001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i="1" dirty="0" smtClean="0"/>
              <a:t>  В </a:t>
            </a:r>
            <a:r>
              <a:rPr lang="ru-RU" sz="1600" b="1" i="1" dirty="0"/>
              <a:t>холодную сырую погоду не следует </a:t>
            </a:r>
            <a:r>
              <a:rPr lang="ru-RU" sz="1600" b="1" i="1" dirty="0" smtClean="0"/>
              <a:t>  планировать </a:t>
            </a:r>
            <a:r>
              <a:rPr lang="ru-RU" sz="1600" b="1" i="1" dirty="0"/>
              <a:t>игры с речитативом </a:t>
            </a:r>
            <a:r>
              <a:rPr lang="ru-RU" sz="1600" b="1" i="1" dirty="0" smtClean="0"/>
              <a:t>и  пением</a:t>
            </a:r>
            <a:endParaRPr lang="ru-RU" sz="1600" b="1" i="1" dirty="0"/>
          </a:p>
        </p:txBody>
      </p:sp>
      <p:grpSp>
        <p:nvGrpSpPr>
          <p:cNvPr id="8" name="Group 47"/>
          <p:cNvGrpSpPr>
            <a:grpSpLocks/>
          </p:cNvGrpSpPr>
          <p:nvPr/>
        </p:nvGrpSpPr>
        <p:grpSpPr bwMode="auto">
          <a:xfrm>
            <a:off x="4067175" y="2565400"/>
            <a:ext cx="457200" cy="457200"/>
            <a:chOff x="384" y="1776"/>
            <a:chExt cx="1488" cy="1488"/>
          </a:xfrm>
        </p:grpSpPr>
        <p:sp>
          <p:nvSpPr>
            <p:cNvPr id="9" name="Oval 48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10196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accent2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0" name="Oval 49"/>
            <p:cNvSpPr>
              <a:spLocks noChangeArrowheads="1"/>
            </p:cNvSpPr>
            <p:nvPr/>
          </p:nvSpPr>
          <p:spPr bwMode="gray">
            <a:xfrm>
              <a:off x="405" y="1797"/>
              <a:ext cx="1436" cy="1436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4902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accent2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</p:grpSp>
      <p:grpSp>
        <p:nvGrpSpPr>
          <p:cNvPr id="11" name="Group 53"/>
          <p:cNvGrpSpPr>
            <a:grpSpLocks/>
          </p:cNvGrpSpPr>
          <p:nvPr/>
        </p:nvGrpSpPr>
        <p:grpSpPr bwMode="auto">
          <a:xfrm>
            <a:off x="3563938" y="5157788"/>
            <a:ext cx="457200" cy="457200"/>
            <a:chOff x="384" y="1776"/>
            <a:chExt cx="1488" cy="1488"/>
          </a:xfrm>
        </p:grpSpPr>
        <p:sp>
          <p:nvSpPr>
            <p:cNvPr id="12" name="Oval 54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10196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fol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3" name="Oval 55"/>
            <p:cNvSpPr>
              <a:spLocks noChangeArrowheads="1"/>
            </p:cNvSpPr>
            <p:nvPr/>
          </p:nvSpPr>
          <p:spPr bwMode="gray">
            <a:xfrm>
              <a:off x="405" y="1797"/>
              <a:ext cx="1436" cy="143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3490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fol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</p:grpSp>
      <p:grpSp>
        <p:nvGrpSpPr>
          <p:cNvPr id="14" name="Group 56"/>
          <p:cNvGrpSpPr>
            <a:grpSpLocks/>
          </p:cNvGrpSpPr>
          <p:nvPr/>
        </p:nvGrpSpPr>
        <p:grpSpPr bwMode="auto">
          <a:xfrm>
            <a:off x="4067175" y="4365625"/>
            <a:ext cx="457200" cy="457200"/>
            <a:chOff x="384" y="1776"/>
            <a:chExt cx="1488" cy="1488"/>
          </a:xfrm>
        </p:grpSpPr>
        <p:sp>
          <p:nvSpPr>
            <p:cNvPr id="15" name="Oval 57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rgbClr val="D04896">
                    <a:gamma/>
                    <a:tint val="10196"/>
                    <a:invGamma/>
                  </a:srgbClr>
                </a:gs>
                <a:gs pos="50000">
                  <a:srgbClr val="D04896"/>
                </a:gs>
                <a:gs pos="100000">
                  <a:srgbClr val="D04896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D04896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6" name="Oval 58"/>
            <p:cNvSpPr>
              <a:spLocks noChangeArrowheads="1"/>
            </p:cNvSpPr>
            <p:nvPr/>
          </p:nvSpPr>
          <p:spPr bwMode="gray">
            <a:xfrm>
              <a:off x="407" y="1799"/>
              <a:ext cx="1434" cy="1434"/>
            </a:xfrm>
            <a:prstGeom prst="ellipse">
              <a:avLst/>
            </a:prstGeom>
            <a:gradFill rotWithShape="1">
              <a:gsLst>
                <a:gs pos="0">
                  <a:srgbClr val="EFBFDA"/>
                </a:gs>
                <a:gs pos="50000">
                  <a:srgbClr val="D04896"/>
                </a:gs>
                <a:gs pos="100000">
                  <a:srgbClr val="EFBFDA"/>
                </a:gs>
              </a:gsLst>
              <a:lin ang="5400000" scaled="1"/>
            </a:gradFill>
            <a:ln w="19050">
              <a:solidFill>
                <a:srgbClr val="D04896">
                  <a:alpha val="2000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7" name="Group 56"/>
          <p:cNvGrpSpPr>
            <a:grpSpLocks/>
          </p:cNvGrpSpPr>
          <p:nvPr/>
        </p:nvGrpSpPr>
        <p:grpSpPr bwMode="auto">
          <a:xfrm>
            <a:off x="4211638" y="3500438"/>
            <a:ext cx="457200" cy="457200"/>
            <a:chOff x="384" y="1776"/>
            <a:chExt cx="1488" cy="1488"/>
          </a:xfrm>
        </p:grpSpPr>
        <p:sp>
          <p:nvSpPr>
            <p:cNvPr id="18" name="Oval 57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rgbClr val="D04896">
                    <a:gamma/>
                    <a:tint val="10196"/>
                    <a:invGamma/>
                  </a:srgbClr>
                </a:gs>
                <a:gs pos="50000">
                  <a:srgbClr val="D04896"/>
                </a:gs>
                <a:gs pos="100000">
                  <a:srgbClr val="D04896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12700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9" name="Oval 58"/>
            <p:cNvSpPr>
              <a:spLocks noChangeArrowheads="1"/>
            </p:cNvSpPr>
            <p:nvPr/>
          </p:nvSpPr>
          <p:spPr bwMode="gray">
            <a:xfrm>
              <a:off x="405" y="1797"/>
              <a:ext cx="1436" cy="14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lumMod val="90000"/>
                  </a:schemeClr>
                </a:gs>
                <a:gs pos="50000">
                  <a:schemeClr val="bg1">
                    <a:lumMod val="50000"/>
                  </a:schemeClr>
                </a:gs>
                <a:gs pos="100000">
                  <a:schemeClr val="bg1">
                    <a:lumMod val="90000"/>
                  </a:schemeClr>
                </a:gs>
              </a:gsLst>
              <a:lin ang="5400000" scaled="1"/>
            </a:gradFill>
            <a:ln w="19050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</p:grpSp>
      <p:sp>
        <p:nvSpPr>
          <p:cNvPr id="20" name="Прямоугольник 127"/>
          <p:cNvSpPr>
            <a:spLocks noChangeArrowheads="1"/>
          </p:cNvSpPr>
          <p:nvPr/>
        </p:nvSpPr>
        <p:spPr bwMode="auto">
          <a:xfrm>
            <a:off x="3276600" y="6021388"/>
            <a:ext cx="53657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b="1" i="1" dirty="0"/>
              <a:t>     При выборе игры нужно учитывать кол-во детей, принимающих участие</a:t>
            </a:r>
            <a:r>
              <a:rPr lang="en-US" sz="1600" b="1" i="1" dirty="0"/>
              <a:t>.</a:t>
            </a:r>
            <a:endParaRPr lang="ru-RU" sz="1600" b="1" i="1" dirty="0"/>
          </a:p>
        </p:txBody>
      </p:sp>
      <p:grpSp>
        <p:nvGrpSpPr>
          <p:cNvPr id="21" name="Group 56"/>
          <p:cNvGrpSpPr>
            <a:grpSpLocks/>
          </p:cNvGrpSpPr>
          <p:nvPr/>
        </p:nvGrpSpPr>
        <p:grpSpPr bwMode="auto">
          <a:xfrm>
            <a:off x="2700338" y="5805488"/>
            <a:ext cx="457200" cy="457200"/>
            <a:chOff x="384" y="1776"/>
            <a:chExt cx="1488" cy="1488"/>
          </a:xfrm>
        </p:grpSpPr>
        <p:sp>
          <p:nvSpPr>
            <p:cNvPr id="22" name="Oval 57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rgbClr val="D04896">
                    <a:gamma/>
                    <a:tint val="10196"/>
                    <a:invGamma/>
                  </a:srgbClr>
                </a:gs>
                <a:gs pos="50000">
                  <a:srgbClr val="D04896"/>
                </a:gs>
                <a:gs pos="100000">
                  <a:srgbClr val="D04896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D04896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23" name="Oval 58"/>
            <p:cNvSpPr>
              <a:spLocks noChangeArrowheads="1"/>
            </p:cNvSpPr>
            <p:nvPr/>
          </p:nvSpPr>
          <p:spPr bwMode="gray">
            <a:xfrm>
              <a:off x="407" y="1799"/>
              <a:ext cx="1434" cy="1434"/>
            </a:xfrm>
            <a:prstGeom prst="ellipse">
              <a:avLst/>
            </a:prstGeom>
            <a:gradFill rotWithShape="1">
              <a:gsLst>
                <a:gs pos="0">
                  <a:srgbClr val="CCCCFF"/>
                </a:gs>
                <a:gs pos="50000">
                  <a:srgbClr val="CC66FF"/>
                </a:gs>
                <a:gs pos="100000">
                  <a:srgbClr val="CCCCFF"/>
                </a:gs>
              </a:gsLst>
              <a:lin ang="5400000" scaled="1"/>
            </a:gradFill>
            <a:ln w="19050">
              <a:solidFill>
                <a:srgbClr val="D04896">
                  <a:alpha val="2000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4" name="Group 53"/>
          <p:cNvGrpSpPr>
            <a:grpSpLocks/>
          </p:cNvGrpSpPr>
          <p:nvPr/>
        </p:nvGrpSpPr>
        <p:grpSpPr bwMode="auto">
          <a:xfrm>
            <a:off x="3635375" y="1844675"/>
            <a:ext cx="457200" cy="457200"/>
            <a:chOff x="384" y="1776"/>
            <a:chExt cx="1488" cy="1488"/>
          </a:xfrm>
        </p:grpSpPr>
        <p:sp>
          <p:nvSpPr>
            <p:cNvPr id="25" name="Oval 54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10196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fol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26" name="Oval 55"/>
            <p:cNvSpPr>
              <a:spLocks noChangeArrowheads="1"/>
            </p:cNvSpPr>
            <p:nvPr/>
          </p:nvSpPr>
          <p:spPr bwMode="gray">
            <a:xfrm>
              <a:off x="405" y="1797"/>
              <a:ext cx="1436" cy="143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3490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fol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</p:grpSp>
      <p:pic>
        <p:nvPicPr>
          <p:cNvPr id="27" name="Picture 2" descr="\\msk-fp01\userdata$\pahomavaEA\Desktop\грамоты\шари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550" y="2279650"/>
            <a:ext cx="3108325" cy="310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43"/>
          <p:cNvSpPr>
            <a:spLocks noChangeArrowheads="1"/>
          </p:cNvSpPr>
          <p:nvPr/>
        </p:nvSpPr>
        <p:spPr bwMode="auto">
          <a:xfrm>
            <a:off x="4469583" y="1782762"/>
            <a:ext cx="41417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600" b="1" i="1" dirty="0"/>
              <a:t>Не желательно давать игры с продолжительном  бегом</a:t>
            </a:r>
            <a:r>
              <a:rPr lang="en-US" sz="1600" b="1" i="1" dirty="0"/>
              <a:t>.</a:t>
            </a:r>
            <a:endParaRPr lang="en-US" sz="1600" b="1" i="1" dirty="0">
              <a:cs typeface="Arial" charset="0"/>
            </a:endParaRPr>
          </a:p>
        </p:txBody>
      </p:sp>
      <p:sp>
        <p:nvSpPr>
          <p:cNvPr id="29" name="WordArt 47"/>
          <p:cNvSpPr>
            <a:spLocks noChangeArrowheads="1" noChangeShapeType="1" noTextEdit="1"/>
          </p:cNvSpPr>
          <p:nvPr/>
        </p:nvSpPr>
        <p:spPr bwMode="auto">
          <a:xfrm>
            <a:off x="971550" y="333375"/>
            <a:ext cx="7704138" cy="122396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-347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ECD9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особенности проведения </a:t>
            </a:r>
          </a:p>
          <a:p>
            <a:pPr algn="ctr"/>
            <a:r>
              <a:rPr lang="ru-RU" sz="3600" kern="10" dirty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ECD9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подвижных игр на улице</a:t>
            </a:r>
          </a:p>
        </p:txBody>
      </p:sp>
    </p:spTree>
    <p:extLst>
      <p:ext uri="{BB962C8B-B14F-4D97-AF65-F5344CB8AC3E}">
        <p14:creationId xmlns:p14="http://schemas.microsoft.com/office/powerpoint/2010/main" val="332118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1152128"/>
          </a:xfrm>
        </p:spPr>
        <p:txBody>
          <a:bodyPr>
            <a:normAutofit fontScale="90000"/>
          </a:bodyPr>
          <a:lstStyle/>
          <a:p>
            <a:r>
              <a:rPr lang="ru-RU" sz="40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Птица без гнезда</a:t>
            </a:r>
            <a:r>
              <a:rPr lang="ru-RU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subTitle" idx="1"/>
          </p:nvPr>
        </p:nvSpPr>
        <p:spPr>
          <a:xfrm>
            <a:off x="611560" y="1052736"/>
            <a:ext cx="7776864" cy="3888432"/>
          </a:xfrm>
        </p:spPr>
        <p:txBody>
          <a:bodyPr>
            <a:normAutofit fontScale="47500" lnSpcReduction="20000"/>
          </a:bodyPr>
          <a:lstStyle/>
          <a:p>
            <a:r>
              <a:rPr lang="ru-RU" sz="3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  <a:r>
              <a:rPr lang="ru-RU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совершенствовать умение выполнять построения в круг; </a:t>
            </a:r>
            <a:r>
              <a:rPr lang="ru-RU" sz="3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развивать ловкость.</a:t>
            </a:r>
          </a:p>
          <a:p>
            <a:endParaRPr lang="ru-RU" sz="3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800" dirty="0">
                <a:solidFill>
                  <a:schemeClr val="tx1"/>
                </a:solidFill>
              </a:rPr>
              <a:t>Игроки выбирают водящего, это «птица без гнезда». Играющие встают в круг по два, лицом к центру. У первых игроков руки на бедрах - это «гнезда»; у вторых руки на плечах </a:t>
            </a:r>
            <a:r>
              <a:rPr lang="ru-RU" sz="3800" dirty="0" smtClean="0">
                <a:solidFill>
                  <a:schemeClr val="tx1"/>
                </a:solidFill>
              </a:rPr>
              <a:t>впередистоящих </a:t>
            </a:r>
            <a:r>
              <a:rPr lang="ru-RU" sz="3800" dirty="0">
                <a:solidFill>
                  <a:schemeClr val="tx1"/>
                </a:solidFill>
              </a:rPr>
              <a:t>- это «птицы». Водящий стоит в середине круга. По сигналу: «Все птицы, в полет!» «птицы» оставляют свои «гнезда» и летают за водящим, руками имитируя движения крыльев.</a:t>
            </a:r>
          </a:p>
          <a:p>
            <a:r>
              <a:rPr lang="ru-RU" sz="3800" dirty="0" smtClean="0">
                <a:solidFill>
                  <a:schemeClr val="tx1"/>
                </a:solidFill>
              </a:rPr>
              <a:t>Внезапно </a:t>
            </a:r>
            <a:r>
              <a:rPr lang="ru-RU" sz="3800" dirty="0">
                <a:solidFill>
                  <a:schemeClr val="tx1"/>
                </a:solidFill>
              </a:rPr>
              <a:t>водящий говорит: «Птицы, в гнезда!» </a:t>
            </a:r>
            <a:r>
              <a:rPr lang="ru-RU" sz="3800" dirty="0" smtClean="0">
                <a:solidFill>
                  <a:schemeClr val="tx1"/>
                </a:solidFill>
              </a:rPr>
              <a:t>Играющие </a:t>
            </a:r>
            <a:r>
              <a:rPr lang="ru-RU" sz="3800" dirty="0">
                <a:solidFill>
                  <a:schemeClr val="tx1"/>
                </a:solidFill>
              </a:rPr>
              <a:t>бегут к стоящим по кругу игрокам и становятся за любым из них, положив руки на </a:t>
            </a:r>
            <a:r>
              <a:rPr lang="ru-RU" sz="3800" dirty="0" smtClean="0">
                <a:solidFill>
                  <a:schemeClr val="tx1"/>
                </a:solidFill>
              </a:rPr>
              <a:t>плечи впередистоящего</a:t>
            </a:r>
            <a:r>
              <a:rPr lang="ru-RU" sz="3800" dirty="0">
                <a:solidFill>
                  <a:schemeClr val="tx1"/>
                </a:solidFill>
              </a:rPr>
              <a:t>. Водящий также старается занять одно из «</a:t>
            </a:r>
            <a:r>
              <a:rPr lang="ru-RU" sz="3800" dirty="0" smtClean="0">
                <a:solidFill>
                  <a:schemeClr val="tx1"/>
                </a:solidFill>
              </a:rPr>
              <a:t>гнёзд</a:t>
            </a:r>
            <a:r>
              <a:rPr lang="ru-RU" sz="3800" dirty="0">
                <a:solidFill>
                  <a:schemeClr val="tx1"/>
                </a:solidFill>
              </a:rPr>
              <a:t>».</a:t>
            </a:r>
          </a:p>
          <a:p>
            <a:endParaRPr lang="ru-RU" sz="3800" dirty="0">
              <a:solidFill>
                <a:schemeClr val="tx1"/>
              </a:solidFill>
            </a:endParaRPr>
          </a:p>
          <a:p>
            <a:r>
              <a:rPr lang="ru-RU" sz="3800" dirty="0" smtClean="0">
                <a:solidFill>
                  <a:schemeClr val="tx1"/>
                </a:solidFill>
              </a:rPr>
              <a:t>Игрок</a:t>
            </a:r>
            <a:r>
              <a:rPr lang="ru-RU" sz="3800" dirty="0">
                <a:solidFill>
                  <a:schemeClr val="tx1"/>
                </a:solidFill>
              </a:rPr>
              <a:t>, оставшийся без гнезда, становится водящим. После этого играющие меняются местами и ролями, и игра </a:t>
            </a:r>
            <a:r>
              <a:rPr lang="ru-RU" sz="3800" dirty="0" smtClean="0">
                <a:solidFill>
                  <a:schemeClr val="tx1"/>
                </a:solidFill>
              </a:rPr>
              <a:t>начинается сначала.</a:t>
            </a:r>
            <a:endParaRPr lang="ru-RU" sz="38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C:\Users\Лена\Desktop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47964"/>
            <a:ext cx="2736304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32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72008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Успей </a:t>
            </a:r>
            <a:r>
              <a:rPr lang="ru-RU" sz="36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занять </a:t>
            </a:r>
            <a:r>
              <a:rPr lang="ru-RU" sz="36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место</a:t>
            </a:r>
            <a:endParaRPr lang="ru-RU" sz="3600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484784"/>
            <a:ext cx="8208912" cy="3544417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/>
              <a:t>Задача:</a:t>
            </a:r>
            <a:r>
              <a:rPr lang="ru-RU" b="1" dirty="0"/>
              <a:t> </a:t>
            </a:r>
            <a:r>
              <a:rPr lang="ru-RU" dirty="0"/>
              <a:t>Развить ловкость</a:t>
            </a:r>
            <a:r>
              <a:rPr lang="ru-RU" dirty="0" smtClean="0"/>
              <a:t>, мышление</a:t>
            </a:r>
            <a:r>
              <a:rPr lang="ru-RU" dirty="0"/>
              <a:t>, координацию, внимание</a:t>
            </a:r>
            <a:r>
              <a:rPr lang="ru-RU" dirty="0" smtClean="0"/>
              <a:t>, быстроту </a:t>
            </a:r>
            <a:r>
              <a:rPr lang="ru-RU" dirty="0"/>
              <a:t>реакции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sz="1900" dirty="0" smtClean="0">
                <a:solidFill>
                  <a:srgbClr val="000000"/>
                </a:solidFill>
                <a:cs typeface="Arial" panose="020B0604020202020204" pitchFamily="34" charset="0"/>
              </a:rPr>
              <a:t>   Играющие </a:t>
            </a:r>
            <a:r>
              <a:rPr lang="ru-RU" sz="1900" dirty="0">
                <a:solidFill>
                  <a:srgbClr val="000000"/>
                </a:solidFill>
                <a:cs typeface="Arial" panose="020B0604020202020204" pitchFamily="34" charset="0"/>
              </a:rPr>
              <a:t>образуют круг и рассчитываются по порядку номеров. Водящий </a:t>
            </a:r>
            <a:r>
              <a:rPr lang="ru-RU" sz="1900" dirty="0" smtClean="0">
                <a:solidFill>
                  <a:srgbClr val="000000"/>
                </a:solidFill>
                <a:cs typeface="Arial" panose="020B0604020202020204" pitchFamily="34" charset="0"/>
              </a:rPr>
              <a:t>становится </a:t>
            </a:r>
            <a:r>
              <a:rPr lang="ru-RU" sz="1900" dirty="0">
                <a:solidFill>
                  <a:srgbClr val="000000"/>
                </a:solidFill>
                <a:cs typeface="Arial" panose="020B0604020202020204" pitchFamily="34" charset="0"/>
              </a:rPr>
              <a:t>в центр </a:t>
            </a:r>
            <a:r>
              <a:rPr lang="ru-RU" sz="1900" dirty="0" smtClean="0">
                <a:solidFill>
                  <a:srgbClr val="000000"/>
                </a:solidFill>
                <a:cs typeface="Arial" panose="020B0604020202020204" pitchFamily="34" charset="0"/>
              </a:rPr>
              <a:t>круга. </a:t>
            </a:r>
            <a:r>
              <a:rPr lang="ru-RU" sz="1900" dirty="0">
                <a:solidFill>
                  <a:srgbClr val="000000"/>
                </a:solidFill>
                <a:cs typeface="Arial" panose="020B0604020202020204" pitchFamily="34" charset="0"/>
              </a:rPr>
              <a:t>Водящий громко называет два каких- либо номера. Вызванные номера должны немедленно поменяться местами. Воспользовавшись этим, водящий старается опередить одного из них и занять его место. Игрок, оставшийся без места, идет водить.</a:t>
            </a:r>
          </a:p>
          <a:p>
            <a:r>
              <a:rPr lang="ru-RU" sz="1900" b="1" dirty="0">
                <a:solidFill>
                  <a:srgbClr val="000000"/>
                </a:solidFill>
                <a:cs typeface="Arial" panose="020B0604020202020204" pitchFamily="34" charset="0"/>
              </a:rPr>
              <a:t>Правила игры:</a:t>
            </a:r>
            <a:endParaRPr lang="ru-RU" sz="19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r>
              <a:rPr lang="ru-RU" sz="1900" b="1" dirty="0">
                <a:solidFill>
                  <a:srgbClr val="000000"/>
                </a:solidFill>
                <a:cs typeface="Arial" panose="020B0604020202020204" pitchFamily="34" charset="0"/>
              </a:rPr>
              <a:t>1)</a:t>
            </a:r>
            <a:r>
              <a:rPr lang="ru-RU" sz="1900" dirty="0">
                <a:solidFill>
                  <a:srgbClr val="000000"/>
                </a:solidFill>
                <a:cs typeface="Arial" panose="020B0604020202020204" pitchFamily="34" charset="0"/>
              </a:rPr>
              <a:t>Нельзя менять </a:t>
            </a:r>
            <a:r>
              <a:rPr lang="ru-RU" sz="1900" dirty="0" smtClean="0">
                <a:solidFill>
                  <a:srgbClr val="000000"/>
                </a:solidFill>
                <a:cs typeface="Arial" panose="020B0604020202020204" pitchFamily="34" charset="0"/>
              </a:rPr>
              <a:t>номера, </a:t>
            </a:r>
            <a:r>
              <a:rPr lang="ru-RU" sz="1900" dirty="0">
                <a:solidFill>
                  <a:srgbClr val="000000"/>
                </a:solidFill>
                <a:cs typeface="Arial" panose="020B0604020202020204" pitchFamily="34" charset="0"/>
              </a:rPr>
              <a:t>присвоенные в начале игры, даже если участник </a:t>
            </a:r>
            <a:r>
              <a:rPr lang="ru-RU" sz="1900" dirty="0" smtClean="0">
                <a:solidFill>
                  <a:srgbClr val="000000"/>
                </a:solidFill>
                <a:cs typeface="Arial" panose="020B0604020202020204" pitchFamily="34" charset="0"/>
              </a:rPr>
              <a:t>становится </a:t>
            </a:r>
            <a:r>
              <a:rPr lang="ru-RU" sz="1900" dirty="0">
                <a:solidFill>
                  <a:srgbClr val="000000"/>
                </a:solidFill>
                <a:cs typeface="Arial" panose="020B0604020202020204" pitchFamily="34" charset="0"/>
              </a:rPr>
              <a:t>водящим.</a:t>
            </a:r>
          </a:p>
          <a:p>
            <a:r>
              <a:rPr lang="ru-RU" sz="1900" b="1" dirty="0">
                <a:solidFill>
                  <a:srgbClr val="000000"/>
                </a:solidFill>
                <a:cs typeface="Arial" panose="020B0604020202020204" pitchFamily="34" charset="0"/>
              </a:rPr>
              <a:t>2) </a:t>
            </a:r>
            <a:r>
              <a:rPr lang="ru-RU" sz="1900" dirty="0">
                <a:solidFill>
                  <a:srgbClr val="000000"/>
                </a:solidFill>
                <a:cs typeface="Arial" panose="020B0604020202020204" pitchFamily="34" charset="0"/>
              </a:rPr>
              <a:t>Нельзя толкать другого участника.</a:t>
            </a:r>
          </a:p>
          <a:p>
            <a:r>
              <a:rPr lang="ru-RU" sz="1900" b="1" dirty="0">
                <a:solidFill>
                  <a:srgbClr val="000000"/>
                </a:solidFill>
                <a:cs typeface="Arial" panose="020B0604020202020204" pitchFamily="34" charset="0"/>
              </a:rPr>
              <a:t>3) </a:t>
            </a:r>
            <a:r>
              <a:rPr lang="ru-RU" sz="1900" dirty="0">
                <a:solidFill>
                  <a:srgbClr val="000000"/>
                </a:solidFill>
                <a:cs typeface="Arial" panose="020B0604020202020204" pitchFamily="34" charset="0"/>
              </a:rPr>
              <a:t>Нельзя выталкивать участника если он занял твое место.</a:t>
            </a:r>
          </a:p>
          <a:p>
            <a:endParaRPr lang="ru-RU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2" y="4941168"/>
            <a:ext cx="3243257" cy="18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027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864096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FF00"/>
                </a:solidFill>
              </a:rPr>
              <a:t>Бездомный заяц</a:t>
            </a:r>
            <a:endParaRPr lang="ru-RU" sz="3600" b="1" i="1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484784"/>
            <a:ext cx="7992888" cy="3544417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/>
              <a:t>Задачи:</a:t>
            </a:r>
            <a:r>
              <a:rPr lang="ru-RU" dirty="0" smtClean="0"/>
              <a:t> упражнять </a:t>
            </a:r>
            <a:r>
              <a:rPr lang="ru-RU" dirty="0"/>
              <a:t>в беге в различных направлениях, в умении быстро ориентироваться в пространстве. Развивать ловкость, находчивость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 smtClean="0">
                <a:solidFill>
                  <a:schemeClr val="tx1"/>
                </a:solidFill>
              </a:rPr>
              <a:t>Играющие</a:t>
            </a:r>
            <a:r>
              <a:rPr lang="ru-RU" dirty="0">
                <a:solidFill>
                  <a:schemeClr val="tx1"/>
                </a:solidFill>
              </a:rPr>
              <a:t>, кроме двух, становятся парами (лицом друг к другу), берутся за руки и образуют домик. </a:t>
            </a:r>
          </a:p>
          <a:p>
            <a:r>
              <a:rPr lang="ru-RU" dirty="0">
                <a:solidFill>
                  <a:schemeClr val="tx1"/>
                </a:solidFill>
              </a:rPr>
              <a:t>Выбираются два водящих: заяц и волк. По сигналу заяц убегает, а волк его догоняет. Заяц, спасаясь от </a:t>
            </a:r>
            <a:r>
              <a:rPr lang="ru-RU" dirty="0" smtClean="0">
                <a:solidFill>
                  <a:schemeClr val="tx1"/>
                </a:solidFill>
              </a:rPr>
              <a:t>волка, </a:t>
            </a:r>
            <a:r>
              <a:rPr lang="ru-RU" dirty="0">
                <a:solidFill>
                  <a:schemeClr val="tx1"/>
                </a:solidFill>
              </a:rPr>
              <a:t>может забежать в любой </a:t>
            </a:r>
            <a:r>
              <a:rPr lang="ru-RU" dirty="0" smtClean="0">
                <a:solidFill>
                  <a:schemeClr val="tx1"/>
                </a:solidFill>
              </a:rPr>
              <a:t>домик </a:t>
            </a:r>
            <a:r>
              <a:rPr lang="ru-RU" dirty="0">
                <a:solidFill>
                  <a:schemeClr val="tx1"/>
                </a:solidFill>
              </a:rPr>
              <a:t>и тот, к кому он стал спиной, становится бездомным. </a:t>
            </a:r>
          </a:p>
          <a:p>
            <a:r>
              <a:rPr lang="ru-RU" dirty="0">
                <a:solidFill>
                  <a:schemeClr val="tx1"/>
                </a:solidFill>
              </a:rPr>
              <a:t>Если догоняющий запятнал убегающего, они меняются местами.</a:t>
            </a:r>
          </a:p>
          <a:p>
            <a:r>
              <a:rPr lang="ru-RU" u="sng" dirty="0">
                <a:solidFill>
                  <a:schemeClr val="tx1"/>
                </a:solidFill>
              </a:rPr>
              <a:t>Правила игры: </a:t>
            </a:r>
            <a:r>
              <a:rPr lang="ru-RU" dirty="0">
                <a:solidFill>
                  <a:schemeClr val="tx1"/>
                </a:solidFill>
              </a:rPr>
              <a:t>нельзя долго бегать, толкать друг друга.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60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1008112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Шишки, жёлуди, орехи</a:t>
            </a:r>
            <a:r>
              <a:rPr lang="ru-RU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0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4000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type="subTitle" idx="1"/>
          </p:nvPr>
        </p:nvSpPr>
        <p:spPr>
          <a:xfrm>
            <a:off x="323528" y="1052736"/>
            <a:ext cx="8424936" cy="3976465"/>
          </a:xfrm>
        </p:spPr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</a:rPr>
              <a:t>Задача: </a:t>
            </a:r>
            <a:r>
              <a:rPr lang="ru-RU" dirty="0">
                <a:solidFill>
                  <a:schemeClr val="bg1"/>
                </a:solidFill>
              </a:rPr>
              <a:t>р</a:t>
            </a:r>
            <a:r>
              <a:rPr lang="ru-RU" sz="2000" dirty="0" smtClean="0">
                <a:solidFill>
                  <a:schemeClr val="bg1"/>
                </a:solidFill>
              </a:rPr>
              <a:t>азвивает реакцию</a:t>
            </a:r>
            <a:r>
              <a:rPr lang="ru-RU" sz="2000" dirty="0">
                <a:solidFill>
                  <a:schemeClr val="bg1"/>
                </a:solidFill>
              </a:rPr>
              <a:t>, </a:t>
            </a:r>
            <a:r>
              <a:rPr lang="ru-RU" sz="2000" dirty="0" smtClean="0">
                <a:solidFill>
                  <a:schemeClr val="bg1"/>
                </a:solidFill>
              </a:rPr>
              <a:t>внимание и </a:t>
            </a:r>
            <a:r>
              <a:rPr lang="ru-RU" sz="2000" dirty="0">
                <a:solidFill>
                  <a:schemeClr val="bg1"/>
                </a:solidFill>
              </a:rPr>
              <a:t>быстроту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  <a:r>
              <a:rPr lang="ru-RU" dirty="0">
                <a:solidFill>
                  <a:srgbClr val="000000"/>
                </a:solidFill>
                <a:latin typeface="PT Sans"/>
              </a:rPr>
              <a:t> </a:t>
            </a:r>
            <a:endParaRPr lang="ru-RU" dirty="0" smtClean="0">
              <a:solidFill>
                <a:srgbClr val="000000"/>
              </a:solidFill>
              <a:latin typeface="PT Sans"/>
            </a:endParaRPr>
          </a:p>
          <a:p>
            <a:r>
              <a:rPr lang="ru-RU" sz="1900" dirty="0" smtClean="0">
                <a:solidFill>
                  <a:srgbClr val="000000"/>
                </a:solidFill>
              </a:rPr>
              <a:t>Играющие </a:t>
            </a:r>
            <a:r>
              <a:rPr lang="ru-RU" sz="1900" dirty="0">
                <a:solidFill>
                  <a:srgbClr val="000000"/>
                </a:solidFill>
              </a:rPr>
              <a:t>встают по три один за другим лицом к центру. Водящий - в центре. Первые в тройках – «шишки», вторые - «желуди», третьи – «орехи</a:t>
            </a:r>
            <a:r>
              <a:rPr lang="ru-RU" sz="1900" dirty="0" smtClean="0">
                <a:solidFill>
                  <a:srgbClr val="000000"/>
                </a:solidFill>
              </a:rPr>
              <a:t>».</a:t>
            </a:r>
          </a:p>
          <a:p>
            <a:pPr algn="l"/>
            <a:r>
              <a:rPr lang="ru-RU" sz="1900" dirty="0" smtClean="0">
                <a:solidFill>
                  <a:srgbClr val="000000"/>
                </a:solidFill>
              </a:rPr>
              <a:t>Водящий </a:t>
            </a:r>
            <a:r>
              <a:rPr lang="ru-RU" sz="1900" dirty="0">
                <a:solidFill>
                  <a:srgbClr val="000000"/>
                </a:solidFill>
              </a:rPr>
              <a:t>произносит любое из трех </a:t>
            </a:r>
            <a:r>
              <a:rPr lang="ru-RU" sz="1900" dirty="0" smtClean="0">
                <a:solidFill>
                  <a:srgbClr val="000000"/>
                </a:solidFill>
              </a:rPr>
              <a:t>названий.</a:t>
            </a:r>
            <a:r>
              <a:rPr lang="ru-RU" sz="1900" dirty="0">
                <a:solidFill>
                  <a:srgbClr val="000000"/>
                </a:solidFill>
              </a:rPr>
              <a:t> Допустим, «Орехи!». Все играющие, названные «орехами», должны поменяться местами. Водящий стремится встать на любое освободившееся место. Если ему это удается, то игрок, оставшийся без места, становится водящим, а водящий – «орехом». Если водящий скажет «Желуди!» - меняются местами стоящие вторыми в тройках, а если «Шишки!» - стоящие первыми в тройках. Можно одновременно выкрикнуть 2 названия или даже 3. И все названные должны поменять свои места. Побеждают игроки, которые ни разу не были </a:t>
            </a:r>
            <a:r>
              <a:rPr lang="ru-RU" sz="1900" dirty="0" smtClean="0">
                <a:solidFill>
                  <a:srgbClr val="000000"/>
                </a:solidFill>
              </a:rPr>
              <a:t>водящими.</a:t>
            </a:r>
            <a:endParaRPr lang="ru-RU" sz="19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571963"/>
            <a:ext cx="3076205" cy="2257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6140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1412776"/>
            <a:ext cx="7776863" cy="489654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dirty="0" smtClean="0"/>
              <a:t>  «Красное знамя, ударное звено»          «Вышибалы»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 smtClean="0"/>
              <a:t> «</a:t>
            </a:r>
            <a:r>
              <a:rPr lang="ru-RU" sz="2000" dirty="0" err="1" smtClean="0"/>
              <a:t>Сантики</a:t>
            </a:r>
            <a:r>
              <a:rPr lang="ru-RU" sz="2000" dirty="0" smtClean="0"/>
              <a:t>-фантики-</a:t>
            </a:r>
            <a:r>
              <a:rPr lang="ru-RU" sz="2000" dirty="0" err="1" smtClean="0"/>
              <a:t>лимпопо</a:t>
            </a:r>
            <a:r>
              <a:rPr lang="ru-RU" sz="2000" dirty="0" smtClean="0"/>
              <a:t>»                    «Салки»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 smtClean="0"/>
              <a:t> «</a:t>
            </a:r>
            <a:r>
              <a:rPr lang="ru-RU" sz="2000" dirty="0" err="1" smtClean="0"/>
              <a:t>Малекулы</a:t>
            </a:r>
            <a:r>
              <a:rPr lang="ru-RU" sz="2000" dirty="0" smtClean="0"/>
              <a:t>»                                                     «Белые медведи»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/>
              <a:t> </a:t>
            </a:r>
            <a:r>
              <a:rPr lang="ru-RU" sz="2000" dirty="0" smtClean="0"/>
              <a:t>«Море волнуется»                                         «Компьютерный вирус»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 smtClean="0"/>
              <a:t> «Ручеёк»                                                            «Хвост дракона»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/>
              <a:t> </a:t>
            </a:r>
            <a:r>
              <a:rPr lang="ru-RU" sz="2000" dirty="0" smtClean="0"/>
              <a:t>«Пустое место»                                               «Светофор»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 smtClean="0"/>
              <a:t> «Два Мороза»                                                   «Хитрая лиса»                                 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 smtClean="0"/>
              <a:t> «Третий лишний»                                            «У медведя во бору»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 smtClean="0"/>
              <a:t> «Жмурки»                                                          «Гуси-лебеди»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/>
              <a:t> </a:t>
            </a:r>
            <a:r>
              <a:rPr lang="ru-RU" sz="2000" dirty="0" smtClean="0"/>
              <a:t>«Скок-скок-скок, угадай чей голосок»    «Невод»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/>
              <a:t> </a:t>
            </a:r>
            <a:r>
              <a:rPr lang="ru-RU" sz="2000" dirty="0" smtClean="0"/>
              <a:t>«Мышеловка»                                                  «Вызов номеров»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/>
              <a:t> </a:t>
            </a:r>
            <a:r>
              <a:rPr lang="ru-RU" sz="2000" dirty="0" smtClean="0"/>
              <a:t>«Летели дракончики, ели пончики»         «День и ночь»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 smtClean="0"/>
              <a:t>«Я знаю пять имён»                                         «Смена сторон»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2000" dirty="0" smtClean="0"/>
          </a:p>
          <a:p>
            <a:pPr>
              <a:buFont typeface="Wingdings" panose="05000000000000000000" pitchFamily="2" charset="2"/>
              <a:buChar char="v"/>
            </a:pPr>
            <a:endParaRPr lang="ru-RU" sz="2000" dirty="0" smtClean="0"/>
          </a:p>
          <a:p>
            <a:pPr>
              <a:buFont typeface="Wingdings" panose="05000000000000000000" pitchFamily="2" charset="2"/>
              <a:buChar char="v"/>
            </a:pPr>
            <a:endParaRPr lang="ru-RU" sz="2000" dirty="0" smtClean="0"/>
          </a:p>
          <a:p>
            <a:pPr>
              <a:buFont typeface="Wingdings" panose="05000000000000000000" pitchFamily="2" charset="2"/>
              <a:buChar char="v"/>
            </a:pP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02440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Самые любимые </a:t>
            </a:r>
            <a:br>
              <a:rPr lang="ru-RU" sz="36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игры на улице.</a:t>
            </a:r>
            <a:endParaRPr lang="ru-RU" sz="3600" b="1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666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340768"/>
            <a:ext cx="7408333" cy="47853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b="1" dirty="0" smtClean="0"/>
              <a:t>Игры на переменах</a:t>
            </a:r>
            <a:endParaRPr lang="ru-RU" sz="60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1026" name="Picture 2" descr="https://school160.ru/wp-content/uploads/2019/11/da23948e17c1b10be6c28ee34a5e74b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852936"/>
            <a:ext cx="60960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777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2060848"/>
            <a:ext cx="7632848" cy="4464496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cs typeface="Calibri" panose="020F0502020204030204" pitchFamily="34" charset="0"/>
              </a:rPr>
              <a:t>Переключение умственной деятельности на физическую.</a:t>
            </a:r>
          </a:p>
          <a:p>
            <a:r>
              <a:rPr lang="ru-RU" b="1" i="1" dirty="0" smtClean="0">
                <a:cs typeface="Calibri" panose="020F0502020204030204" pitchFamily="34" charset="0"/>
              </a:rPr>
              <a:t>Снятие общего утомления, моторной напряженности рук, гибкости и подвижности пальцев.</a:t>
            </a:r>
          </a:p>
          <a:p>
            <a:r>
              <a:rPr lang="ru-RU" b="1" i="1" dirty="0" smtClean="0">
                <a:cs typeface="Calibri" panose="020F0502020204030204" pitchFamily="34" charset="0"/>
              </a:rPr>
              <a:t>Развитие внимательности, сообразительности, ловкости, быстроты реакции.</a:t>
            </a:r>
          </a:p>
          <a:p>
            <a:r>
              <a:rPr lang="ru-RU" b="1" i="1" dirty="0" smtClean="0">
                <a:cs typeface="Calibri" panose="020F0502020204030204" pitchFamily="34" charset="0"/>
              </a:rPr>
              <a:t>Активный отдых. </a:t>
            </a:r>
          </a:p>
          <a:p>
            <a:r>
              <a:rPr lang="ru-RU" b="1" i="1" dirty="0" smtClean="0">
                <a:cs typeface="Calibri" panose="020F0502020204030204" pitchFamily="34" charset="0"/>
              </a:rPr>
              <a:t>Получение заряда бодрости и хорошего настроения.</a:t>
            </a:r>
            <a:endParaRPr lang="ru-RU" b="1" i="1" dirty="0">
              <a:cs typeface="Calibri" panose="020F050202020403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Цель игр, проводимых на перемене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35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5835" y="3556000"/>
            <a:ext cx="3959853" cy="665163"/>
          </a:xfrm>
        </p:spPr>
        <p:txBody>
          <a:bodyPr>
            <a:noAutofit/>
          </a:bodyPr>
          <a:lstStyle/>
          <a:p>
            <a:pPr algn="l"/>
            <a:r>
              <a:rPr lang="ru-RU" sz="1600" b="1" i="1" smtClean="0">
                <a:solidFill>
                  <a:schemeClr val="tx1"/>
                </a:solidFill>
              </a:rPr>
              <a:t>Использовать </a:t>
            </a:r>
            <a:r>
              <a:rPr lang="ru-RU" sz="1600" b="1" i="1">
                <a:solidFill>
                  <a:schemeClr val="tx1"/>
                </a:solidFill>
              </a:rPr>
              <a:t>простые игры, которые не требуют подробного объяснения правил</a:t>
            </a:r>
            <a:r>
              <a:rPr lang="ru-RU" sz="1600" b="1" i="1"/>
              <a:t>.</a:t>
            </a:r>
          </a:p>
          <a:p>
            <a:pPr algn="l"/>
            <a:endParaRPr lang="ru-RU" sz="1600" dirty="0">
              <a:latin typeface="Calibri" panose="020F0502020204030204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5" name="Oval 33"/>
          <p:cNvSpPr>
            <a:spLocks noChangeAspect="1" noChangeArrowheads="1"/>
          </p:cNvSpPr>
          <p:nvPr/>
        </p:nvSpPr>
        <p:spPr bwMode="gray">
          <a:xfrm>
            <a:off x="323850" y="2133601"/>
            <a:ext cx="3429000" cy="2879576"/>
          </a:xfrm>
          <a:prstGeom prst="ellipse">
            <a:avLst/>
          </a:prstGeom>
          <a:solidFill>
            <a:srgbClr val="0066CC">
              <a:alpha val="10000"/>
            </a:srgbClr>
          </a:solidFill>
          <a:ln w="9525">
            <a:solidFill>
              <a:schemeClr val="accent3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 Box 39"/>
          <p:cNvSpPr txBox="1">
            <a:spLocks noChangeArrowheads="1"/>
          </p:cNvSpPr>
          <p:nvPr/>
        </p:nvSpPr>
        <p:spPr bwMode="black">
          <a:xfrm>
            <a:off x="4715834" y="4321250"/>
            <a:ext cx="3895535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ru-RU" sz="1600" b="1" i="1" dirty="0"/>
              <a:t>      </a:t>
            </a:r>
            <a:endParaRPr lang="ru-RU" sz="1600" b="1" i="1" dirty="0" smtClean="0"/>
          </a:p>
          <a:p>
            <a:pPr eaLnBrk="0" hangingPunct="0"/>
            <a:r>
              <a:rPr lang="ru-RU" sz="1600" b="1" i="1" dirty="0" smtClean="0"/>
              <a:t>Разучить игры, в которые дети смогут играть самостоятельно.</a:t>
            </a:r>
            <a:endParaRPr lang="ru-RU" sz="1600" b="1" i="1" dirty="0"/>
          </a:p>
          <a:p>
            <a:pPr eaLnBrk="0" hangingPunct="0"/>
            <a:endParaRPr lang="en-US" sz="1600" dirty="0"/>
          </a:p>
        </p:txBody>
      </p:sp>
      <p:sp>
        <p:nvSpPr>
          <p:cNvPr id="7" name="Text Box 43"/>
          <p:cNvSpPr txBox="1">
            <a:spLocks noChangeArrowheads="1"/>
          </p:cNvSpPr>
          <p:nvPr/>
        </p:nvSpPr>
        <p:spPr bwMode="black">
          <a:xfrm>
            <a:off x="4574983" y="2709574"/>
            <a:ext cx="4122337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 i="1" dirty="0" smtClean="0"/>
              <a:t>  </a:t>
            </a:r>
            <a:r>
              <a:rPr lang="ru-RU" sz="1600" b="1" i="1" dirty="0"/>
              <a:t>С</a:t>
            </a:r>
            <a:r>
              <a:rPr lang="ru-RU" sz="1600" b="1" i="1" dirty="0" smtClean="0"/>
              <a:t>пособ организации: круг, врассыпную, по периметру рекреации</a:t>
            </a:r>
            <a:endParaRPr lang="ru-RU" sz="1600" b="1" i="1" dirty="0"/>
          </a:p>
        </p:txBody>
      </p:sp>
      <p:grpSp>
        <p:nvGrpSpPr>
          <p:cNvPr id="8" name="Group 47"/>
          <p:cNvGrpSpPr>
            <a:grpSpLocks/>
          </p:cNvGrpSpPr>
          <p:nvPr/>
        </p:nvGrpSpPr>
        <p:grpSpPr bwMode="auto">
          <a:xfrm>
            <a:off x="4010000" y="2637711"/>
            <a:ext cx="457200" cy="457200"/>
            <a:chOff x="384" y="1776"/>
            <a:chExt cx="1488" cy="1488"/>
          </a:xfrm>
        </p:grpSpPr>
        <p:sp>
          <p:nvSpPr>
            <p:cNvPr id="9" name="Oval 48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10196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accent2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0" name="Oval 49"/>
            <p:cNvSpPr>
              <a:spLocks noChangeArrowheads="1"/>
            </p:cNvSpPr>
            <p:nvPr/>
          </p:nvSpPr>
          <p:spPr bwMode="gray">
            <a:xfrm>
              <a:off x="405" y="1797"/>
              <a:ext cx="1436" cy="1436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4902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accent2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</p:grpSp>
      <p:grpSp>
        <p:nvGrpSpPr>
          <p:cNvPr id="14" name="Group 56"/>
          <p:cNvGrpSpPr>
            <a:grpSpLocks/>
          </p:cNvGrpSpPr>
          <p:nvPr/>
        </p:nvGrpSpPr>
        <p:grpSpPr bwMode="auto">
          <a:xfrm>
            <a:off x="4093264" y="4670384"/>
            <a:ext cx="457200" cy="457200"/>
            <a:chOff x="384" y="1776"/>
            <a:chExt cx="1488" cy="1488"/>
          </a:xfrm>
        </p:grpSpPr>
        <p:sp>
          <p:nvSpPr>
            <p:cNvPr id="15" name="Oval 57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rgbClr val="D04896">
                    <a:gamma/>
                    <a:tint val="10196"/>
                    <a:invGamma/>
                  </a:srgbClr>
                </a:gs>
                <a:gs pos="50000">
                  <a:srgbClr val="D04896"/>
                </a:gs>
                <a:gs pos="100000">
                  <a:srgbClr val="D04896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D04896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6" name="Oval 58"/>
            <p:cNvSpPr>
              <a:spLocks noChangeArrowheads="1"/>
            </p:cNvSpPr>
            <p:nvPr/>
          </p:nvSpPr>
          <p:spPr bwMode="gray">
            <a:xfrm>
              <a:off x="407" y="1799"/>
              <a:ext cx="1434" cy="1434"/>
            </a:xfrm>
            <a:prstGeom prst="ellipse">
              <a:avLst/>
            </a:prstGeom>
            <a:gradFill rotWithShape="1">
              <a:gsLst>
                <a:gs pos="0">
                  <a:srgbClr val="EFBFDA"/>
                </a:gs>
                <a:gs pos="50000">
                  <a:srgbClr val="D04896"/>
                </a:gs>
                <a:gs pos="100000">
                  <a:srgbClr val="EFBFDA"/>
                </a:gs>
              </a:gsLst>
              <a:lin ang="5400000" scaled="1"/>
            </a:gradFill>
            <a:ln w="19050">
              <a:solidFill>
                <a:srgbClr val="D04896">
                  <a:alpha val="2000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7" name="Group 56"/>
          <p:cNvGrpSpPr>
            <a:grpSpLocks/>
          </p:cNvGrpSpPr>
          <p:nvPr/>
        </p:nvGrpSpPr>
        <p:grpSpPr bwMode="auto">
          <a:xfrm>
            <a:off x="4052093" y="3498621"/>
            <a:ext cx="457200" cy="457200"/>
            <a:chOff x="384" y="1776"/>
            <a:chExt cx="1488" cy="1488"/>
          </a:xfrm>
        </p:grpSpPr>
        <p:sp>
          <p:nvSpPr>
            <p:cNvPr id="18" name="Oval 57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rgbClr val="D04896">
                    <a:gamma/>
                    <a:tint val="10196"/>
                    <a:invGamma/>
                  </a:srgbClr>
                </a:gs>
                <a:gs pos="50000">
                  <a:srgbClr val="D04896"/>
                </a:gs>
                <a:gs pos="100000">
                  <a:srgbClr val="D04896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12700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9" name="Oval 58"/>
            <p:cNvSpPr>
              <a:spLocks noChangeArrowheads="1"/>
            </p:cNvSpPr>
            <p:nvPr/>
          </p:nvSpPr>
          <p:spPr bwMode="gray">
            <a:xfrm>
              <a:off x="405" y="1797"/>
              <a:ext cx="1436" cy="14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lumMod val="90000"/>
                  </a:schemeClr>
                </a:gs>
                <a:gs pos="50000">
                  <a:schemeClr val="bg1">
                    <a:lumMod val="50000"/>
                  </a:schemeClr>
                </a:gs>
                <a:gs pos="100000">
                  <a:schemeClr val="bg1">
                    <a:lumMod val="90000"/>
                  </a:schemeClr>
                </a:gs>
              </a:gsLst>
              <a:lin ang="5400000" scaled="1"/>
            </a:gradFill>
            <a:ln w="19050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</p:grpSp>
      <p:sp>
        <p:nvSpPr>
          <p:cNvPr id="20" name="Прямоугольник 127"/>
          <p:cNvSpPr>
            <a:spLocks noChangeArrowheads="1"/>
          </p:cNvSpPr>
          <p:nvPr/>
        </p:nvSpPr>
        <p:spPr bwMode="auto">
          <a:xfrm>
            <a:off x="4716462" y="6021388"/>
            <a:ext cx="39258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b="1" i="1" dirty="0"/>
              <a:t>  </a:t>
            </a:r>
            <a:r>
              <a:rPr lang="ru-RU" sz="1600" b="1" i="1" dirty="0" smtClean="0"/>
              <a:t>При </a:t>
            </a:r>
            <a:r>
              <a:rPr lang="ru-RU" sz="1600" b="1" i="1" dirty="0"/>
              <a:t>выборе игры нужно учитывать </a:t>
            </a:r>
            <a:endParaRPr lang="ru-RU" sz="1600" b="1" i="1" dirty="0" smtClean="0"/>
          </a:p>
          <a:p>
            <a:r>
              <a:rPr lang="ru-RU" sz="1600" b="1" i="1" dirty="0" smtClean="0"/>
              <a:t>количество  детей</a:t>
            </a:r>
            <a:r>
              <a:rPr lang="ru-RU" sz="1600" b="1" i="1" dirty="0"/>
              <a:t>.</a:t>
            </a:r>
          </a:p>
        </p:txBody>
      </p:sp>
      <p:grpSp>
        <p:nvGrpSpPr>
          <p:cNvPr id="21" name="Group 56"/>
          <p:cNvGrpSpPr>
            <a:grpSpLocks/>
          </p:cNvGrpSpPr>
          <p:nvPr/>
        </p:nvGrpSpPr>
        <p:grpSpPr bwMode="auto">
          <a:xfrm>
            <a:off x="4061845" y="6021388"/>
            <a:ext cx="457200" cy="457200"/>
            <a:chOff x="384" y="1776"/>
            <a:chExt cx="1488" cy="1488"/>
          </a:xfrm>
        </p:grpSpPr>
        <p:sp>
          <p:nvSpPr>
            <p:cNvPr id="22" name="Oval 57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rgbClr val="D04896">
                    <a:gamma/>
                    <a:tint val="10196"/>
                    <a:invGamma/>
                  </a:srgbClr>
                </a:gs>
                <a:gs pos="50000">
                  <a:srgbClr val="D04896"/>
                </a:gs>
                <a:gs pos="100000">
                  <a:srgbClr val="D04896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D04896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23" name="Oval 58"/>
            <p:cNvSpPr>
              <a:spLocks noChangeArrowheads="1"/>
            </p:cNvSpPr>
            <p:nvPr/>
          </p:nvSpPr>
          <p:spPr bwMode="gray">
            <a:xfrm>
              <a:off x="407" y="1799"/>
              <a:ext cx="1434" cy="1434"/>
            </a:xfrm>
            <a:prstGeom prst="ellipse">
              <a:avLst/>
            </a:prstGeom>
            <a:gradFill rotWithShape="1">
              <a:gsLst>
                <a:gs pos="0">
                  <a:srgbClr val="CCCCFF"/>
                </a:gs>
                <a:gs pos="50000">
                  <a:srgbClr val="CC66FF"/>
                </a:gs>
                <a:gs pos="100000">
                  <a:srgbClr val="CCCCFF"/>
                </a:gs>
              </a:gsLst>
              <a:lin ang="5400000" scaled="1"/>
            </a:gradFill>
            <a:ln w="19050">
              <a:solidFill>
                <a:srgbClr val="D04896">
                  <a:alpha val="2000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4" name="Group 53"/>
          <p:cNvGrpSpPr>
            <a:grpSpLocks/>
          </p:cNvGrpSpPr>
          <p:nvPr/>
        </p:nvGrpSpPr>
        <p:grpSpPr bwMode="auto">
          <a:xfrm>
            <a:off x="3967975" y="1776802"/>
            <a:ext cx="457200" cy="457200"/>
            <a:chOff x="384" y="1776"/>
            <a:chExt cx="1488" cy="1488"/>
          </a:xfrm>
        </p:grpSpPr>
        <p:sp>
          <p:nvSpPr>
            <p:cNvPr id="25" name="Oval 54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10196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fol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26" name="Oval 55"/>
            <p:cNvSpPr>
              <a:spLocks noChangeArrowheads="1"/>
            </p:cNvSpPr>
            <p:nvPr/>
          </p:nvSpPr>
          <p:spPr bwMode="gray">
            <a:xfrm>
              <a:off x="405" y="1797"/>
              <a:ext cx="1436" cy="143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3490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fol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/>
            </a:p>
          </p:txBody>
        </p:sp>
      </p:grpSp>
      <p:sp>
        <p:nvSpPr>
          <p:cNvPr id="28" name="Rectangle 43"/>
          <p:cNvSpPr>
            <a:spLocks noChangeArrowheads="1"/>
          </p:cNvSpPr>
          <p:nvPr/>
        </p:nvSpPr>
        <p:spPr bwMode="auto">
          <a:xfrm>
            <a:off x="4715834" y="1782762"/>
            <a:ext cx="38955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ru-RU" sz="1600" b="1" i="1" dirty="0" smtClean="0"/>
              <a:t> Использовать игры средней подвижности и малоподвижные игры</a:t>
            </a:r>
            <a:endParaRPr lang="en-US" sz="1600" b="1" i="1" dirty="0">
              <a:cs typeface="Arial" charset="0"/>
            </a:endParaRPr>
          </a:p>
        </p:txBody>
      </p:sp>
      <p:sp>
        <p:nvSpPr>
          <p:cNvPr id="29" name="WordArt 47"/>
          <p:cNvSpPr>
            <a:spLocks noChangeArrowheads="1" noChangeShapeType="1" noTextEdit="1"/>
          </p:cNvSpPr>
          <p:nvPr/>
        </p:nvSpPr>
        <p:spPr bwMode="auto">
          <a:xfrm>
            <a:off x="971550" y="333375"/>
            <a:ext cx="7704138" cy="122396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-347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ECD9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особенности проведения </a:t>
            </a:r>
          </a:p>
          <a:p>
            <a:pPr algn="ctr"/>
            <a:r>
              <a:rPr lang="ru-RU" sz="3600" kern="1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ECD9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игр на перемене</a:t>
            </a:r>
            <a:endParaRPr lang="ru-RU" sz="3600" kern="10" dirty="0">
              <a:ln w="12700">
                <a:solidFill>
                  <a:srgbClr val="0000FF"/>
                </a:solidFill>
                <a:round/>
                <a:headEnd/>
                <a:tailEnd/>
              </a:ln>
              <a:solidFill>
                <a:srgbClr val="ECD9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pic>
        <p:nvPicPr>
          <p:cNvPr id="31" name="Picture 2" descr="http://itd0.mycdn.me/image?id=895504444960&amp;t=20&amp;plc=MOBILE&amp;tkn=*GD7bFvxho4Rme64hMf4fwpBUO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73" y="1943171"/>
            <a:ext cx="3606560" cy="3225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78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/>
          <a:lstStyle/>
          <a:p>
            <a:r>
              <a:rPr lang="ru-RU" sz="2800" dirty="0" smtClean="0"/>
              <a:t>«Совушка» («День – ночь»)</a:t>
            </a:r>
          </a:p>
          <a:p>
            <a:r>
              <a:rPr lang="ru-RU" sz="2800" dirty="0" smtClean="0"/>
              <a:t>«Ручеек»</a:t>
            </a:r>
          </a:p>
          <a:p>
            <a:r>
              <a:rPr lang="ru-RU" sz="2800" dirty="0" smtClean="0"/>
              <a:t>«Золотые ворота»</a:t>
            </a:r>
          </a:p>
          <a:p>
            <a:r>
              <a:rPr lang="ru-RU" sz="2800" dirty="0" smtClean="0"/>
              <a:t>«Удочка»</a:t>
            </a:r>
          </a:p>
          <a:p>
            <a:r>
              <a:rPr lang="ru-RU" sz="2800" dirty="0" smtClean="0"/>
              <a:t>«Мышеловка»</a:t>
            </a:r>
            <a:endParaRPr lang="ru-RU" sz="2800" dirty="0"/>
          </a:p>
          <a:p>
            <a:r>
              <a:rPr lang="ru-RU" sz="2800" dirty="0" smtClean="0"/>
              <a:t>«Тише едешь-дальше будешь»</a:t>
            </a:r>
          </a:p>
          <a:p>
            <a:r>
              <a:rPr lang="ru-RU" sz="2800" dirty="0" smtClean="0"/>
              <a:t>«Фанты»</a:t>
            </a:r>
          </a:p>
          <a:p>
            <a:r>
              <a:rPr lang="ru-RU" sz="2800" dirty="0" smtClean="0"/>
              <a:t>«Жмурки с колокольчиком»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Известные игры 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434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864096"/>
          </a:xfrm>
        </p:spPr>
        <p:txBody>
          <a:bodyPr/>
          <a:lstStyle/>
          <a:p>
            <a:r>
              <a:rPr lang="ru-RU" i="1" dirty="0" smtClean="0">
                <a:solidFill>
                  <a:srgbClr val="FFFF00"/>
                </a:solidFill>
              </a:rPr>
              <a:t>Журавли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484784"/>
            <a:ext cx="7992888" cy="4536504"/>
          </a:xfrm>
        </p:spPr>
        <p:txBody>
          <a:bodyPr>
            <a:normAutofit/>
          </a:bodyPr>
          <a:lstStyle/>
          <a:p>
            <a:pPr algn="l"/>
            <a:r>
              <a:rPr lang="ru-RU" u="sng" dirty="0" smtClean="0"/>
              <a:t>Задачи</a:t>
            </a:r>
            <a:r>
              <a:rPr lang="ru-RU" dirty="0" smtClean="0"/>
              <a:t>: знать народные игры  </a:t>
            </a:r>
            <a:r>
              <a:rPr lang="ru-RU" dirty="0"/>
              <a:t>Вологодчины</a:t>
            </a:r>
            <a:r>
              <a:rPr lang="ru-RU" dirty="0" smtClean="0"/>
              <a:t>. Развивать координацию движений.</a:t>
            </a:r>
          </a:p>
          <a:p>
            <a:pPr algn="l"/>
            <a:endParaRPr lang="ru-RU" dirty="0"/>
          </a:p>
          <a:p>
            <a:r>
              <a:rPr lang="ru-RU" u="sng" dirty="0" smtClean="0">
                <a:solidFill>
                  <a:schemeClr val="tx1"/>
                </a:solidFill>
              </a:rPr>
              <a:t>Описание  </a:t>
            </a:r>
            <a:r>
              <a:rPr lang="ru-RU" u="sng" dirty="0">
                <a:solidFill>
                  <a:schemeClr val="tx1"/>
                </a:solidFill>
              </a:rPr>
              <a:t>игры</a:t>
            </a:r>
            <a:r>
              <a:rPr lang="ru-RU" dirty="0">
                <a:solidFill>
                  <a:schemeClr val="tx1"/>
                </a:solidFill>
              </a:rPr>
              <a:t>:  Выбирается водящий, остальные играющие- «журавли».</a:t>
            </a:r>
          </a:p>
          <a:p>
            <a:r>
              <a:rPr lang="ru-RU" dirty="0">
                <a:solidFill>
                  <a:schemeClr val="tx1"/>
                </a:solidFill>
              </a:rPr>
              <a:t>«Журавли» с приговором «летают» по комнате:</a:t>
            </a:r>
          </a:p>
          <a:p>
            <a:r>
              <a:rPr lang="ru-RU" dirty="0">
                <a:solidFill>
                  <a:schemeClr val="tx1"/>
                </a:solidFill>
              </a:rPr>
              <a:t>«Ай, дали, дали, дали, пролетали журавли,</a:t>
            </a:r>
          </a:p>
          <a:p>
            <a:r>
              <a:rPr lang="ru-RU" dirty="0">
                <a:solidFill>
                  <a:schemeClr val="tx1"/>
                </a:solidFill>
              </a:rPr>
              <a:t>  Пролетали журавли и велели нам: «Замри»!»</a:t>
            </a:r>
          </a:p>
          <a:p>
            <a:r>
              <a:rPr lang="ru-RU" dirty="0">
                <a:solidFill>
                  <a:schemeClr val="tx1"/>
                </a:solidFill>
              </a:rPr>
              <a:t>Дети- «журавли» «замирают» в различных позах. Водящий ходит среди них, ищет шевелящегося «журавля» и приговаривает:</a:t>
            </a:r>
          </a:p>
          <a:p>
            <a:r>
              <a:rPr lang="ru-RU" dirty="0">
                <a:solidFill>
                  <a:schemeClr val="tx1"/>
                </a:solidFill>
              </a:rPr>
              <a:t>«А кто первый отомрет, тот за мной водить пойдет».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079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rmAutofit/>
          </a:bodyPr>
          <a:lstStyle/>
          <a:p>
            <a:r>
              <a:rPr lang="ru-RU" i="1" dirty="0" smtClean="0">
                <a:solidFill>
                  <a:srgbClr val="FFFF00"/>
                </a:solidFill>
              </a:rPr>
              <a:t>Дедушка </a:t>
            </a:r>
            <a:r>
              <a:rPr lang="ru-RU" i="1" dirty="0" err="1" smtClean="0">
                <a:solidFill>
                  <a:srgbClr val="FFFF00"/>
                </a:solidFill>
              </a:rPr>
              <a:t>Мазай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628800"/>
            <a:ext cx="8351184" cy="5229200"/>
          </a:xfrm>
        </p:spPr>
        <p:txBody>
          <a:bodyPr>
            <a:normAutofit/>
          </a:bodyPr>
          <a:lstStyle/>
          <a:p>
            <a:pPr algn="l"/>
            <a:r>
              <a:rPr lang="ru-RU" u="sng" dirty="0" smtClean="0">
                <a:solidFill>
                  <a:schemeClr val="bg1"/>
                </a:solidFill>
              </a:rPr>
              <a:t>Задачи</a:t>
            </a:r>
            <a:r>
              <a:rPr lang="ru-RU" dirty="0" smtClean="0">
                <a:solidFill>
                  <a:schemeClr val="bg1"/>
                </a:solidFill>
              </a:rPr>
              <a:t>:  развивать  воображение, сообразительность, координацию.</a:t>
            </a:r>
          </a:p>
          <a:p>
            <a:pPr algn="l"/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u="sng" dirty="0" smtClean="0">
                <a:solidFill>
                  <a:schemeClr val="tx1"/>
                </a:solidFill>
              </a:rPr>
              <a:t>Описание игры: </a:t>
            </a:r>
            <a:r>
              <a:rPr lang="ru-RU" dirty="0" smtClean="0">
                <a:solidFill>
                  <a:schemeClr val="tx1"/>
                </a:solidFill>
              </a:rPr>
              <a:t>Играющие </a:t>
            </a:r>
            <a:r>
              <a:rPr lang="ru-RU" dirty="0">
                <a:solidFill>
                  <a:schemeClr val="tx1"/>
                </a:solidFill>
              </a:rPr>
              <a:t>выбирают дедушку </a:t>
            </a:r>
            <a:r>
              <a:rPr lang="ru-RU" dirty="0" err="1">
                <a:solidFill>
                  <a:schemeClr val="tx1"/>
                </a:solidFill>
              </a:rPr>
              <a:t>Мазая</a:t>
            </a:r>
            <a:r>
              <a:rPr lang="ru-RU" dirty="0">
                <a:solidFill>
                  <a:schemeClr val="tx1"/>
                </a:solidFill>
              </a:rPr>
              <a:t>. Остальные участники договариваются, какие движения, обозначающие работу, будут ему показывать </a:t>
            </a:r>
            <a:r>
              <a:rPr lang="ru-RU" dirty="0" smtClean="0">
                <a:solidFill>
                  <a:schemeClr val="tx1"/>
                </a:solidFill>
              </a:rPr>
              <a:t>(подметают пол, поливают цветы, рисуют </a:t>
            </a:r>
            <a:r>
              <a:rPr lang="ru-RU" dirty="0">
                <a:solidFill>
                  <a:schemeClr val="tx1"/>
                </a:solidFill>
              </a:rPr>
              <a:t>и т.д</a:t>
            </a:r>
            <a:r>
              <a:rPr lang="ru-RU" dirty="0" smtClean="0">
                <a:solidFill>
                  <a:schemeClr val="tx1"/>
                </a:solidFill>
              </a:rPr>
              <a:t>.). 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Они </a:t>
            </a:r>
            <a:r>
              <a:rPr lang="ru-RU" dirty="0">
                <a:solidFill>
                  <a:schemeClr val="tx1"/>
                </a:solidFill>
              </a:rPr>
              <a:t>подходят к дедушке </a:t>
            </a:r>
            <a:r>
              <a:rPr lang="ru-RU" dirty="0" err="1">
                <a:solidFill>
                  <a:schemeClr val="tx1"/>
                </a:solidFill>
              </a:rPr>
              <a:t>Мазаю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и говорят: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Здравствуй, дедушка </a:t>
            </a:r>
            <a:r>
              <a:rPr lang="ru-RU" dirty="0" err="1">
                <a:solidFill>
                  <a:schemeClr val="tx1"/>
                </a:solidFill>
              </a:rPr>
              <a:t>Мазай</a:t>
            </a:r>
            <a:r>
              <a:rPr lang="ru-RU" dirty="0">
                <a:solidFill>
                  <a:schemeClr val="tx1"/>
                </a:solidFill>
              </a:rPr>
              <a:t>,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Из коробки вылезай!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Где мы были – мы не скажем,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А что делали – покажем!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После этих слов все изображают движениями работу, о которой договорились. Если дедушка </a:t>
            </a:r>
            <a:r>
              <a:rPr lang="ru-RU" dirty="0" err="1">
                <a:solidFill>
                  <a:schemeClr val="tx1"/>
                </a:solidFill>
              </a:rPr>
              <a:t>Мазай</a:t>
            </a:r>
            <a:r>
              <a:rPr lang="ru-RU" dirty="0">
                <a:solidFill>
                  <a:schemeClr val="tx1"/>
                </a:solidFill>
              </a:rPr>
              <a:t> отгадывает, </a:t>
            </a:r>
            <a:r>
              <a:rPr lang="ru-RU" dirty="0" smtClean="0">
                <a:solidFill>
                  <a:schemeClr val="tx1"/>
                </a:solidFill>
              </a:rPr>
              <a:t>выбирается новый  водящий и </a:t>
            </a:r>
            <a:r>
              <a:rPr lang="ru-RU" dirty="0">
                <a:solidFill>
                  <a:schemeClr val="tx1"/>
                </a:solidFill>
              </a:rPr>
              <a:t>игра повторяется. Если не отгадывает, ему показывают </a:t>
            </a:r>
            <a:r>
              <a:rPr lang="ru-RU" dirty="0" smtClean="0">
                <a:solidFill>
                  <a:schemeClr val="tx1"/>
                </a:solidFill>
              </a:rPr>
              <a:t>другую работу. </a:t>
            </a:r>
            <a:r>
              <a:rPr lang="ru-RU" dirty="0"/>
              <a:t>работу.</a:t>
            </a:r>
            <a:endParaRPr lang="ru-RU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85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864096"/>
          </a:xfrm>
        </p:spPr>
        <p:txBody>
          <a:bodyPr/>
          <a:lstStyle/>
          <a:p>
            <a:r>
              <a:rPr lang="ru-RU" i="1" dirty="0" smtClean="0">
                <a:solidFill>
                  <a:srgbClr val="FFFF00"/>
                </a:solidFill>
              </a:rPr>
              <a:t>Мяч за спиной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484784"/>
            <a:ext cx="7992888" cy="3544417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u="sng" dirty="0" smtClean="0"/>
              <a:t>Задачи</a:t>
            </a:r>
            <a:r>
              <a:rPr lang="ru-RU" dirty="0" smtClean="0"/>
              <a:t>: развитие коммуникации, ловкости.</a:t>
            </a:r>
          </a:p>
          <a:p>
            <a:pPr algn="l"/>
            <a:endParaRPr lang="ru-RU" dirty="0" smtClean="0"/>
          </a:p>
          <a:p>
            <a:pPr algn="l"/>
            <a:r>
              <a:rPr lang="ru-RU" u="sng" dirty="0" smtClean="0">
                <a:solidFill>
                  <a:schemeClr val="tx1"/>
                </a:solidFill>
              </a:rPr>
              <a:t>Оборудование: </a:t>
            </a:r>
            <a:r>
              <a:rPr lang="ru-RU" dirty="0" smtClean="0">
                <a:solidFill>
                  <a:schemeClr val="tx1"/>
                </a:solidFill>
              </a:rPr>
              <a:t>маленький мяч </a:t>
            </a:r>
          </a:p>
          <a:p>
            <a:pPr algn="l"/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u="sng" dirty="0" smtClean="0">
                <a:solidFill>
                  <a:schemeClr val="tx1"/>
                </a:solidFill>
              </a:rPr>
              <a:t>Описание игры:  </a:t>
            </a:r>
            <a:r>
              <a:rPr lang="ru-RU" dirty="0" smtClean="0">
                <a:solidFill>
                  <a:schemeClr val="tx1"/>
                </a:solidFill>
              </a:rPr>
              <a:t>Участники стоят в плотном кругу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smtClean="0">
                <a:solidFill>
                  <a:schemeClr val="tx1"/>
                </a:solidFill>
              </a:rPr>
              <a:t>руки держат за спиной. В кругу водящий. По команде ведущего «Начали» начинают предавать друг другу маленький мяч или любой небольшой предмет, не показывая водящему свои эмоции. По команде «Стоп»  водящему нужно определить , у кого в руках находится мяч.  Участнику, на которого указывает водящий, нужно протянуть руки с раскрытыми ладонями. Если он угадал, его место занимает ребенок, у которого был мяч. Если нет, игра продолжается со старым или новым водящим.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49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864096"/>
          </a:xfrm>
        </p:spPr>
        <p:txBody>
          <a:bodyPr/>
          <a:lstStyle/>
          <a:p>
            <a:r>
              <a:rPr lang="ru-RU" i="1" dirty="0" smtClean="0">
                <a:solidFill>
                  <a:srgbClr val="FFFF00"/>
                </a:solidFill>
              </a:rPr>
              <a:t>Веревочка </a:t>
            </a:r>
            <a:endParaRPr lang="ru-RU" i="1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8280920" cy="5661248"/>
          </a:xfrm>
        </p:spPr>
        <p:txBody>
          <a:bodyPr>
            <a:normAutofit/>
          </a:bodyPr>
          <a:lstStyle/>
          <a:p>
            <a:pPr algn="l"/>
            <a:r>
              <a:rPr lang="ru-RU" u="sng" dirty="0" smtClean="0"/>
              <a:t>Задачи</a:t>
            </a:r>
            <a:r>
              <a:rPr lang="ru-RU" dirty="0" smtClean="0"/>
              <a:t>: Развивать внимание, быстроту реакции. </a:t>
            </a:r>
          </a:p>
          <a:p>
            <a:pPr algn="l"/>
            <a:r>
              <a:rPr lang="ru-RU" u="sng" dirty="0" smtClean="0">
                <a:solidFill>
                  <a:schemeClr val="tx1"/>
                </a:solidFill>
              </a:rPr>
              <a:t>Оборудование:</a:t>
            </a:r>
            <a:r>
              <a:rPr lang="ru-RU" dirty="0" smtClean="0">
                <a:solidFill>
                  <a:schemeClr val="tx1"/>
                </a:solidFill>
              </a:rPr>
              <a:t> Для игры необходима веревочка, связанная в кольцо.</a:t>
            </a:r>
          </a:p>
          <a:p>
            <a:r>
              <a:rPr lang="ru-RU" u="sng" dirty="0" smtClean="0">
                <a:solidFill>
                  <a:schemeClr val="tx1"/>
                </a:solidFill>
              </a:rPr>
              <a:t>Описание игры</a:t>
            </a:r>
            <a:r>
              <a:rPr lang="ru-RU" dirty="0" smtClean="0">
                <a:solidFill>
                  <a:schemeClr val="tx1"/>
                </a:solidFill>
              </a:rPr>
              <a:t>: До </a:t>
            </a:r>
            <a:r>
              <a:rPr lang="ru-RU" dirty="0">
                <a:solidFill>
                  <a:schemeClr val="tx1"/>
                </a:solidFill>
              </a:rPr>
              <a:t>начала игры выбирают</a:t>
            </a:r>
            <a:r>
              <a:rPr lang="ru-RU" dirty="0">
                <a:solidFill>
                  <a:schemeClr val="tx1"/>
                </a:solidFill>
                <a:hlinkClick r:id="rId2" tooltip="Детские считалки"/>
              </a:rPr>
              <a:t> </a:t>
            </a:r>
            <a:r>
              <a:rPr lang="ru-RU" dirty="0" smtClean="0">
                <a:solidFill>
                  <a:schemeClr val="tx1"/>
                </a:solidFill>
              </a:rPr>
              <a:t>считалкой  водящего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Игроки берутся за веревочку и растягивают ее так, чтобы получился круг. Водящий встает внутри круга. Его задача – осалить руку любого участника игры. Но сделать он это может, только пока ладонь касается веревочки.  Водящий перемещается внутри круга, стремясь осалить чью-то ладонь, пока она касается веревочки. Чтобы спастись от воды, игроки могут отдергивать руку, или передвигать ее по веревке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Тот, кого осалят, становится </a:t>
            </a:r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водящим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pPr algn="l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844" y="4184289"/>
            <a:ext cx="4885109" cy="267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1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108012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FFFF00"/>
                </a:solidFill>
                <a:latin typeface="+mn-lt"/>
                <a:cs typeface="Arial" panose="020B0604020202020204" pitchFamily="34" charset="0"/>
              </a:rPr>
              <a:t>ИГРЫ В КЛАССЕ</a:t>
            </a:r>
            <a:endParaRPr lang="ru-RU" sz="4000" b="1" i="1" dirty="0">
              <a:solidFill>
                <a:srgbClr val="FFFF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628800"/>
            <a:ext cx="8351184" cy="4725144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rgbClr val="FFFF00"/>
                </a:solidFill>
              </a:rPr>
              <a:t>Хомяк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/>
              <a:t>– </a:t>
            </a:r>
            <a:r>
              <a:rPr lang="ru-RU" sz="2800" dirty="0">
                <a:solidFill>
                  <a:schemeClr val="tx1"/>
                </a:solidFill>
              </a:rPr>
              <a:t>первый игрок говорит: «Дома у меня хомяк живет, у него вот такие лапы» и показывает, какие. Второй повторяет движение прошлого участника и добавляет: «И еще вот такие уши», показывает. Каждый последующий игрок повторяет предыдущие движения и добавляет свои, пока кто-то не ошибется.</a:t>
            </a:r>
          </a:p>
        </p:txBody>
      </p:sp>
    </p:spTree>
    <p:extLst>
      <p:ext uri="{BB962C8B-B14F-4D97-AF65-F5344CB8AC3E}">
        <p14:creationId xmlns:p14="http://schemas.microsoft.com/office/powerpoint/2010/main" val="156085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/>
          <p:cNvSpPr>
            <a:spLocks noGrp="1"/>
          </p:cNvSpPr>
          <p:nvPr>
            <p:ph type="subTitle" idx="1"/>
          </p:nvPr>
        </p:nvSpPr>
        <p:spPr>
          <a:xfrm>
            <a:off x="395536" y="620688"/>
            <a:ext cx="8350250" cy="472440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FFFF00"/>
                </a:solidFill>
              </a:rPr>
              <a:t>Факс</a:t>
            </a:r>
            <a:r>
              <a:rPr lang="ru-RU" sz="2800" dirty="0"/>
              <a:t> – </a:t>
            </a:r>
            <a:r>
              <a:rPr lang="ru-RU" sz="2800" dirty="0">
                <a:solidFill>
                  <a:schemeClr val="tx1"/>
                </a:solidFill>
              </a:rPr>
              <a:t>дети сидят за партами, последний участник рисует пальцем на спине ученика перед ним фигуру, тот должен повторить ее на спине соседа впереди и так. Пока не дойдет до первой парты. Сидящий впереди оглашает рисунок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</a:p>
          <a:p>
            <a:endParaRPr lang="ru-RU" sz="2800" dirty="0" smtClean="0">
              <a:solidFill>
                <a:schemeClr val="tx1"/>
              </a:solidFill>
            </a:endParaRPr>
          </a:p>
          <a:p>
            <a:r>
              <a:rPr lang="ru-RU" sz="3200" b="1" dirty="0">
                <a:solidFill>
                  <a:srgbClr val="FFFF00"/>
                </a:solidFill>
              </a:rPr>
              <a:t>Великаны</a:t>
            </a:r>
            <a:r>
              <a:rPr lang="ru-RU" sz="2800" dirty="0"/>
              <a:t> – </a:t>
            </a:r>
            <a:r>
              <a:rPr lang="ru-RU" sz="2800" dirty="0">
                <a:solidFill>
                  <a:schemeClr val="tx1"/>
                </a:solidFill>
              </a:rPr>
              <a:t>когда учитель говорит «карлики» — ученики должны присесть, «великаны» — подпрыгнуть. Можно намеренно называть похожие слова «ка-</a:t>
            </a:r>
            <a:r>
              <a:rPr lang="ru-RU" sz="2800" dirty="0" err="1">
                <a:solidFill>
                  <a:schemeClr val="tx1"/>
                </a:solidFill>
              </a:rPr>
              <a:t>ртошка</a:t>
            </a:r>
            <a:r>
              <a:rPr lang="ru-RU" sz="2800" dirty="0">
                <a:solidFill>
                  <a:schemeClr val="tx1"/>
                </a:solidFill>
              </a:rPr>
              <a:t>». Кто сбился – выбывает.</a:t>
            </a:r>
          </a:p>
        </p:txBody>
      </p:sp>
    </p:spTree>
    <p:extLst>
      <p:ext uri="{BB962C8B-B14F-4D97-AF65-F5344CB8AC3E}">
        <p14:creationId xmlns:p14="http://schemas.microsoft.com/office/powerpoint/2010/main" val="232671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/>
          <p:cNvSpPr>
            <a:spLocks noGrp="1"/>
          </p:cNvSpPr>
          <p:nvPr>
            <p:ph type="subTitle" idx="1"/>
          </p:nvPr>
        </p:nvSpPr>
        <p:spPr>
          <a:xfrm>
            <a:off x="395536" y="620688"/>
            <a:ext cx="8350250" cy="5544616"/>
          </a:xfrm>
        </p:spPr>
        <p:txBody>
          <a:bodyPr>
            <a:normAutofit fontScale="62500" lnSpcReduction="20000"/>
          </a:bodyPr>
          <a:lstStyle/>
          <a:p>
            <a:r>
              <a:rPr lang="ru-RU" sz="5100" b="1" dirty="0">
                <a:solidFill>
                  <a:srgbClr val="FFFF00"/>
                </a:solidFill>
              </a:rPr>
              <a:t>Подражатель</a:t>
            </a:r>
            <a:r>
              <a:rPr lang="ru-RU" sz="3400" dirty="0"/>
              <a:t> – </a:t>
            </a:r>
            <a:r>
              <a:rPr lang="ru-RU" sz="3400" dirty="0">
                <a:solidFill>
                  <a:schemeClr val="tx1"/>
                </a:solidFill>
              </a:rPr>
              <a:t>водящий в центре, ребята в кругу. Один показывает движения – остальные повторяют. Водящему необходимо высмотреть, за кем подражают остальные</a:t>
            </a:r>
            <a:r>
              <a:rPr lang="ru-RU" sz="3400" dirty="0" smtClean="0">
                <a:solidFill>
                  <a:schemeClr val="tx1"/>
                </a:solidFill>
              </a:rPr>
              <a:t>.</a:t>
            </a:r>
          </a:p>
          <a:p>
            <a:endParaRPr lang="ru-RU" sz="3400" dirty="0" smtClean="0">
              <a:solidFill>
                <a:schemeClr val="tx1"/>
              </a:solidFill>
            </a:endParaRPr>
          </a:p>
          <a:p>
            <a:endParaRPr lang="ru-RU" sz="3400" dirty="0" smtClean="0"/>
          </a:p>
          <a:p>
            <a:r>
              <a:rPr lang="ru-RU" sz="5100" b="1" dirty="0" smtClean="0">
                <a:solidFill>
                  <a:srgbClr val="FFFF00"/>
                </a:solidFill>
              </a:rPr>
              <a:t>Запрещенная буква</a:t>
            </a:r>
            <a:endParaRPr lang="ru-RU" sz="5100" dirty="0">
              <a:solidFill>
                <a:srgbClr val="FFFF00"/>
              </a:solidFill>
            </a:endParaRPr>
          </a:p>
          <a:p>
            <a:pPr algn="l"/>
            <a:r>
              <a:rPr lang="ru-RU" sz="3400" dirty="0">
                <a:solidFill>
                  <a:schemeClr val="tx1"/>
                </a:solidFill>
              </a:rPr>
              <a:t>Участники игры садятся по кругу. Ведущий объявляет, какая буква считается запрещенной, например «м». Нужно отвечать на вопросы так, чтобы не встретилась запрещенная буква.</a:t>
            </a:r>
          </a:p>
          <a:p>
            <a:pPr algn="l"/>
            <a:r>
              <a:rPr lang="ru-RU" sz="3400" dirty="0">
                <a:solidFill>
                  <a:schemeClr val="tx1"/>
                </a:solidFill>
              </a:rPr>
              <a:t>— Что ты сегодня ел?</a:t>
            </a:r>
          </a:p>
          <a:p>
            <a:pPr algn="l"/>
            <a:r>
              <a:rPr lang="ru-RU" sz="3400" dirty="0">
                <a:solidFill>
                  <a:schemeClr val="tx1"/>
                </a:solidFill>
              </a:rPr>
              <a:t>(Игроки по очереди отвечают, кто ошибся, выходит из игры.)</a:t>
            </a:r>
          </a:p>
          <a:p>
            <a:pPr algn="l"/>
            <a:r>
              <a:rPr lang="ru-RU" sz="3400" dirty="0">
                <a:solidFill>
                  <a:schemeClr val="tx1"/>
                </a:solidFill>
              </a:rPr>
              <a:t>— Как тебя зовут?</a:t>
            </a:r>
          </a:p>
          <a:p>
            <a:pPr algn="l"/>
            <a:r>
              <a:rPr lang="ru-RU" sz="3400" dirty="0">
                <a:solidFill>
                  <a:schemeClr val="tx1"/>
                </a:solidFill>
              </a:rPr>
              <a:t>— Кем работает твоя мама?</a:t>
            </a:r>
          </a:p>
          <a:p>
            <a:pPr algn="l"/>
            <a:r>
              <a:rPr lang="ru-RU" sz="3400" dirty="0">
                <a:solidFill>
                  <a:schemeClr val="tx1"/>
                </a:solidFill>
              </a:rPr>
              <a:t>— Что лежит в портфеле?</a:t>
            </a:r>
          </a:p>
          <a:p>
            <a:pPr algn="l"/>
            <a:r>
              <a:rPr lang="ru-RU" sz="3400" dirty="0">
                <a:solidFill>
                  <a:schemeClr val="tx1"/>
                </a:solidFill>
              </a:rPr>
              <a:t>И т. д.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6128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/>
          <p:cNvSpPr>
            <a:spLocks noGrp="1"/>
          </p:cNvSpPr>
          <p:nvPr>
            <p:ph type="subTitle" idx="1"/>
          </p:nvPr>
        </p:nvSpPr>
        <p:spPr>
          <a:xfrm>
            <a:off x="395536" y="620688"/>
            <a:ext cx="8350250" cy="5472608"/>
          </a:xfrm>
        </p:spPr>
        <p:txBody>
          <a:bodyPr>
            <a:normAutofit/>
          </a:bodyPr>
          <a:lstStyle/>
          <a:p>
            <a:r>
              <a:rPr lang="ru-RU" sz="3500" b="1" dirty="0">
                <a:solidFill>
                  <a:srgbClr val="FFFF00"/>
                </a:solidFill>
              </a:rPr>
              <a:t>Топ – хлоп</a:t>
            </a:r>
            <a:endParaRPr lang="ru-RU" sz="3500" dirty="0">
              <a:solidFill>
                <a:srgbClr val="FFFF00"/>
              </a:solidFill>
            </a:endParaRPr>
          </a:p>
          <a:p>
            <a:r>
              <a:rPr lang="ru-RU" sz="2400" dirty="0">
                <a:solidFill>
                  <a:schemeClr val="tx1"/>
                </a:solidFill>
              </a:rPr>
              <a:t>Эта игра хорошо развивает как память, так и внимание.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В процессе ведущий называет те или иные понятия и предложения (например, «Ворона — это перелетная птица!»), а дети — определяют, правильные они или нет. В случае неправильного понятия дети должны топать, а в случае правильного — хлопать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ru-RU" sz="2400" dirty="0"/>
          </a:p>
          <a:p>
            <a:r>
              <a:rPr lang="ru-RU" sz="2800" dirty="0"/>
              <a:t>  </a:t>
            </a:r>
            <a:r>
              <a:rPr lang="ru-RU" sz="3500" b="1" dirty="0">
                <a:solidFill>
                  <a:srgbClr val="FFFF00"/>
                </a:solidFill>
              </a:rPr>
              <a:t>Математика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>
                <a:solidFill>
                  <a:schemeClr val="tx1"/>
                </a:solidFill>
              </a:rPr>
              <a:t> </a:t>
            </a:r>
            <a:r>
              <a:rPr lang="ru-RU" sz="2400" dirty="0">
                <a:solidFill>
                  <a:schemeClr val="tx1"/>
                </a:solidFill>
              </a:rPr>
              <a:t>Дети сидят в кругу. </a:t>
            </a:r>
            <a:r>
              <a:rPr lang="ru-RU" sz="2400" dirty="0" smtClean="0">
                <a:solidFill>
                  <a:schemeClr val="tx1"/>
                </a:solidFill>
              </a:rPr>
              <a:t>Учитель </a:t>
            </a:r>
            <a:r>
              <a:rPr lang="ru-RU" sz="2400" dirty="0">
                <a:solidFill>
                  <a:schemeClr val="tx1"/>
                </a:solidFill>
              </a:rPr>
              <a:t>дает задание: “Начнем считать по кругу. Тот, на кого приходится число, кратное 3, произносит вместо цифры свое имя”.</a:t>
            </a:r>
          </a:p>
        </p:txBody>
      </p:sp>
    </p:spTree>
    <p:extLst>
      <p:ext uri="{BB962C8B-B14F-4D97-AF65-F5344CB8AC3E}">
        <p14:creationId xmlns:p14="http://schemas.microsoft.com/office/powerpoint/2010/main" val="219850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/>
          <p:cNvSpPr>
            <a:spLocks noGrp="1"/>
          </p:cNvSpPr>
          <p:nvPr>
            <p:ph type="subTitle" idx="1"/>
          </p:nvPr>
        </p:nvSpPr>
        <p:spPr>
          <a:xfrm>
            <a:off x="251520" y="260648"/>
            <a:ext cx="8640960" cy="6264696"/>
          </a:xfrm>
        </p:spPr>
        <p:txBody>
          <a:bodyPr>
            <a:normAutofit fontScale="85000" lnSpcReduction="20000"/>
          </a:bodyPr>
          <a:lstStyle/>
          <a:p>
            <a:r>
              <a:rPr lang="ru-RU" sz="3800" b="1" dirty="0">
                <a:solidFill>
                  <a:srgbClr val="FFFF00"/>
                </a:solidFill>
              </a:rPr>
              <a:t>Веселые задания</a:t>
            </a:r>
            <a:endParaRPr lang="ru-RU" sz="3800" dirty="0">
              <a:solidFill>
                <a:srgbClr val="FFFF00"/>
              </a:solidFill>
            </a:endParaRPr>
          </a:p>
          <a:p>
            <a:pPr algn="l"/>
            <a:r>
              <a:rPr lang="ru-RU" sz="2600" dirty="0">
                <a:solidFill>
                  <a:schemeClr val="tx1"/>
                </a:solidFill>
              </a:rPr>
              <a:t>«Слушай, смейся выполняй,</a:t>
            </a:r>
            <a:br>
              <a:rPr lang="ru-RU" sz="2600" dirty="0">
                <a:solidFill>
                  <a:schemeClr val="tx1"/>
                </a:solidFill>
              </a:rPr>
            </a:br>
            <a:r>
              <a:rPr lang="ru-RU" sz="2600" dirty="0">
                <a:solidFill>
                  <a:schemeClr val="tx1"/>
                </a:solidFill>
              </a:rPr>
              <a:t>Имена запоминай»</a:t>
            </a:r>
            <a:br>
              <a:rPr lang="ru-RU" sz="2600" dirty="0">
                <a:solidFill>
                  <a:schemeClr val="tx1"/>
                </a:solidFill>
              </a:rPr>
            </a:br>
            <a:r>
              <a:rPr lang="ru-RU" sz="2600" dirty="0">
                <a:solidFill>
                  <a:schemeClr val="tx1"/>
                </a:solidFill>
              </a:rPr>
              <a:t>с этими словами ведущий дает задание детям</a:t>
            </a:r>
            <a:r>
              <a:rPr lang="ru-RU" sz="2600" dirty="0" smtClean="0">
                <a:solidFill>
                  <a:schemeClr val="tx1"/>
                </a:solidFill>
              </a:rPr>
              <a:t>.</a:t>
            </a:r>
          </a:p>
          <a:p>
            <a:pPr marL="342900" lvl="0" indent="-342900" algn="l">
              <a:buFont typeface="Wingdings" pitchFamily="2" charset="2"/>
              <a:buChar char="q"/>
            </a:pPr>
            <a:r>
              <a:rPr lang="ru-RU" sz="2600" dirty="0">
                <a:solidFill>
                  <a:schemeClr val="tx1"/>
                </a:solidFill>
              </a:rPr>
              <a:t>Леши взяли Тань за левую руку и </a:t>
            </a:r>
            <a:r>
              <a:rPr lang="ru-RU" sz="2600" dirty="0" smtClean="0">
                <a:solidFill>
                  <a:schemeClr val="tx1"/>
                </a:solidFill>
              </a:rPr>
              <a:t>попрыгали и т.д.</a:t>
            </a:r>
            <a:endParaRPr lang="ru-RU" sz="2600" dirty="0">
              <a:solidFill>
                <a:schemeClr val="tx1"/>
              </a:solidFill>
            </a:endParaRPr>
          </a:p>
          <a:p>
            <a:r>
              <a:rPr lang="ru-RU" sz="2600" b="1" dirty="0"/>
              <a:t> </a:t>
            </a:r>
            <a:r>
              <a:rPr lang="ru-RU" sz="3800" b="1" dirty="0" smtClean="0">
                <a:solidFill>
                  <a:srgbClr val="FFFF00"/>
                </a:solidFill>
              </a:rPr>
              <a:t>Алфавит</a:t>
            </a:r>
            <a:endParaRPr lang="ru-RU" sz="3800" dirty="0">
              <a:solidFill>
                <a:srgbClr val="FFFF00"/>
              </a:solidFill>
            </a:endParaRPr>
          </a:p>
          <a:p>
            <a:r>
              <a:rPr lang="ru-RU" sz="2600" dirty="0">
                <a:solidFill>
                  <a:schemeClr val="tx1"/>
                </a:solidFill>
              </a:rPr>
              <a:t>Игру можно проводить как стоя к кругу, так и сидя за партами. Игра на внимательность. Учитель задает задания:</a:t>
            </a:r>
          </a:p>
          <a:p>
            <a:r>
              <a:rPr lang="ru-RU" sz="2600" dirty="0">
                <a:solidFill>
                  <a:schemeClr val="tx1"/>
                </a:solidFill>
              </a:rPr>
              <a:t>Чьи имена начинаются на А прыгните 3 раза</a:t>
            </a:r>
          </a:p>
          <a:p>
            <a:r>
              <a:rPr lang="ru-RU" sz="2600" dirty="0">
                <a:solidFill>
                  <a:schemeClr val="tx1"/>
                </a:solidFill>
              </a:rPr>
              <a:t>Чьи имена начинаются на К поднимите руки вверх</a:t>
            </a:r>
          </a:p>
          <a:p>
            <a:r>
              <a:rPr lang="ru-RU" sz="2600" dirty="0">
                <a:solidFill>
                  <a:schemeClr val="tx1"/>
                </a:solidFill>
              </a:rPr>
              <a:t>и</a:t>
            </a:r>
            <a:r>
              <a:rPr lang="ru-RU" sz="2600" dirty="0" smtClean="0">
                <a:solidFill>
                  <a:schemeClr val="tx1"/>
                </a:solidFill>
              </a:rPr>
              <a:t> т.д.</a:t>
            </a:r>
          </a:p>
          <a:p>
            <a:r>
              <a:rPr lang="ru-RU" sz="3800" b="1" i="1" dirty="0" smtClean="0">
                <a:solidFill>
                  <a:srgbClr val="FFFF00"/>
                </a:solidFill>
              </a:rPr>
              <a:t>Пожалуйста</a:t>
            </a:r>
            <a:endParaRPr lang="ru-RU" sz="2600" dirty="0"/>
          </a:p>
          <a:p>
            <a:r>
              <a:rPr lang="ru-RU" sz="2600" dirty="0">
                <a:solidFill>
                  <a:schemeClr val="tx1"/>
                </a:solidFill>
              </a:rPr>
              <a:t>Ведущий стоит перед играющими и делает различные движения с просьбой повторить их. Играющие повторяют движение только в том случае, если ведущий прибавляет к своей просьбе «Пожалуйста». Кто ошибется и выполнит движение, когда не произнесено «Пожалуйста», выходит из игры.</a:t>
            </a:r>
          </a:p>
          <a:p>
            <a:pPr algn="l"/>
            <a:endParaRPr lang="ru-RU" sz="2400" dirty="0" smtClean="0"/>
          </a:p>
          <a:p>
            <a:pPr algn="l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1536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/>
          <p:cNvSpPr>
            <a:spLocks noGrp="1"/>
          </p:cNvSpPr>
          <p:nvPr>
            <p:ph type="subTitle" idx="1"/>
          </p:nvPr>
        </p:nvSpPr>
        <p:spPr>
          <a:xfrm>
            <a:off x="251520" y="548680"/>
            <a:ext cx="8350250" cy="532859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Подведение итогов игры</a:t>
            </a:r>
            <a:r>
              <a:rPr lang="ru-RU" sz="3200" dirty="0" smtClean="0">
                <a:solidFill>
                  <a:srgbClr val="FFFF00"/>
                </a:solidFill>
              </a:rPr>
              <a:t>. </a:t>
            </a:r>
          </a:p>
          <a:p>
            <a:endParaRPr lang="ru-RU" sz="3200" dirty="0" smtClean="0">
              <a:solidFill>
                <a:srgbClr val="FFFF00"/>
              </a:solidFill>
            </a:endParaRPr>
          </a:p>
          <a:p>
            <a:r>
              <a:rPr lang="ru-RU" sz="2800" dirty="0" smtClean="0">
                <a:solidFill>
                  <a:schemeClr val="tx1"/>
                </a:solidFill>
              </a:rPr>
              <a:t>Большое </a:t>
            </a:r>
            <a:r>
              <a:rPr lang="ru-RU" sz="2800" dirty="0">
                <a:solidFill>
                  <a:schemeClr val="tx1"/>
                </a:solidFill>
              </a:rPr>
              <a:t>воспитательное значение имеет подведение итогов, оценка результатов, действий детей, их поведение в игровой деятельности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 Итог </a:t>
            </a:r>
            <a:r>
              <a:rPr lang="ru-RU" sz="2800" dirty="0">
                <a:solidFill>
                  <a:schemeClr val="tx1"/>
                </a:solidFill>
              </a:rPr>
              <a:t>игры должен быть оптимистичным, коротким и конкретным. </a:t>
            </a:r>
            <a:r>
              <a:rPr lang="ru-RU" sz="2800" dirty="0" smtClean="0">
                <a:solidFill>
                  <a:schemeClr val="tx1"/>
                </a:solidFill>
              </a:rPr>
              <a:t>Учащихся </a:t>
            </a:r>
            <a:r>
              <a:rPr lang="ru-RU" sz="2800" dirty="0">
                <a:solidFill>
                  <a:schemeClr val="tx1"/>
                </a:solidFill>
              </a:rPr>
              <a:t>надо обязательно похвалить. </a:t>
            </a:r>
            <a:endParaRPr lang="ru-RU" sz="2800" dirty="0" smtClean="0">
              <a:solidFill>
                <a:schemeClr val="tx1"/>
              </a:solidFill>
            </a:endParaRPr>
          </a:p>
          <a:p>
            <a:r>
              <a:rPr lang="ru-RU" sz="2800" dirty="0" smtClean="0">
                <a:solidFill>
                  <a:schemeClr val="tx1"/>
                </a:solidFill>
              </a:rPr>
              <a:t>Подведение </a:t>
            </a:r>
            <a:r>
              <a:rPr lang="ru-RU" sz="2800" dirty="0">
                <a:solidFill>
                  <a:schemeClr val="tx1"/>
                </a:solidFill>
              </a:rPr>
              <a:t>итогов игры должно проходить в интересной и занимательной форме. </a:t>
            </a:r>
          </a:p>
        </p:txBody>
      </p:sp>
    </p:spTree>
    <p:extLst>
      <p:ext uri="{BB962C8B-B14F-4D97-AF65-F5344CB8AC3E}">
        <p14:creationId xmlns:p14="http://schemas.microsoft.com/office/powerpoint/2010/main" val="48087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290363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556000"/>
            <a:ext cx="8064896" cy="2897335"/>
          </a:xfrm>
        </p:spPr>
        <p:txBody>
          <a:bodyPr>
            <a:normAutofit/>
          </a:bodyPr>
          <a:lstStyle/>
          <a:p>
            <a:r>
              <a:rPr lang="ru-RU" sz="5200" i="1" dirty="0" smtClean="0">
                <a:solidFill>
                  <a:srgbClr val="C00000"/>
                </a:solidFill>
                <a:latin typeface="Arno Pro Caption" pitchFamily="18" charset="0"/>
              </a:rPr>
              <a:t>Играйте с нами</a:t>
            </a:r>
          </a:p>
          <a:p>
            <a:r>
              <a:rPr lang="ru-RU" sz="5200" i="1" dirty="0" smtClean="0">
                <a:solidFill>
                  <a:srgbClr val="C00000"/>
                </a:solidFill>
                <a:latin typeface="Arno Pro Caption" pitchFamily="18" charset="0"/>
              </a:rPr>
              <a:t>Играйте как мы</a:t>
            </a:r>
          </a:p>
          <a:p>
            <a:r>
              <a:rPr lang="ru-RU" sz="5200" i="1" dirty="0" smtClean="0">
                <a:solidFill>
                  <a:srgbClr val="C00000"/>
                </a:solidFill>
                <a:latin typeface="Arno Pro Caption" pitchFamily="18" charset="0"/>
              </a:rPr>
              <a:t>Играйте лучше нас!</a:t>
            </a:r>
            <a:endParaRPr lang="ru-RU" sz="5200" i="1" dirty="0">
              <a:solidFill>
                <a:srgbClr val="C00000"/>
              </a:solidFill>
              <a:latin typeface="Arno Pro Caption" pitchFamily="18" charset="0"/>
            </a:endParaRPr>
          </a:p>
        </p:txBody>
      </p:sp>
      <p:pic>
        <p:nvPicPr>
          <p:cNvPr id="1027" name="Picture 3" descr="C:\Users\Лена\Documents\фото\IMG_38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3733"/>
            <a:ext cx="4395209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Лена\Pictures\IMG_17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373734"/>
            <a:ext cx="4086939" cy="30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20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742</TotalTime>
  <Words>1461</Words>
  <Application>Microsoft Office PowerPoint</Application>
  <PresentationFormat>Экран (4:3)</PresentationFormat>
  <Paragraphs>184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Волна</vt:lpstr>
      <vt:lpstr> Тема: Организация игровой деятельности младших школьников на прогулках и переменах  </vt:lpstr>
      <vt:lpstr>                                        Значение подвижных игр</vt:lpstr>
      <vt:lpstr>Презентация PowerPoint</vt:lpstr>
      <vt:lpstr>Интересно знать то, что навыки, приобретенные в детстве во время игры, остаются с человеком на протяжении всей его жизни. Если их регулярно упражнять, они никуда не исчезнут, а наоборот станут более отточенными и слаженными. </vt:lpstr>
      <vt:lpstr>Презентация PowerPoint</vt:lpstr>
      <vt:lpstr>Птица без гнезда </vt:lpstr>
      <vt:lpstr>Успей занять место</vt:lpstr>
      <vt:lpstr>Бездомный заяц</vt:lpstr>
      <vt:lpstr>Шишки, жёлуди, орехи </vt:lpstr>
      <vt:lpstr>Самые любимые   игры на улице.</vt:lpstr>
      <vt:lpstr>Презентация PowerPoint</vt:lpstr>
      <vt:lpstr>Цель игр, проводимых на перемене</vt:lpstr>
      <vt:lpstr>Презентация PowerPoint</vt:lpstr>
      <vt:lpstr>Известные игры </vt:lpstr>
      <vt:lpstr>Журавли</vt:lpstr>
      <vt:lpstr>Дедушка Мазай</vt:lpstr>
      <vt:lpstr>Мяч за спиной</vt:lpstr>
      <vt:lpstr>Веревочка </vt:lpstr>
      <vt:lpstr>ИГРЫ В КЛАССЕ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 школьный конкурс  «Мои педагогические находки»  Тема: Организация игровой деятельности младших школьников на прогулках и переменах</dc:title>
  <dc:creator>Лена</dc:creator>
  <cp:lastModifiedBy>Пользователь</cp:lastModifiedBy>
  <cp:revision>60</cp:revision>
  <dcterms:created xsi:type="dcterms:W3CDTF">2020-10-23T07:59:22Z</dcterms:created>
  <dcterms:modified xsi:type="dcterms:W3CDTF">2024-10-09T13:27:31Z</dcterms:modified>
</cp:coreProperties>
</file>