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16"/>
  </p:notesMasterIdLst>
  <p:handoutMasterIdLst>
    <p:handoutMasterId r:id="rId17"/>
  </p:handoutMasterIdLst>
  <p:sldIdLst>
    <p:sldId id="257" r:id="rId2"/>
    <p:sldId id="261" r:id="rId3"/>
    <p:sldId id="262" r:id="rId4"/>
    <p:sldId id="263" r:id="rId5"/>
    <p:sldId id="264" r:id="rId6"/>
    <p:sldId id="265" r:id="rId7"/>
    <p:sldId id="266" r:id="rId8"/>
    <p:sldId id="267" r:id="rId9"/>
    <p:sldId id="268" r:id="rId10"/>
    <p:sldId id="270" r:id="rId11"/>
    <p:sldId id="272" r:id="rId12"/>
    <p:sldId id="271" r:id="rId13"/>
    <p:sldId id="273" r:id="rId14"/>
    <p:sldId id="269" r:id="rId15"/>
  </p:sldIdLst>
  <p:sldSz cx="12192000" cy="6858000"/>
  <p:notesSz cx="6858000" cy="9144000"/>
  <p:defaultTextStyle>
    <a:defPPr rtl="0">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7903F"/>
    <a:srgbClr val="344529"/>
    <a:srgbClr val="2B3922"/>
    <a:srgbClr val="2E3722"/>
    <a:srgbClr val="FCF7F1"/>
    <a:srgbClr val="B8D233"/>
    <a:srgbClr val="5CC6D6"/>
    <a:srgbClr val="F8D22F"/>
    <a:srgbClr val="F03F2B"/>
    <a:srgbClr val="3488A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A488322-F2BA-4B5B-9748-0D474271808F}" styleName="Средний стиль 3 — акцент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B344D84-9AFB-497E-A393-DC336BA19D2E}" styleName="Средний стиль 3 — акцент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82" y="590"/>
      </p:cViewPr>
      <p:guideLst/>
    </p:cSldViewPr>
  </p:slideViewPr>
  <p:notesTextViewPr>
    <p:cViewPr>
      <p:scale>
        <a:sx n="1" d="1"/>
        <a:sy n="1" d="1"/>
      </p:scale>
      <p:origin x="0" y="0"/>
    </p:cViewPr>
  </p:notesTextViewPr>
  <p:notesViewPr>
    <p:cSldViewPr snapToGrid="0">
      <p:cViewPr varScale="1">
        <p:scale>
          <a:sx n="124" d="100"/>
          <a:sy n="124" d="100"/>
        </p:scale>
        <p:origin x="495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ED5BA6-3011-48D5-A0EE-90177242C1AC}" type="doc">
      <dgm:prSet loTypeId="urn:microsoft.com/office/officeart/2008/layout/LinedList" loCatId="list" qsTypeId="urn:microsoft.com/office/officeart/2005/8/quickstyle/3d1" qsCatId="3D" csTypeId="urn:microsoft.com/office/officeart/2005/8/colors/accent3_3" csCatId="accent3" phldr="1"/>
      <dgm:spPr/>
      <dgm:t>
        <a:bodyPr/>
        <a:lstStyle/>
        <a:p>
          <a:endParaRPr lang="ru-RU"/>
        </a:p>
      </dgm:t>
    </dgm:pt>
    <dgm:pt modelId="{A9ACF042-12E5-4927-ADB7-C716834AB009}">
      <dgm:prSet phldrT="[Текст]"/>
      <dgm:spPr/>
      <dgm:t>
        <a:bodyPr/>
        <a:lstStyle/>
        <a:p>
          <a:pPr algn="ctr">
            <a:buFont typeface="Symbol" panose="05050102010706020507" pitchFamily="18" charset="2"/>
            <a:buChar char=""/>
          </a:pPr>
          <a:r>
            <a:rPr lang="ru-RU" i="1" dirty="0">
              <a:solidFill>
                <a:srgbClr val="C00000"/>
              </a:solidFill>
            </a:rPr>
            <a:t>Задачи экспериментальной математики разделились на три направления, относительно использования компьютерных программ :</a:t>
          </a:r>
          <a:endParaRPr lang="ru-RU" dirty="0">
            <a:solidFill>
              <a:srgbClr val="C00000"/>
            </a:solidFill>
          </a:endParaRPr>
        </a:p>
      </dgm:t>
    </dgm:pt>
    <dgm:pt modelId="{8F47EFF6-18C5-49F7-91E3-18AE755BFEE5}" type="parTrans" cxnId="{320B2A86-C36D-4717-92C7-F3C80F6AD0A2}">
      <dgm:prSet/>
      <dgm:spPr/>
      <dgm:t>
        <a:bodyPr/>
        <a:lstStyle/>
        <a:p>
          <a:endParaRPr lang="ru-RU"/>
        </a:p>
      </dgm:t>
    </dgm:pt>
    <dgm:pt modelId="{BD1D51E1-E892-4BEE-8DE9-D2C42B8DBF2C}" type="sibTrans" cxnId="{320B2A86-C36D-4717-92C7-F3C80F6AD0A2}">
      <dgm:prSet/>
      <dgm:spPr/>
      <dgm:t>
        <a:bodyPr/>
        <a:lstStyle/>
        <a:p>
          <a:endParaRPr lang="ru-RU"/>
        </a:p>
      </dgm:t>
    </dgm:pt>
    <dgm:pt modelId="{81F7CCD9-430E-4252-B33A-CE7219B879F0}">
      <dgm:prSet phldrT="[Текст]"/>
      <dgm:spPr/>
      <dgm:t>
        <a:bodyPr/>
        <a:lstStyle/>
        <a:p>
          <a:pPr>
            <a:buFont typeface="Symbol" panose="05050102010706020507" pitchFamily="18" charset="2"/>
            <a:buChar char=""/>
          </a:pPr>
          <a:r>
            <a:rPr lang="ru-RU" dirty="0">
              <a:solidFill>
                <a:srgbClr val="002060"/>
              </a:solidFill>
            </a:rPr>
            <a:t>задачи, </a:t>
          </a:r>
          <a:r>
            <a:rPr lang="ru-RU" i="1" dirty="0">
              <a:solidFill>
                <a:srgbClr val="002060"/>
              </a:solidFill>
            </a:rPr>
            <a:t>решаемые без привлечения компьютера</a:t>
          </a:r>
          <a:r>
            <a:rPr lang="ru-RU" dirty="0"/>
            <a:t>;</a:t>
          </a:r>
        </a:p>
      </dgm:t>
    </dgm:pt>
    <dgm:pt modelId="{AF4F8559-494B-4AA7-8183-DAC17E2A6CDD}" type="parTrans" cxnId="{DCFBDD95-7641-49FD-8BA6-37E951BD1DA6}">
      <dgm:prSet/>
      <dgm:spPr/>
      <dgm:t>
        <a:bodyPr/>
        <a:lstStyle/>
        <a:p>
          <a:endParaRPr lang="ru-RU"/>
        </a:p>
      </dgm:t>
    </dgm:pt>
    <dgm:pt modelId="{B2B82E69-E5EF-42CA-A1D4-E738E7852B55}" type="sibTrans" cxnId="{DCFBDD95-7641-49FD-8BA6-37E951BD1DA6}">
      <dgm:prSet/>
      <dgm:spPr/>
      <dgm:t>
        <a:bodyPr/>
        <a:lstStyle/>
        <a:p>
          <a:endParaRPr lang="ru-RU"/>
        </a:p>
      </dgm:t>
    </dgm:pt>
    <dgm:pt modelId="{667D434B-27C5-4DC4-86B8-81A9CE15F607}">
      <dgm:prSet phldrT="[Текст]"/>
      <dgm:spPr/>
      <dgm:t>
        <a:bodyPr/>
        <a:lstStyle/>
        <a:p>
          <a:pPr>
            <a:buFont typeface="Symbol" panose="05050102010706020507" pitchFamily="18" charset="2"/>
            <a:buChar char=""/>
          </a:pPr>
          <a:r>
            <a:rPr lang="ru-RU" dirty="0">
              <a:solidFill>
                <a:srgbClr val="002060"/>
              </a:solidFill>
            </a:rPr>
            <a:t>задачи, решение которых значительно облегчается </a:t>
          </a:r>
          <a:r>
            <a:rPr lang="ru-RU" i="1" dirty="0">
              <a:solidFill>
                <a:srgbClr val="002060"/>
              </a:solidFill>
            </a:rPr>
            <a:t>при привлечении компьютерных средств;</a:t>
          </a:r>
          <a:endParaRPr lang="ru-RU" dirty="0">
            <a:solidFill>
              <a:srgbClr val="002060"/>
            </a:solidFill>
          </a:endParaRPr>
        </a:p>
      </dgm:t>
    </dgm:pt>
    <dgm:pt modelId="{1439C6F0-F69E-4A72-8D9B-DC0766A8FBF5}" type="parTrans" cxnId="{C25B3B0B-7FC5-4AFA-A7A0-90B8BA6319D9}">
      <dgm:prSet/>
      <dgm:spPr/>
      <dgm:t>
        <a:bodyPr/>
        <a:lstStyle/>
        <a:p>
          <a:endParaRPr lang="ru-RU"/>
        </a:p>
      </dgm:t>
    </dgm:pt>
    <dgm:pt modelId="{9A2F1CDB-F3EA-4274-9802-5320EF52EC72}" type="sibTrans" cxnId="{C25B3B0B-7FC5-4AFA-A7A0-90B8BA6319D9}">
      <dgm:prSet/>
      <dgm:spPr/>
      <dgm:t>
        <a:bodyPr/>
        <a:lstStyle/>
        <a:p>
          <a:endParaRPr lang="ru-RU"/>
        </a:p>
      </dgm:t>
    </dgm:pt>
    <dgm:pt modelId="{8EAB63B6-CD4A-45B1-8BF9-715649B0B5C3}">
      <dgm:prSet phldrT="[Текст]"/>
      <dgm:spPr/>
      <dgm:t>
        <a:bodyPr/>
        <a:lstStyle/>
        <a:p>
          <a:pPr>
            <a:buFont typeface="Symbol" panose="05050102010706020507" pitchFamily="18" charset="2"/>
            <a:buChar char=""/>
          </a:pPr>
          <a:r>
            <a:rPr lang="ru-RU" dirty="0">
              <a:solidFill>
                <a:srgbClr val="002060"/>
              </a:solidFill>
            </a:rPr>
            <a:t>задачи, решаемые только </a:t>
          </a:r>
          <a:r>
            <a:rPr lang="ru-RU" i="1" dirty="0">
              <a:solidFill>
                <a:srgbClr val="002060"/>
              </a:solidFill>
            </a:rPr>
            <a:t>с привлечением компьютерных средств.</a:t>
          </a:r>
          <a:endParaRPr lang="ru-RU" dirty="0">
            <a:solidFill>
              <a:srgbClr val="002060"/>
            </a:solidFill>
          </a:endParaRPr>
        </a:p>
      </dgm:t>
    </dgm:pt>
    <dgm:pt modelId="{B1C24FA6-979F-4431-B978-5FB9EF4E3FF0}" type="parTrans" cxnId="{5B22AE74-74FC-4C7A-B1A5-6D3BADF52522}">
      <dgm:prSet/>
      <dgm:spPr/>
      <dgm:t>
        <a:bodyPr/>
        <a:lstStyle/>
        <a:p>
          <a:endParaRPr lang="ru-RU"/>
        </a:p>
      </dgm:t>
    </dgm:pt>
    <dgm:pt modelId="{8FABE944-89BB-49A2-B9BE-4A983BDCAF86}" type="sibTrans" cxnId="{5B22AE74-74FC-4C7A-B1A5-6D3BADF52522}">
      <dgm:prSet/>
      <dgm:spPr/>
      <dgm:t>
        <a:bodyPr/>
        <a:lstStyle/>
        <a:p>
          <a:endParaRPr lang="ru-RU"/>
        </a:p>
      </dgm:t>
    </dgm:pt>
    <dgm:pt modelId="{BDCE403F-5D86-4581-AE78-9648D5A8F517}" type="pres">
      <dgm:prSet presAssocID="{D7ED5BA6-3011-48D5-A0EE-90177242C1AC}" presName="vert0" presStyleCnt="0">
        <dgm:presLayoutVars>
          <dgm:dir/>
          <dgm:animOne val="branch"/>
          <dgm:animLvl val="lvl"/>
        </dgm:presLayoutVars>
      </dgm:prSet>
      <dgm:spPr/>
    </dgm:pt>
    <dgm:pt modelId="{A081BE29-974D-4076-920F-14C18E4B34DF}" type="pres">
      <dgm:prSet presAssocID="{A9ACF042-12E5-4927-ADB7-C716834AB009}" presName="thickLine" presStyleLbl="alignNode1" presStyleIdx="0" presStyleCnt="1"/>
      <dgm:spPr/>
    </dgm:pt>
    <dgm:pt modelId="{17CF6C86-5209-4177-B5DE-024BD67F052B}" type="pres">
      <dgm:prSet presAssocID="{A9ACF042-12E5-4927-ADB7-C716834AB009}" presName="horz1" presStyleCnt="0"/>
      <dgm:spPr/>
    </dgm:pt>
    <dgm:pt modelId="{B1CB4208-DF90-4621-99D2-520EB12A04EE}" type="pres">
      <dgm:prSet presAssocID="{A9ACF042-12E5-4927-ADB7-C716834AB009}" presName="tx1" presStyleLbl="revTx" presStyleIdx="0" presStyleCnt="4" custScaleX="225601"/>
      <dgm:spPr/>
    </dgm:pt>
    <dgm:pt modelId="{67372BBC-AC32-485A-B3E5-8A219C307513}" type="pres">
      <dgm:prSet presAssocID="{A9ACF042-12E5-4927-ADB7-C716834AB009}" presName="vert1" presStyleCnt="0"/>
      <dgm:spPr/>
    </dgm:pt>
    <dgm:pt modelId="{97C8BCD8-FF03-48BB-8997-FF363E098B91}" type="pres">
      <dgm:prSet presAssocID="{81F7CCD9-430E-4252-B33A-CE7219B879F0}" presName="vertSpace2a" presStyleCnt="0"/>
      <dgm:spPr/>
    </dgm:pt>
    <dgm:pt modelId="{F49A145C-DB87-420E-9613-968C9C1CE1F2}" type="pres">
      <dgm:prSet presAssocID="{81F7CCD9-430E-4252-B33A-CE7219B879F0}" presName="horz2" presStyleCnt="0"/>
      <dgm:spPr/>
    </dgm:pt>
    <dgm:pt modelId="{EDF6A7DA-7812-4D64-AD39-8BA43F39DE54}" type="pres">
      <dgm:prSet presAssocID="{81F7CCD9-430E-4252-B33A-CE7219B879F0}" presName="horzSpace2" presStyleCnt="0"/>
      <dgm:spPr/>
    </dgm:pt>
    <dgm:pt modelId="{D2AD6132-E6D4-48BF-9EE1-0B02C63FAFBB}" type="pres">
      <dgm:prSet presAssocID="{81F7CCD9-430E-4252-B33A-CE7219B879F0}" presName="tx2" presStyleLbl="revTx" presStyleIdx="1" presStyleCnt="4"/>
      <dgm:spPr/>
    </dgm:pt>
    <dgm:pt modelId="{5835F1A2-7B80-47F2-A669-53019F1395F0}" type="pres">
      <dgm:prSet presAssocID="{81F7CCD9-430E-4252-B33A-CE7219B879F0}" presName="vert2" presStyleCnt="0"/>
      <dgm:spPr/>
    </dgm:pt>
    <dgm:pt modelId="{230A67A0-B258-4211-B1BE-16F1F9D9100B}" type="pres">
      <dgm:prSet presAssocID="{81F7CCD9-430E-4252-B33A-CE7219B879F0}" presName="thinLine2b" presStyleLbl="callout" presStyleIdx="0" presStyleCnt="3"/>
      <dgm:spPr/>
    </dgm:pt>
    <dgm:pt modelId="{35CFFBC8-FCD8-4951-B9EA-EAD70FED9681}" type="pres">
      <dgm:prSet presAssocID="{81F7CCD9-430E-4252-B33A-CE7219B879F0}" presName="vertSpace2b" presStyleCnt="0"/>
      <dgm:spPr/>
    </dgm:pt>
    <dgm:pt modelId="{789AB9D8-A186-4175-9E66-92744DB16413}" type="pres">
      <dgm:prSet presAssocID="{667D434B-27C5-4DC4-86B8-81A9CE15F607}" presName="horz2" presStyleCnt="0"/>
      <dgm:spPr/>
    </dgm:pt>
    <dgm:pt modelId="{4D49AB16-6DC2-4EE6-8205-3DA898F6E4FB}" type="pres">
      <dgm:prSet presAssocID="{667D434B-27C5-4DC4-86B8-81A9CE15F607}" presName="horzSpace2" presStyleCnt="0"/>
      <dgm:spPr/>
    </dgm:pt>
    <dgm:pt modelId="{6F4E5735-60B5-4EC5-9207-9B81155E0AE1}" type="pres">
      <dgm:prSet presAssocID="{667D434B-27C5-4DC4-86B8-81A9CE15F607}" presName="tx2" presStyleLbl="revTx" presStyleIdx="2" presStyleCnt="4"/>
      <dgm:spPr/>
    </dgm:pt>
    <dgm:pt modelId="{FE463E24-1F48-4125-949B-307F930DB109}" type="pres">
      <dgm:prSet presAssocID="{667D434B-27C5-4DC4-86B8-81A9CE15F607}" presName="vert2" presStyleCnt="0"/>
      <dgm:spPr/>
    </dgm:pt>
    <dgm:pt modelId="{CEC4F532-029D-4C4F-A6DC-81230B520B2F}" type="pres">
      <dgm:prSet presAssocID="{667D434B-27C5-4DC4-86B8-81A9CE15F607}" presName="thinLine2b" presStyleLbl="callout" presStyleIdx="1" presStyleCnt="3"/>
      <dgm:spPr/>
    </dgm:pt>
    <dgm:pt modelId="{1103CF20-7F46-45B5-8B2D-75BB402C3870}" type="pres">
      <dgm:prSet presAssocID="{667D434B-27C5-4DC4-86B8-81A9CE15F607}" presName="vertSpace2b" presStyleCnt="0"/>
      <dgm:spPr/>
    </dgm:pt>
    <dgm:pt modelId="{04B3BA8B-9CE1-419D-B5B0-0397D1ADFA8F}" type="pres">
      <dgm:prSet presAssocID="{8EAB63B6-CD4A-45B1-8BF9-715649B0B5C3}" presName="horz2" presStyleCnt="0"/>
      <dgm:spPr/>
    </dgm:pt>
    <dgm:pt modelId="{283E32EE-D5EB-428B-B124-3ECE8796737B}" type="pres">
      <dgm:prSet presAssocID="{8EAB63B6-CD4A-45B1-8BF9-715649B0B5C3}" presName="horzSpace2" presStyleCnt="0"/>
      <dgm:spPr/>
    </dgm:pt>
    <dgm:pt modelId="{E0BB94D8-14BE-484F-8A64-DA4FE36712B5}" type="pres">
      <dgm:prSet presAssocID="{8EAB63B6-CD4A-45B1-8BF9-715649B0B5C3}" presName="tx2" presStyleLbl="revTx" presStyleIdx="3" presStyleCnt="4"/>
      <dgm:spPr/>
    </dgm:pt>
    <dgm:pt modelId="{49432583-0055-42DF-B5F8-2AA94C600B84}" type="pres">
      <dgm:prSet presAssocID="{8EAB63B6-CD4A-45B1-8BF9-715649B0B5C3}" presName="vert2" presStyleCnt="0"/>
      <dgm:spPr/>
    </dgm:pt>
    <dgm:pt modelId="{261EC646-7F78-4502-B2F9-B647BB0663D9}" type="pres">
      <dgm:prSet presAssocID="{8EAB63B6-CD4A-45B1-8BF9-715649B0B5C3}" presName="thinLine2b" presStyleLbl="callout" presStyleIdx="2" presStyleCnt="3"/>
      <dgm:spPr/>
    </dgm:pt>
    <dgm:pt modelId="{BBB1BA96-07CC-441F-B795-BFDD5B040830}" type="pres">
      <dgm:prSet presAssocID="{8EAB63B6-CD4A-45B1-8BF9-715649B0B5C3}" presName="vertSpace2b" presStyleCnt="0"/>
      <dgm:spPr/>
    </dgm:pt>
  </dgm:ptLst>
  <dgm:cxnLst>
    <dgm:cxn modelId="{C25B3B0B-7FC5-4AFA-A7A0-90B8BA6319D9}" srcId="{A9ACF042-12E5-4927-ADB7-C716834AB009}" destId="{667D434B-27C5-4DC4-86B8-81A9CE15F607}" srcOrd="1" destOrd="0" parTransId="{1439C6F0-F69E-4A72-8D9B-DC0766A8FBF5}" sibTransId="{9A2F1CDB-F3EA-4274-9802-5320EF52EC72}"/>
    <dgm:cxn modelId="{E6CFA94C-D646-49D5-A5D5-25A1870AB7A8}" type="presOf" srcId="{81F7CCD9-430E-4252-B33A-CE7219B879F0}" destId="{D2AD6132-E6D4-48BF-9EE1-0B02C63FAFBB}" srcOrd="0" destOrd="0" presId="urn:microsoft.com/office/officeart/2008/layout/LinedList"/>
    <dgm:cxn modelId="{887B4A6D-E01E-4757-8645-F68B2264039F}" type="presOf" srcId="{667D434B-27C5-4DC4-86B8-81A9CE15F607}" destId="{6F4E5735-60B5-4EC5-9207-9B81155E0AE1}" srcOrd="0" destOrd="0" presId="urn:microsoft.com/office/officeart/2008/layout/LinedList"/>
    <dgm:cxn modelId="{5B22AE74-74FC-4C7A-B1A5-6D3BADF52522}" srcId="{A9ACF042-12E5-4927-ADB7-C716834AB009}" destId="{8EAB63B6-CD4A-45B1-8BF9-715649B0B5C3}" srcOrd="2" destOrd="0" parTransId="{B1C24FA6-979F-4431-B978-5FB9EF4E3FF0}" sibTransId="{8FABE944-89BB-49A2-B9BE-4A983BDCAF86}"/>
    <dgm:cxn modelId="{320B2A86-C36D-4717-92C7-F3C80F6AD0A2}" srcId="{D7ED5BA6-3011-48D5-A0EE-90177242C1AC}" destId="{A9ACF042-12E5-4927-ADB7-C716834AB009}" srcOrd="0" destOrd="0" parTransId="{8F47EFF6-18C5-49F7-91E3-18AE755BFEE5}" sibTransId="{BD1D51E1-E892-4BEE-8DE9-D2C42B8DBF2C}"/>
    <dgm:cxn modelId="{DCFBDD95-7641-49FD-8BA6-37E951BD1DA6}" srcId="{A9ACF042-12E5-4927-ADB7-C716834AB009}" destId="{81F7CCD9-430E-4252-B33A-CE7219B879F0}" srcOrd="0" destOrd="0" parTransId="{AF4F8559-494B-4AA7-8183-DAC17E2A6CDD}" sibTransId="{B2B82E69-E5EF-42CA-A1D4-E738E7852B55}"/>
    <dgm:cxn modelId="{F6DB149A-07A4-42E4-A619-066DA53DDC8E}" type="presOf" srcId="{A9ACF042-12E5-4927-ADB7-C716834AB009}" destId="{B1CB4208-DF90-4621-99D2-520EB12A04EE}" srcOrd="0" destOrd="0" presId="urn:microsoft.com/office/officeart/2008/layout/LinedList"/>
    <dgm:cxn modelId="{C7C1CEA3-2D48-454A-95BD-E7C5168A6855}" type="presOf" srcId="{D7ED5BA6-3011-48D5-A0EE-90177242C1AC}" destId="{BDCE403F-5D86-4581-AE78-9648D5A8F517}" srcOrd="0" destOrd="0" presId="urn:microsoft.com/office/officeart/2008/layout/LinedList"/>
    <dgm:cxn modelId="{7256C2E4-3C88-44B9-8F4D-9BCE6A39FF1E}" type="presOf" srcId="{8EAB63B6-CD4A-45B1-8BF9-715649B0B5C3}" destId="{E0BB94D8-14BE-484F-8A64-DA4FE36712B5}" srcOrd="0" destOrd="0" presId="urn:microsoft.com/office/officeart/2008/layout/LinedList"/>
    <dgm:cxn modelId="{712F55EC-0768-4220-A99B-4C9760FB5EB1}" type="presParOf" srcId="{BDCE403F-5D86-4581-AE78-9648D5A8F517}" destId="{A081BE29-974D-4076-920F-14C18E4B34DF}" srcOrd="0" destOrd="0" presId="urn:microsoft.com/office/officeart/2008/layout/LinedList"/>
    <dgm:cxn modelId="{B47449A9-2BCC-49D3-B2B1-1EC647A6F0E8}" type="presParOf" srcId="{BDCE403F-5D86-4581-AE78-9648D5A8F517}" destId="{17CF6C86-5209-4177-B5DE-024BD67F052B}" srcOrd="1" destOrd="0" presId="urn:microsoft.com/office/officeart/2008/layout/LinedList"/>
    <dgm:cxn modelId="{21CD1295-9673-438A-B71E-D3807A6B8A32}" type="presParOf" srcId="{17CF6C86-5209-4177-B5DE-024BD67F052B}" destId="{B1CB4208-DF90-4621-99D2-520EB12A04EE}" srcOrd="0" destOrd="0" presId="urn:microsoft.com/office/officeart/2008/layout/LinedList"/>
    <dgm:cxn modelId="{EE891873-72C8-47AC-9150-15BE1DB2E65E}" type="presParOf" srcId="{17CF6C86-5209-4177-B5DE-024BD67F052B}" destId="{67372BBC-AC32-485A-B3E5-8A219C307513}" srcOrd="1" destOrd="0" presId="urn:microsoft.com/office/officeart/2008/layout/LinedList"/>
    <dgm:cxn modelId="{32543D10-0C98-43A4-8C7F-FB33892A91A0}" type="presParOf" srcId="{67372BBC-AC32-485A-B3E5-8A219C307513}" destId="{97C8BCD8-FF03-48BB-8997-FF363E098B91}" srcOrd="0" destOrd="0" presId="urn:microsoft.com/office/officeart/2008/layout/LinedList"/>
    <dgm:cxn modelId="{D512FEB8-1DC7-49C9-9AC2-A498DFBB3373}" type="presParOf" srcId="{67372BBC-AC32-485A-B3E5-8A219C307513}" destId="{F49A145C-DB87-420E-9613-968C9C1CE1F2}" srcOrd="1" destOrd="0" presId="urn:microsoft.com/office/officeart/2008/layout/LinedList"/>
    <dgm:cxn modelId="{DBD397CC-C1BC-445B-8CBE-3D65638E85F0}" type="presParOf" srcId="{F49A145C-DB87-420E-9613-968C9C1CE1F2}" destId="{EDF6A7DA-7812-4D64-AD39-8BA43F39DE54}" srcOrd="0" destOrd="0" presId="urn:microsoft.com/office/officeart/2008/layout/LinedList"/>
    <dgm:cxn modelId="{B3118B85-6AF6-43F1-B03E-FA560A6EE05C}" type="presParOf" srcId="{F49A145C-DB87-420E-9613-968C9C1CE1F2}" destId="{D2AD6132-E6D4-48BF-9EE1-0B02C63FAFBB}" srcOrd="1" destOrd="0" presId="urn:microsoft.com/office/officeart/2008/layout/LinedList"/>
    <dgm:cxn modelId="{FD6E0258-7BF9-4F40-B734-D85CBA079D57}" type="presParOf" srcId="{F49A145C-DB87-420E-9613-968C9C1CE1F2}" destId="{5835F1A2-7B80-47F2-A669-53019F1395F0}" srcOrd="2" destOrd="0" presId="urn:microsoft.com/office/officeart/2008/layout/LinedList"/>
    <dgm:cxn modelId="{FFA7D741-B225-4311-9D49-A219C7256601}" type="presParOf" srcId="{67372BBC-AC32-485A-B3E5-8A219C307513}" destId="{230A67A0-B258-4211-B1BE-16F1F9D9100B}" srcOrd="2" destOrd="0" presId="urn:microsoft.com/office/officeart/2008/layout/LinedList"/>
    <dgm:cxn modelId="{9F725746-1CA8-4869-8171-72B219D9D605}" type="presParOf" srcId="{67372BBC-AC32-485A-B3E5-8A219C307513}" destId="{35CFFBC8-FCD8-4951-B9EA-EAD70FED9681}" srcOrd="3" destOrd="0" presId="urn:microsoft.com/office/officeart/2008/layout/LinedList"/>
    <dgm:cxn modelId="{45EA0B6C-916D-42E8-B4CE-305B55BF21D5}" type="presParOf" srcId="{67372BBC-AC32-485A-B3E5-8A219C307513}" destId="{789AB9D8-A186-4175-9E66-92744DB16413}" srcOrd="4" destOrd="0" presId="urn:microsoft.com/office/officeart/2008/layout/LinedList"/>
    <dgm:cxn modelId="{9BC9E32C-B9FD-45D6-A218-C578332A9689}" type="presParOf" srcId="{789AB9D8-A186-4175-9E66-92744DB16413}" destId="{4D49AB16-6DC2-4EE6-8205-3DA898F6E4FB}" srcOrd="0" destOrd="0" presId="urn:microsoft.com/office/officeart/2008/layout/LinedList"/>
    <dgm:cxn modelId="{A8F03DFE-2F5E-4FEB-AE62-0C283F636ED5}" type="presParOf" srcId="{789AB9D8-A186-4175-9E66-92744DB16413}" destId="{6F4E5735-60B5-4EC5-9207-9B81155E0AE1}" srcOrd="1" destOrd="0" presId="urn:microsoft.com/office/officeart/2008/layout/LinedList"/>
    <dgm:cxn modelId="{522F19FD-ABB8-44E7-B94E-7B17FDEFD681}" type="presParOf" srcId="{789AB9D8-A186-4175-9E66-92744DB16413}" destId="{FE463E24-1F48-4125-949B-307F930DB109}" srcOrd="2" destOrd="0" presId="urn:microsoft.com/office/officeart/2008/layout/LinedList"/>
    <dgm:cxn modelId="{1A6EFC5E-E150-4E62-9AA9-2F437BE38790}" type="presParOf" srcId="{67372BBC-AC32-485A-B3E5-8A219C307513}" destId="{CEC4F532-029D-4C4F-A6DC-81230B520B2F}" srcOrd="5" destOrd="0" presId="urn:microsoft.com/office/officeart/2008/layout/LinedList"/>
    <dgm:cxn modelId="{73FAC70F-4DFF-4535-A9BA-3A5E9D7F1FCF}" type="presParOf" srcId="{67372BBC-AC32-485A-B3E5-8A219C307513}" destId="{1103CF20-7F46-45B5-8B2D-75BB402C3870}" srcOrd="6" destOrd="0" presId="urn:microsoft.com/office/officeart/2008/layout/LinedList"/>
    <dgm:cxn modelId="{2AE631E8-F199-453B-98D0-971ABFC0F511}" type="presParOf" srcId="{67372BBC-AC32-485A-B3E5-8A219C307513}" destId="{04B3BA8B-9CE1-419D-B5B0-0397D1ADFA8F}" srcOrd="7" destOrd="0" presId="urn:microsoft.com/office/officeart/2008/layout/LinedList"/>
    <dgm:cxn modelId="{CA5618A8-C0A6-4D32-B056-AF443AE1906E}" type="presParOf" srcId="{04B3BA8B-9CE1-419D-B5B0-0397D1ADFA8F}" destId="{283E32EE-D5EB-428B-B124-3ECE8796737B}" srcOrd="0" destOrd="0" presId="urn:microsoft.com/office/officeart/2008/layout/LinedList"/>
    <dgm:cxn modelId="{D037D937-2AAB-4912-B10A-24EE17E77955}" type="presParOf" srcId="{04B3BA8B-9CE1-419D-B5B0-0397D1ADFA8F}" destId="{E0BB94D8-14BE-484F-8A64-DA4FE36712B5}" srcOrd="1" destOrd="0" presId="urn:microsoft.com/office/officeart/2008/layout/LinedList"/>
    <dgm:cxn modelId="{FA810D30-B710-4CEB-8F5B-DDE3EE1EF97E}" type="presParOf" srcId="{04B3BA8B-9CE1-419D-B5B0-0397D1ADFA8F}" destId="{49432583-0055-42DF-B5F8-2AA94C600B84}" srcOrd="2" destOrd="0" presId="urn:microsoft.com/office/officeart/2008/layout/LinedList"/>
    <dgm:cxn modelId="{6FEB5E31-8C0D-4A77-B25B-156C8B2C388F}" type="presParOf" srcId="{67372BBC-AC32-485A-B3E5-8A219C307513}" destId="{261EC646-7F78-4502-B2F9-B647BB0663D9}" srcOrd="8" destOrd="0" presId="urn:microsoft.com/office/officeart/2008/layout/LinedList"/>
    <dgm:cxn modelId="{F52A958F-B1F8-4144-81BB-DAE46B1840BD}" type="presParOf" srcId="{67372BBC-AC32-485A-B3E5-8A219C307513}" destId="{BBB1BA96-07CC-441F-B795-BFDD5B040830}" srcOrd="9"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83EB31-C4EE-4F34-8030-FA3C491B3F91}" type="doc">
      <dgm:prSet loTypeId="urn:microsoft.com/office/officeart/2008/layout/LinedList" loCatId="list" qsTypeId="urn:microsoft.com/office/officeart/2005/8/quickstyle/3d1" qsCatId="3D" csTypeId="urn:microsoft.com/office/officeart/2005/8/colors/accent3_5" csCatId="accent3" phldr="1"/>
      <dgm:spPr/>
      <dgm:t>
        <a:bodyPr/>
        <a:lstStyle/>
        <a:p>
          <a:endParaRPr lang="ru-RU"/>
        </a:p>
      </dgm:t>
    </dgm:pt>
    <dgm:pt modelId="{F49ABB39-1076-46CB-98E0-E6C9B6317E46}">
      <dgm:prSet phldrT="[Текст]" custT="1"/>
      <dgm:spPr/>
      <dgm:t>
        <a:bodyPr/>
        <a:lstStyle/>
        <a:p>
          <a:pPr algn="ctr"/>
          <a:r>
            <a:rPr lang="ru-RU" sz="2000" dirty="0">
              <a:solidFill>
                <a:srgbClr val="C00000"/>
              </a:solidFill>
            </a:rPr>
            <a:t>Ученые </a:t>
          </a:r>
          <a:r>
            <a:rPr lang="ru-RU" sz="2000" dirty="0" err="1">
              <a:solidFill>
                <a:srgbClr val="C00000"/>
              </a:solidFill>
            </a:rPr>
            <a:t>Р.Беллу</a:t>
          </a:r>
          <a:r>
            <a:rPr lang="ru-RU" sz="2000" dirty="0">
              <a:solidFill>
                <a:srgbClr val="C00000"/>
              </a:solidFill>
            </a:rPr>
            <a:t> и </a:t>
          </a:r>
          <a:r>
            <a:rPr lang="ru-RU" sz="2000" dirty="0" err="1">
              <a:solidFill>
                <a:srgbClr val="C00000"/>
              </a:solidFill>
            </a:rPr>
            <a:t>Х.Банчи</a:t>
          </a:r>
          <a:r>
            <a:rPr lang="ru-RU" sz="2000" dirty="0">
              <a:solidFill>
                <a:srgbClr val="C00000"/>
              </a:solidFill>
            </a:rPr>
            <a:t>  предложили классифицировать исследовательское обучение по уровням:</a:t>
          </a:r>
        </a:p>
      </dgm:t>
    </dgm:pt>
    <dgm:pt modelId="{2099F59A-0239-477B-AEF1-E89B1027E99F}" type="parTrans" cxnId="{086DD057-EE07-4436-BABB-9DD5D60D87D8}">
      <dgm:prSet/>
      <dgm:spPr/>
      <dgm:t>
        <a:bodyPr/>
        <a:lstStyle/>
        <a:p>
          <a:endParaRPr lang="ru-RU"/>
        </a:p>
      </dgm:t>
    </dgm:pt>
    <dgm:pt modelId="{FA46B8B5-C985-4CD7-BD30-5FD160703C59}" type="sibTrans" cxnId="{086DD057-EE07-4436-BABB-9DD5D60D87D8}">
      <dgm:prSet/>
      <dgm:spPr/>
      <dgm:t>
        <a:bodyPr/>
        <a:lstStyle/>
        <a:p>
          <a:endParaRPr lang="ru-RU"/>
        </a:p>
      </dgm:t>
    </dgm:pt>
    <dgm:pt modelId="{DEC1FA53-4350-4A4E-8D80-794FC60F1E33}">
      <dgm:prSet phldrT="[Текст]" custT="1"/>
      <dgm:spPr/>
      <dgm:t>
        <a:bodyPr/>
        <a:lstStyle/>
        <a:p>
          <a:pPr>
            <a:buFont typeface="+mj-lt"/>
            <a:buAutoNum type="arabicPeriod"/>
          </a:pPr>
          <a:endParaRPr lang="ru-RU" sz="1200" dirty="0"/>
        </a:p>
        <a:p>
          <a:pPr>
            <a:buFont typeface="+mj-lt"/>
            <a:buAutoNum type="arabicPeriod"/>
          </a:pPr>
          <a:r>
            <a:rPr lang="ru-RU" sz="1400" b="1" i="1" dirty="0">
              <a:solidFill>
                <a:srgbClr val="002060"/>
              </a:solidFill>
            </a:rPr>
            <a:t>Проведение подтверждающих, контрольных исследований.</a:t>
          </a:r>
          <a:r>
            <a:rPr lang="ru-RU" sz="1400" b="1" dirty="0">
              <a:solidFill>
                <a:srgbClr val="002060"/>
              </a:solidFill>
            </a:rPr>
            <a:t> На данном этапе обучающиеся самостоятельно пытаются подтвердить определенные теоретические утверждения, предоставленные учителем и проверяют истинность уже существующих исследований ученых по представленным утверждениям. Это способствует лучшему восприятию обучающимися теоретических данных, полученных от учителя и продуктивному анализу фактов, подтверждающих эти данные.</a:t>
          </a:r>
        </a:p>
      </dgm:t>
    </dgm:pt>
    <dgm:pt modelId="{A7AA659D-89CA-4478-AB21-37F60BD63A48}" type="parTrans" cxnId="{49C9DD77-AD0F-4897-96F7-1A3957CEE1B4}">
      <dgm:prSet/>
      <dgm:spPr/>
      <dgm:t>
        <a:bodyPr/>
        <a:lstStyle/>
        <a:p>
          <a:endParaRPr lang="ru-RU"/>
        </a:p>
      </dgm:t>
    </dgm:pt>
    <dgm:pt modelId="{73CF9CF1-868E-4CD7-B642-F44274F4DAFA}" type="sibTrans" cxnId="{49C9DD77-AD0F-4897-96F7-1A3957CEE1B4}">
      <dgm:prSet/>
      <dgm:spPr/>
      <dgm:t>
        <a:bodyPr/>
        <a:lstStyle/>
        <a:p>
          <a:endParaRPr lang="ru-RU"/>
        </a:p>
      </dgm:t>
    </dgm:pt>
    <dgm:pt modelId="{A936EF6A-76AB-420A-A8AE-BAF8373F8642}">
      <dgm:prSet phldrT="[Текст]" custT="1"/>
      <dgm:spPr/>
      <dgm:t>
        <a:bodyPr/>
        <a:lstStyle/>
        <a:p>
          <a:pPr>
            <a:buFont typeface="+mj-lt"/>
            <a:buAutoNum type="arabicPeriod"/>
          </a:pPr>
          <a:r>
            <a:rPr lang="ru-RU" sz="1400" b="1" i="1" dirty="0">
              <a:solidFill>
                <a:srgbClr val="002060"/>
              </a:solidFill>
            </a:rPr>
            <a:t>Проведение исследований по определенному плану.</a:t>
          </a:r>
          <a:r>
            <a:rPr lang="ru-RU" sz="1400" b="1" dirty="0">
              <a:solidFill>
                <a:srgbClr val="002060"/>
              </a:solidFill>
            </a:rPr>
            <a:t> Обучающиеся решают исследовательскую задачу по заранее сформированному плану, четко следуя инструкциям и указаниям. Здесь обучающиеся самостоятельно ведут сбор данных на каждом этапе исследования, анализируют их и делают собственные виды, опираясь на уже имеющиеся теоретические знания</a:t>
          </a:r>
          <a:r>
            <a:rPr lang="ru-RU" sz="1400" dirty="0">
              <a:solidFill>
                <a:srgbClr val="00B050"/>
              </a:solidFill>
            </a:rPr>
            <a:t>.</a:t>
          </a:r>
        </a:p>
      </dgm:t>
    </dgm:pt>
    <dgm:pt modelId="{9BA51854-145E-42C2-8276-C678B079EFA4}" type="parTrans" cxnId="{9B678981-82CB-434B-B3D8-DDFAAE3D4251}">
      <dgm:prSet/>
      <dgm:spPr/>
      <dgm:t>
        <a:bodyPr/>
        <a:lstStyle/>
        <a:p>
          <a:endParaRPr lang="ru-RU"/>
        </a:p>
      </dgm:t>
    </dgm:pt>
    <dgm:pt modelId="{6AFAF9E3-F242-4390-A6B2-C201A10D316A}" type="sibTrans" cxnId="{9B678981-82CB-434B-B3D8-DDFAAE3D4251}">
      <dgm:prSet/>
      <dgm:spPr/>
      <dgm:t>
        <a:bodyPr/>
        <a:lstStyle/>
        <a:p>
          <a:endParaRPr lang="ru-RU"/>
        </a:p>
      </dgm:t>
    </dgm:pt>
    <dgm:pt modelId="{02605DA0-F53A-42A1-9711-CD6125902E2F}">
      <dgm:prSet phldrT="[Текст]" custT="1"/>
      <dgm:spPr/>
      <dgm:t>
        <a:bodyPr/>
        <a:lstStyle/>
        <a:p>
          <a:pPr>
            <a:buFont typeface="+mj-lt"/>
            <a:buAutoNum type="arabicPeriod"/>
          </a:pPr>
          <a:r>
            <a:rPr lang="ru-RU" sz="1400" b="1" i="1" dirty="0">
              <a:solidFill>
                <a:srgbClr val="002060"/>
              </a:solidFill>
            </a:rPr>
            <a:t>Проведение исследований под руководством педагога. </a:t>
          </a:r>
          <a:r>
            <a:rPr lang="ru-RU" sz="1400" b="1" dirty="0">
              <a:solidFill>
                <a:srgbClr val="002060"/>
              </a:solidFill>
            </a:rPr>
            <a:t>Учитель ставит перед обучающимися исследовательскую задачу, помогая, при необходимости, определиться с направлением поисковой деятельности путем. Обучающиеся самостоятельно составляют алгоритм своей деятельности, распределяют между собой обязанности, фиксируют полученные результаты, делают выводы. Итогом проделанной работы является защита проекта. Учителю на данном уровне отводится роль </a:t>
          </a:r>
          <a:r>
            <a:rPr lang="ru-RU" sz="1400" b="1" dirty="0" err="1">
              <a:solidFill>
                <a:srgbClr val="002060"/>
              </a:solidFill>
            </a:rPr>
            <a:t>тьютера</a:t>
          </a:r>
          <a:r>
            <a:rPr lang="ru-RU" sz="1400" b="1" dirty="0">
              <a:solidFill>
                <a:srgbClr val="002060"/>
              </a:solidFill>
            </a:rPr>
            <a:t>.</a:t>
          </a:r>
        </a:p>
      </dgm:t>
    </dgm:pt>
    <dgm:pt modelId="{B38683A4-88F5-4F6F-9C9E-ACB29DA84577}" type="parTrans" cxnId="{1865270B-152C-43F7-B0EB-A36C3CD0E318}">
      <dgm:prSet/>
      <dgm:spPr/>
      <dgm:t>
        <a:bodyPr/>
        <a:lstStyle/>
        <a:p>
          <a:endParaRPr lang="ru-RU"/>
        </a:p>
      </dgm:t>
    </dgm:pt>
    <dgm:pt modelId="{11C45044-87AD-4AD5-832E-CAD73F199425}" type="sibTrans" cxnId="{1865270B-152C-43F7-B0EB-A36C3CD0E318}">
      <dgm:prSet/>
      <dgm:spPr/>
      <dgm:t>
        <a:bodyPr/>
        <a:lstStyle/>
        <a:p>
          <a:endParaRPr lang="ru-RU"/>
        </a:p>
      </dgm:t>
    </dgm:pt>
    <dgm:pt modelId="{DF9673C9-D9F6-4609-8422-F412D0B24F6E}">
      <dgm:prSet phldrT="[Текст]" custT="1"/>
      <dgm:spPr/>
      <dgm:t>
        <a:bodyPr/>
        <a:lstStyle/>
        <a:p>
          <a:r>
            <a:rPr lang="ru-RU" sz="1400" b="1" i="1" dirty="0">
              <a:solidFill>
                <a:srgbClr val="002060"/>
              </a:solidFill>
            </a:rPr>
            <a:t>Истинные (подлинные) исследования. </a:t>
          </a:r>
          <a:r>
            <a:rPr lang="ru-RU" sz="1400" b="1" dirty="0">
              <a:solidFill>
                <a:srgbClr val="002060"/>
              </a:solidFill>
            </a:rPr>
            <a:t>На данном уровне обучающиеся самостоятельно ставят перед собой исследовательские цели и задачи, определяют проблемы и задачи исследования, проводят ход исследования, делают выводы и проводят их защиту. Данный уровень используется при подготовке к научно-практическим конференциям</a:t>
          </a:r>
        </a:p>
      </dgm:t>
    </dgm:pt>
    <dgm:pt modelId="{F5021EA6-0D0F-4E46-8511-15AD5416D594}" type="parTrans" cxnId="{6F070AC7-AB7E-4D07-86C8-5A9476060E44}">
      <dgm:prSet/>
      <dgm:spPr/>
      <dgm:t>
        <a:bodyPr/>
        <a:lstStyle/>
        <a:p>
          <a:endParaRPr lang="ru-RU"/>
        </a:p>
      </dgm:t>
    </dgm:pt>
    <dgm:pt modelId="{1E482EE3-5CC7-4049-9721-B0301BC27C44}" type="sibTrans" cxnId="{6F070AC7-AB7E-4D07-86C8-5A9476060E44}">
      <dgm:prSet/>
      <dgm:spPr/>
      <dgm:t>
        <a:bodyPr/>
        <a:lstStyle/>
        <a:p>
          <a:endParaRPr lang="ru-RU"/>
        </a:p>
      </dgm:t>
    </dgm:pt>
    <dgm:pt modelId="{33B87650-8C7F-4BDB-AE8B-4CCBCD2B06EA}" type="pres">
      <dgm:prSet presAssocID="{4483EB31-C4EE-4F34-8030-FA3C491B3F91}" presName="vert0" presStyleCnt="0">
        <dgm:presLayoutVars>
          <dgm:dir/>
          <dgm:animOne val="branch"/>
          <dgm:animLvl val="lvl"/>
        </dgm:presLayoutVars>
      </dgm:prSet>
      <dgm:spPr/>
    </dgm:pt>
    <dgm:pt modelId="{865392B8-D386-4793-99CB-13B1D7E809CD}" type="pres">
      <dgm:prSet presAssocID="{F49ABB39-1076-46CB-98E0-E6C9B6317E46}" presName="thickLine" presStyleLbl="alignNode1" presStyleIdx="0" presStyleCnt="1"/>
      <dgm:spPr/>
    </dgm:pt>
    <dgm:pt modelId="{CDD224F0-5E33-49F9-ABAD-1C0A08750C6E}" type="pres">
      <dgm:prSet presAssocID="{F49ABB39-1076-46CB-98E0-E6C9B6317E46}" presName="horz1" presStyleCnt="0"/>
      <dgm:spPr/>
    </dgm:pt>
    <dgm:pt modelId="{0DBE054F-F721-466D-896C-39B4B4045E3A}" type="pres">
      <dgm:prSet presAssocID="{F49ABB39-1076-46CB-98E0-E6C9B6317E46}" presName="tx1" presStyleLbl="revTx" presStyleIdx="0" presStyleCnt="5"/>
      <dgm:spPr/>
    </dgm:pt>
    <dgm:pt modelId="{D9A6D7A9-B507-4064-821A-A117E30C0A1B}" type="pres">
      <dgm:prSet presAssocID="{F49ABB39-1076-46CB-98E0-E6C9B6317E46}" presName="vert1" presStyleCnt="0"/>
      <dgm:spPr/>
    </dgm:pt>
    <dgm:pt modelId="{A50A396A-3E9C-4961-A18E-D879C7FABF1F}" type="pres">
      <dgm:prSet presAssocID="{DEC1FA53-4350-4A4E-8D80-794FC60F1E33}" presName="vertSpace2a" presStyleCnt="0"/>
      <dgm:spPr/>
    </dgm:pt>
    <dgm:pt modelId="{7954AD72-BD1F-4A9E-8D2C-71EF635F083A}" type="pres">
      <dgm:prSet presAssocID="{DEC1FA53-4350-4A4E-8D80-794FC60F1E33}" presName="horz2" presStyleCnt="0"/>
      <dgm:spPr/>
    </dgm:pt>
    <dgm:pt modelId="{E91408BA-F584-4C50-8B8A-2E221F113453}" type="pres">
      <dgm:prSet presAssocID="{DEC1FA53-4350-4A4E-8D80-794FC60F1E33}" presName="horzSpace2" presStyleCnt="0"/>
      <dgm:spPr/>
    </dgm:pt>
    <dgm:pt modelId="{D195B8D4-9108-42A5-A2AD-207F3F8491B0}" type="pres">
      <dgm:prSet presAssocID="{DEC1FA53-4350-4A4E-8D80-794FC60F1E33}" presName="tx2" presStyleLbl="revTx" presStyleIdx="1" presStyleCnt="5" custLinFactNeighborX="-102" custLinFactNeighborY="-11387"/>
      <dgm:spPr/>
    </dgm:pt>
    <dgm:pt modelId="{157BF842-4966-446C-B747-71CA16061C20}" type="pres">
      <dgm:prSet presAssocID="{DEC1FA53-4350-4A4E-8D80-794FC60F1E33}" presName="vert2" presStyleCnt="0"/>
      <dgm:spPr/>
    </dgm:pt>
    <dgm:pt modelId="{33BA5716-106A-498D-AFDD-50E1621AC25C}" type="pres">
      <dgm:prSet presAssocID="{DEC1FA53-4350-4A4E-8D80-794FC60F1E33}" presName="thinLine2b" presStyleLbl="callout" presStyleIdx="0" presStyleCnt="4"/>
      <dgm:spPr/>
    </dgm:pt>
    <dgm:pt modelId="{182F9911-E8F4-4659-BA49-A4B972A2FBF9}" type="pres">
      <dgm:prSet presAssocID="{DEC1FA53-4350-4A4E-8D80-794FC60F1E33}" presName="vertSpace2b" presStyleCnt="0"/>
      <dgm:spPr/>
    </dgm:pt>
    <dgm:pt modelId="{91EE0883-FCF8-453C-8FF7-204590FC82B9}" type="pres">
      <dgm:prSet presAssocID="{A936EF6A-76AB-420A-A8AE-BAF8373F8642}" presName="horz2" presStyleCnt="0"/>
      <dgm:spPr/>
    </dgm:pt>
    <dgm:pt modelId="{25249F7D-CEC9-4E47-9C05-D08FDDBF93A2}" type="pres">
      <dgm:prSet presAssocID="{A936EF6A-76AB-420A-A8AE-BAF8373F8642}" presName="horzSpace2" presStyleCnt="0"/>
      <dgm:spPr/>
    </dgm:pt>
    <dgm:pt modelId="{A2C7FE8C-9C53-4A82-BCBD-AB2DCE70F6B9}" type="pres">
      <dgm:prSet presAssocID="{A936EF6A-76AB-420A-A8AE-BAF8373F8642}" presName="tx2" presStyleLbl="revTx" presStyleIdx="2" presStyleCnt="5" custLinFactNeighborX="206" custLinFactNeighborY="8762"/>
      <dgm:spPr/>
    </dgm:pt>
    <dgm:pt modelId="{9C57630E-E328-4492-8E04-5EDD9EE585E7}" type="pres">
      <dgm:prSet presAssocID="{A936EF6A-76AB-420A-A8AE-BAF8373F8642}" presName="vert2" presStyleCnt="0"/>
      <dgm:spPr/>
    </dgm:pt>
    <dgm:pt modelId="{42FB4A8F-1374-4DD0-A0A3-4D4790EB01F4}" type="pres">
      <dgm:prSet presAssocID="{A936EF6A-76AB-420A-A8AE-BAF8373F8642}" presName="thinLine2b" presStyleLbl="callout" presStyleIdx="1" presStyleCnt="4"/>
      <dgm:spPr/>
    </dgm:pt>
    <dgm:pt modelId="{6C12A9CF-022E-478F-A029-8F00F9DFB1C2}" type="pres">
      <dgm:prSet presAssocID="{A936EF6A-76AB-420A-A8AE-BAF8373F8642}" presName="vertSpace2b" presStyleCnt="0"/>
      <dgm:spPr/>
    </dgm:pt>
    <dgm:pt modelId="{4557A5DF-8C20-4D25-96C0-AC038B52024B}" type="pres">
      <dgm:prSet presAssocID="{02605DA0-F53A-42A1-9711-CD6125902E2F}" presName="horz2" presStyleCnt="0"/>
      <dgm:spPr/>
    </dgm:pt>
    <dgm:pt modelId="{7E9185E7-1A4E-4CE8-A537-8E9AE9488B77}" type="pres">
      <dgm:prSet presAssocID="{02605DA0-F53A-42A1-9711-CD6125902E2F}" presName="horzSpace2" presStyleCnt="0"/>
      <dgm:spPr/>
    </dgm:pt>
    <dgm:pt modelId="{235F8D49-E2A1-46E8-A125-D0CC7F4D5275}" type="pres">
      <dgm:prSet presAssocID="{02605DA0-F53A-42A1-9711-CD6125902E2F}" presName="tx2" presStyleLbl="revTx" presStyleIdx="3" presStyleCnt="5"/>
      <dgm:spPr/>
    </dgm:pt>
    <dgm:pt modelId="{1BF77584-FA91-4F8B-B711-5F3C71F8A5F1}" type="pres">
      <dgm:prSet presAssocID="{02605DA0-F53A-42A1-9711-CD6125902E2F}" presName="vert2" presStyleCnt="0"/>
      <dgm:spPr/>
    </dgm:pt>
    <dgm:pt modelId="{F0FADB98-C33E-4023-850D-006DDEC77E04}" type="pres">
      <dgm:prSet presAssocID="{02605DA0-F53A-42A1-9711-CD6125902E2F}" presName="thinLine2b" presStyleLbl="callout" presStyleIdx="2" presStyleCnt="4"/>
      <dgm:spPr/>
    </dgm:pt>
    <dgm:pt modelId="{333258EB-08B4-4A80-8A2E-A8616B847635}" type="pres">
      <dgm:prSet presAssocID="{02605DA0-F53A-42A1-9711-CD6125902E2F}" presName="vertSpace2b" presStyleCnt="0"/>
      <dgm:spPr/>
    </dgm:pt>
    <dgm:pt modelId="{8FDE8A96-8B97-40EF-9C08-650269BC59EA}" type="pres">
      <dgm:prSet presAssocID="{DF9673C9-D9F6-4609-8422-F412D0B24F6E}" presName="horz2" presStyleCnt="0"/>
      <dgm:spPr/>
    </dgm:pt>
    <dgm:pt modelId="{CF5B50A2-425C-4E5E-AB83-2F98F1647692}" type="pres">
      <dgm:prSet presAssocID="{DF9673C9-D9F6-4609-8422-F412D0B24F6E}" presName="horzSpace2" presStyleCnt="0"/>
      <dgm:spPr/>
    </dgm:pt>
    <dgm:pt modelId="{5901F825-AF55-41CE-B949-C32AC8248D53}" type="pres">
      <dgm:prSet presAssocID="{DF9673C9-D9F6-4609-8422-F412D0B24F6E}" presName="tx2" presStyleLbl="revTx" presStyleIdx="4" presStyleCnt="5"/>
      <dgm:spPr/>
    </dgm:pt>
    <dgm:pt modelId="{817B0A8F-3C96-4137-BC28-AD83062080E8}" type="pres">
      <dgm:prSet presAssocID="{DF9673C9-D9F6-4609-8422-F412D0B24F6E}" presName="vert2" presStyleCnt="0"/>
      <dgm:spPr/>
    </dgm:pt>
    <dgm:pt modelId="{EA1B5362-BB52-42EF-A8EB-00532E86E104}" type="pres">
      <dgm:prSet presAssocID="{DF9673C9-D9F6-4609-8422-F412D0B24F6E}" presName="thinLine2b" presStyleLbl="callout" presStyleIdx="3" presStyleCnt="4"/>
      <dgm:spPr/>
    </dgm:pt>
    <dgm:pt modelId="{61556BE7-FA47-453C-9DD8-91A878AF5EC3}" type="pres">
      <dgm:prSet presAssocID="{DF9673C9-D9F6-4609-8422-F412D0B24F6E}" presName="vertSpace2b" presStyleCnt="0"/>
      <dgm:spPr/>
    </dgm:pt>
  </dgm:ptLst>
  <dgm:cxnLst>
    <dgm:cxn modelId="{1865270B-152C-43F7-B0EB-A36C3CD0E318}" srcId="{F49ABB39-1076-46CB-98E0-E6C9B6317E46}" destId="{02605DA0-F53A-42A1-9711-CD6125902E2F}" srcOrd="2" destOrd="0" parTransId="{B38683A4-88F5-4F6F-9C9E-ACB29DA84577}" sibTransId="{11C45044-87AD-4AD5-832E-CAD73F199425}"/>
    <dgm:cxn modelId="{4DE4EE0E-591F-433F-80ED-2ABAFC693486}" type="presOf" srcId="{DF9673C9-D9F6-4609-8422-F412D0B24F6E}" destId="{5901F825-AF55-41CE-B949-C32AC8248D53}" srcOrd="0" destOrd="0" presId="urn:microsoft.com/office/officeart/2008/layout/LinedList"/>
    <dgm:cxn modelId="{AEF01E1E-886E-423A-82B1-ACF8575E622D}" type="presOf" srcId="{DEC1FA53-4350-4A4E-8D80-794FC60F1E33}" destId="{D195B8D4-9108-42A5-A2AD-207F3F8491B0}" srcOrd="0" destOrd="0" presId="urn:microsoft.com/office/officeart/2008/layout/LinedList"/>
    <dgm:cxn modelId="{A3F2003F-03B1-4EEA-8C3E-0778E02329D1}" type="presOf" srcId="{F49ABB39-1076-46CB-98E0-E6C9B6317E46}" destId="{0DBE054F-F721-466D-896C-39B4B4045E3A}" srcOrd="0" destOrd="0" presId="urn:microsoft.com/office/officeart/2008/layout/LinedList"/>
    <dgm:cxn modelId="{086DD057-EE07-4436-BABB-9DD5D60D87D8}" srcId="{4483EB31-C4EE-4F34-8030-FA3C491B3F91}" destId="{F49ABB39-1076-46CB-98E0-E6C9B6317E46}" srcOrd="0" destOrd="0" parTransId="{2099F59A-0239-477B-AEF1-E89B1027E99F}" sibTransId="{FA46B8B5-C985-4CD7-BD30-5FD160703C59}"/>
    <dgm:cxn modelId="{49C9DD77-AD0F-4897-96F7-1A3957CEE1B4}" srcId="{F49ABB39-1076-46CB-98E0-E6C9B6317E46}" destId="{DEC1FA53-4350-4A4E-8D80-794FC60F1E33}" srcOrd="0" destOrd="0" parTransId="{A7AA659D-89CA-4478-AB21-37F60BD63A48}" sibTransId="{73CF9CF1-868E-4CD7-B642-F44274F4DAFA}"/>
    <dgm:cxn modelId="{9B678981-82CB-434B-B3D8-DDFAAE3D4251}" srcId="{F49ABB39-1076-46CB-98E0-E6C9B6317E46}" destId="{A936EF6A-76AB-420A-A8AE-BAF8373F8642}" srcOrd="1" destOrd="0" parTransId="{9BA51854-145E-42C2-8276-C678B079EFA4}" sibTransId="{6AFAF9E3-F242-4390-A6B2-C201A10D316A}"/>
    <dgm:cxn modelId="{6F070AC7-AB7E-4D07-86C8-5A9476060E44}" srcId="{F49ABB39-1076-46CB-98E0-E6C9B6317E46}" destId="{DF9673C9-D9F6-4609-8422-F412D0B24F6E}" srcOrd="3" destOrd="0" parTransId="{F5021EA6-0D0F-4E46-8511-15AD5416D594}" sibTransId="{1E482EE3-5CC7-4049-9721-B0301BC27C44}"/>
    <dgm:cxn modelId="{36FE89D5-2C8E-4D22-A304-A1C80FB08886}" type="presOf" srcId="{4483EB31-C4EE-4F34-8030-FA3C491B3F91}" destId="{33B87650-8C7F-4BDB-AE8B-4CCBCD2B06EA}" srcOrd="0" destOrd="0" presId="urn:microsoft.com/office/officeart/2008/layout/LinedList"/>
    <dgm:cxn modelId="{74730DEA-48A3-4F04-B140-5928CD7CAE21}" type="presOf" srcId="{02605DA0-F53A-42A1-9711-CD6125902E2F}" destId="{235F8D49-E2A1-46E8-A125-D0CC7F4D5275}" srcOrd="0" destOrd="0" presId="urn:microsoft.com/office/officeart/2008/layout/LinedList"/>
    <dgm:cxn modelId="{87F1D5FD-600A-4A42-BCAC-0C315D39488C}" type="presOf" srcId="{A936EF6A-76AB-420A-A8AE-BAF8373F8642}" destId="{A2C7FE8C-9C53-4A82-BCBD-AB2DCE70F6B9}" srcOrd="0" destOrd="0" presId="urn:microsoft.com/office/officeart/2008/layout/LinedList"/>
    <dgm:cxn modelId="{5EB7AF26-D019-423F-863D-E819227A27DE}" type="presParOf" srcId="{33B87650-8C7F-4BDB-AE8B-4CCBCD2B06EA}" destId="{865392B8-D386-4793-99CB-13B1D7E809CD}" srcOrd="0" destOrd="0" presId="urn:microsoft.com/office/officeart/2008/layout/LinedList"/>
    <dgm:cxn modelId="{51327EF1-1D95-4A9D-A5F2-F8EC008E1284}" type="presParOf" srcId="{33B87650-8C7F-4BDB-AE8B-4CCBCD2B06EA}" destId="{CDD224F0-5E33-49F9-ABAD-1C0A08750C6E}" srcOrd="1" destOrd="0" presId="urn:microsoft.com/office/officeart/2008/layout/LinedList"/>
    <dgm:cxn modelId="{098EAA66-DBCC-4EE2-B68E-22D0EDFFF1B1}" type="presParOf" srcId="{CDD224F0-5E33-49F9-ABAD-1C0A08750C6E}" destId="{0DBE054F-F721-466D-896C-39B4B4045E3A}" srcOrd="0" destOrd="0" presId="urn:microsoft.com/office/officeart/2008/layout/LinedList"/>
    <dgm:cxn modelId="{8137C756-305A-4B44-9E2E-93D98B345B66}" type="presParOf" srcId="{CDD224F0-5E33-49F9-ABAD-1C0A08750C6E}" destId="{D9A6D7A9-B507-4064-821A-A117E30C0A1B}" srcOrd="1" destOrd="0" presId="urn:microsoft.com/office/officeart/2008/layout/LinedList"/>
    <dgm:cxn modelId="{1D41C11C-E4E9-4B21-8EC7-A8154F5E05E7}" type="presParOf" srcId="{D9A6D7A9-B507-4064-821A-A117E30C0A1B}" destId="{A50A396A-3E9C-4961-A18E-D879C7FABF1F}" srcOrd="0" destOrd="0" presId="urn:microsoft.com/office/officeart/2008/layout/LinedList"/>
    <dgm:cxn modelId="{5C76F8FB-8247-49BF-87AF-DF6D7DA6C075}" type="presParOf" srcId="{D9A6D7A9-B507-4064-821A-A117E30C0A1B}" destId="{7954AD72-BD1F-4A9E-8D2C-71EF635F083A}" srcOrd="1" destOrd="0" presId="urn:microsoft.com/office/officeart/2008/layout/LinedList"/>
    <dgm:cxn modelId="{68AD9275-CA7F-4238-B44F-3A08C65EC552}" type="presParOf" srcId="{7954AD72-BD1F-4A9E-8D2C-71EF635F083A}" destId="{E91408BA-F584-4C50-8B8A-2E221F113453}" srcOrd="0" destOrd="0" presId="urn:microsoft.com/office/officeart/2008/layout/LinedList"/>
    <dgm:cxn modelId="{203BDBB7-C5BD-4B7C-A19C-308F7A94BE3D}" type="presParOf" srcId="{7954AD72-BD1F-4A9E-8D2C-71EF635F083A}" destId="{D195B8D4-9108-42A5-A2AD-207F3F8491B0}" srcOrd="1" destOrd="0" presId="urn:microsoft.com/office/officeart/2008/layout/LinedList"/>
    <dgm:cxn modelId="{EAA3DFF6-FC3C-4A8A-A68E-ADDC45109A0C}" type="presParOf" srcId="{7954AD72-BD1F-4A9E-8D2C-71EF635F083A}" destId="{157BF842-4966-446C-B747-71CA16061C20}" srcOrd="2" destOrd="0" presId="urn:microsoft.com/office/officeart/2008/layout/LinedList"/>
    <dgm:cxn modelId="{84B8D132-E1B1-4600-9D2F-109076638D09}" type="presParOf" srcId="{D9A6D7A9-B507-4064-821A-A117E30C0A1B}" destId="{33BA5716-106A-498D-AFDD-50E1621AC25C}" srcOrd="2" destOrd="0" presId="urn:microsoft.com/office/officeart/2008/layout/LinedList"/>
    <dgm:cxn modelId="{F3CB1319-BDDA-4696-B8F4-71C1B9522419}" type="presParOf" srcId="{D9A6D7A9-B507-4064-821A-A117E30C0A1B}" destId="{182F9911-E8F4-4659-BA49-A4B972A2FBF9}" srcOrd="3" destOrd="0" presId="urn:microsoft.com/office/officeart/2008/layout/LinedList"/>
    <dgm:cxn modelId="{4E7EE66A-C1A9-48D7-B3BA-BD5592AABE1B}" type="presParOf" srcId="{D9A6D7A9-B507-4064-821A-A117E30C0A1B}" destId="{91EE0883-FCF8-453C-8FF7-204590FC82B9}" srcOrd="4" destOrd="0" presId="urn:microsoft.com/office/officeart/2008/layout/LinedList"/>
    <dgm:cxn modelId="{47354D96-E2CD-4FBD-A848-91A49B9ADA4E}" type="presParOf" srcId="{91EE0883-FCF8-453C-8FF7-204590FC82B9}" destId="{25249F7D-CEC9-4E47-9C05-D08FDDBF93A2}" srcOrd="0" destOrd="0" presId="urn:microsoft.com/office/officeart/2008/layout/LinedList"/>
    <dgm:cxn modelId="{969670E9-80D8-4BA6-860F-5E971D3DE671}" type="presParOf" srcId="{91EE0883-FCF8-453C-8FF7-204590FC82B9}" destId="{A2C7FE8C-9C53-4A82-BCBD-AB2DCE70F6B9}" srcOrd="1" destOrd="0" presId="urn:microsoft.com/office/officeart/2008/layout/LinedList"/>
    <dgm:cxn modelId="{3E5E7F92-CFA7-4170-9670-A9B6867172FC}" type="presParOf" srcId="{91EE0883-FCF8-453C-8FF7-204590FC82B9}" destId="{9C57630E-E328-4492-8E04-5EDD9EE585E7}" srcOrd="2" destOrd="0" presId="urn:microsoft.com/office/officeart/2008/layout/LinedList"/>
    <dgm:cxn modelId="{F979EECD-490B-4D9F-A027-A4F3F9A276AA}" type="presParOf" srcId="{D9A6D7A9-B507-4064-821A-A117E30C0A1B}" destId="{42FB4A8F-1374-4DD0-A0A3-4D4790EB01F4}" srcOrd="5" destOrd="0" presId="urn:microsoft.com/office/officeart/2008/layout/LinedList"/>
    <dgm:cxn modelId="{5627C370-36F3-4701-AB7A-52229BCFF188}" type="presParOf" srcId="{D9A6D7A9-B507-4064-821A-A117E30C0A1B}" destId="{6C12A9CF-022E-478F-A029-8F00F9DFB1C2}" srcOrd="6" destOrd="0" presId="urn:microsoft.com/office/officeart/2008/layout/LinedList"/>
    <dgm:cxn modelId="{F19AABF2-1204-438A-A2D5-76C2475B86E7}" type="presParOf" srcId="{D9A6D7A9-B507-4064-821A-A117E30C0A1B}" destId="{4557A5DF-8C20-4D25-96C0-AC038B52024B}" srcOrd="7" destOrd="0" presId="urn:microsoft.com/office/officeart/2008/layout/LinedList"/>
    <dgm:cxn modelId="{241104B7-6101-41A1-931E-D76EDB5A5B31}" type="presParOf" srcId="{4557A5DF-8C20-4D25-96C0-AC038B52024B}" destId="{7E9185E7-1A4E-4CE8-A537-8E9AE9488B77}" srcOrd="0" destOrd="0" presId="urn:microsoft.com/office/officeart/2008/layout/LinedList"/>
    <dgm:cxn modelId="{F1E51D2C-212B-45A4-B666-CDC11C91368E}" type="presParOf" srcId="{4557A5DF-8C20-4D25-96C0-AC038B52024B}" destId="{235F8D49-E2A1-46E8-A125-D0CC7F4D5275}" srcOrd="1" destOrd="0" presId="urn:microsoft.com/office/officeart/2008/layout/LinedList"/>
    <dgm:cxn modelId="{C9C83325-7AAB-49E7-B1CC-AC7C5BD4D96C}" type="presParOf" srcId="{4557A5DF-8C20-4D25-96C0-AC038B52024B}" destId="{1BF77584-FA91-4F8B-B711-5F3C71F8A5F1}" srcOrd="2" destOrd="0" presId="urn:microsoft.com/office/officeart/2008/layout/LinedList"/>
    <dgm:cxn modelId="{C29E4C79-6218-466B-9C94-73AF9AE3B262}" type="presParOf" srcId="{D9A6D7A9-B507-4064-821A-A117E30C0A1B}" destId="{F0FADB98-C33E-4023-850D-006DDEC77E04}" srcOrd="8" destOrd="0" presId="urn:microsoft.com/office/officeart/2008/layout/LinedList"/>
    <dgm:cxn modelId="{50172404-E8F3-407A-9D43-5C2728F17F04}" type="presParOf" srcId="{D9A6D7A9-B507-4064-821A-A117E30C0A1B}" destId="{333258EB-08B4-4A80-8A2E-A8616B847635}" srcOrd="9" destOrd="0" presId="urn:microsoft.com/office/officeart/2008/layout/LinedList"/>
    <dgm:cxn modelId="{7A8E67B2-9580-4042-BCE3-F2B5CB456650}" type="presParOf" srcId="{D9A6D7A9-B507-4064-821A-A117E30C0A1B}" destId="{8FDE8A96-8B97-40EF-9C08-650269BC59EA}" srcOrd="10" destOrd="0" presId="urn:microsoft.com/office/officeart/2008/layout/LinedList"/>
    <dgm:cxn modelId="{DA58A74A-0BEB-460C-A78E-A27FA5F02911}" type="presParOf" srcId="{8FDE8A96-8B97-40EF-9C08-650269BC59EA}" destId="{CF5B50A2-425C-4E5E-AB83-2F98F1647692}" srcOrd="0" destOrd="0" presId="urn:microsoft.com/office/officeart/2008/layout/LinedList"/>
    <dgm:cxn modelId="{E0F395BB-C1CC-4BE4-8DAD-F41CB4F63CF3}" type="presParOf" srcId="{8FDE8A96-8B97-40EF-9C08-650269BC59EA}" destId="{5901F825-AF55-41CE-B949-C32AC8248D53}" srcOrd="1" destOrd="0" presId="urn:microsoft.com/office/officeart/2008/layout/LinedList"/>
    <dgm:cxn modelId="{C5AC3217-9CB8-4C79-BAB2-E78112A04408}" type="presParOf" srcId="{8FDE8A96-8B97-40EF-9C08-650269BC59EA}" destId="{817B0A8F-3C96-4137-BC28-AD83062080E8}" srcOrd="2" destOrd="0" presId="urn:microsoft.com/office/officeart/2008/layout/LinedList"/>
    <dgm:cxn modelId="{023C9370-5DA4-4EEA-9F71-9ACA2F4B4AA6}" type="presParOf" srcId="{D9A6D7A9-B507-4064-821A-A117E30C0A1B}" destId="{EA1B5362-BB52-42EF-A8EB-00532E86E104}" srcOrd="11" destOrd="0" presId="urn:microsoft.com/office/officeart/2008/layout/LinedList"/>
    <dgm:cxn modelId="{576454BF-CDA7-424C-9EDD-46D85961549C}" type="presParOf" srcId="{D9A6D7A9-B507-4064-821A-A117E30C0A1B}" destId="{61556BE7-FA47-453C-9DD8-91A878AF5EC3}" srcOrd="12"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1BE29-974D-4076-920F-14C18E4B34DF}">
      <dsp:nvSpPr>
        <dsp:cNvPr id="0" name=""/>
        <dsp:cNvSpPr/>
      </dsp:nvSpPr>
      <dsp:spPr>
        <a:xfrm>
          <a:off x="0" y="0"/>
          <a:ext cx="8993553" cy="0"/>
        </a:xfrm>
        <a:prstGeom prst="line">
          <a:avLst/>
        </a:prstGeom>
        <a:gradFill rotWithShape="0">
          <a:gsLst>
            <a:gs pos="0">
              <a:schemeClr val="accent3">
                <a:shade val="80000"/>
                <a:hueOff val="0"/>
                <a:satOff val="0"/>
                <a:lumOff val="0"/>
                <a:alphaOff val="0"/>
                <a:satMod val="100000"/>
                <a:lumMod val="100000"/>
              </a:schemeClr>
            </a:gs>
            <a:gs pos="50000">
              <a:schemeClr val="accent3">
                <a:shade val="80000"/>
                <a:hueOff val="0"/>
                <a:satOff val="0"/>
                <a:lumOff val="0"/>
                <a:alphaOff val="0"/>
                <a:shade val="99000"/>
                <a:satMod val="105000"/>
                <a:lumMod val="100000"/>
              </a:schemeClr>
            </a:gs>
            <a:gs pos="100000">
              <a:schemeClr val="accent3">
                <a:shade val="80000"/>
                <a:hueOff val="0"/>
                <a:satOff val="0"/>
                <a:lumOff val="0"/>
                <a:alphaOff val="0"/>
                <a:shade val="98000"/>
                <a:satMod val="105000"/>
                <a:lumMod val="100000"/>
              </a:schemeClr>
            </a:gs>
          </a:gsLst>
          <a:lin ang="5400000" scaled="0"/>
        </a:gradFill>
        <a:ln w="6350" cap="flat" cmpd="sng" algn="ctr">
          <a:solidFill>
            <a:schemeClr val="accent3">
              <a:shade val="80000"/>
              <a:hueOff val="0"/>
              <a:satOff val="0"/>
              <a:lumOff val="0"/>
              <a:alphaOff val="0"/>
            </a:schemeClr>
          </a:solidFill>
          <a:prstDash val="solid"/>
        </a:ln>
        <a:effectLst>
          <a:outerShdw blurRad="38100" dist="12700" dir="5400000" algn="ctr" rotWithShape="0">
            <a:srgbClr val="000000">
              <a:alpha val="63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B1CB4208-DF90-4621-99D2-520EB12A04EE}">
      <dsp:nvSpPr>
        <dsp:cNvPr id="0" name=""/>
        <dsp:cNvSpPr/>
      </dsp:nvSpPr>
      <dsp:spPr>
        <a:xfrm>
          <a:off x="0" y="0"/>
          <a:ext cx="3241571" cy="54186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ctr" defTabSz="1022350">
            <a:lnSpc>
              <a:spcPct val="90000"/>
            </a:lnSpc>
            <a:spcBef>
              <a:spcPct val="0"/>
            </a:spcBef>
            <a:spcAft>
              <a:spcPct val="35000"/>
            </a:spcAft>
            <a:buFont typeface="Symbol" panose="05050102010706020507" pitchFamily="18" charset="2"/>
            <a:buNone/>
          </a:pPr>
          <a:r>
            <a:rPr lang="ru-RU" sz="2300" i="1" kern="1200" dirty="0">
              <a:solidFill>
                <a:srgbClr val="C00000"/>
              </a:solidFill>
            </a:rPr>
            <a:t>Задачи экспериментальной математики разделились на три направления, относительно использования компьютерных программ :</a:t>
          </a:r>
          <a:endParaRPr lang="ru-RU" sz="2300" kern="1200" dirty="0">
            <a:solidFill>
              <a:srgbClr val="C00000"/>
            </a:solidFill>
          </a:endParaRPr>
        </a:p>
      </dsp:txBody>
      <dsp:txXfrm>
        <a:off x="0" y="0"/>
        <a:ext cx="3241571" cy="5418667"/>
      </dsp:txXfrm>
    </dsp:sp>
    <dsp:sp modelId="{D2AD6132-E6D4-48BF-9EE1-0B02C63FAFBB}">
      <dsp:nvSpPr>
        <dsp:cNvPr id="0" name=""/>
        <dsp:cNvSpPr/>
      </dsp:nvSpPr>
      <dsp:spPr>
        <a:xfrm>
          <a:off x="3349336" y="84666"/>
          <a:ext cx="5639677" cy="16933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Font typeface="Symbol" panose="05050102010706020507" pitchFamily="18" charset="2"/>
            <a:buNone/>
          </a:pPr>
          <a:r>
            <a:rPr lang="ru-RU" sz="2600" kern="1200" dirty="0">
              <a:solidFill>
                <a:srgbClr val="002060"/>
              </a:solidFill>
            </a:rPr>
            <a:t>задачи, </a:t>
          </a:r>
          <a:r>
            <a:rPr lang="ru-RU" sz="2600" i="1" kern="1200" dirty="0">
              <a:solidFill>
                <a:srgbClr val="002060"/>
              </a:solidFill>
            </a:rPr>
            <a:t>решаемые без привлечения компьютера</a:t>
          </a:r>
          <a:r>
            <a:rPr lang="ru-RU" sz="2600" kern="1200" dirty="0"/>
            <a:t>;</a:t>
          </a:r>
        </a:p>
      </dsp:txBody>
      <dsp:txXfrm>
        <a:off x="3349336" y="84666"/>
        <a:ext cx="5639677" cy="1693333"/>
      </dsp:txXfrm>
    </dsp:sp>
    <dsp:sp modelId="{230A67A0-B258-4211-B1BE-16F1F9D9100B}">
      <dsp:nvSpPr>
        <dsp:cNvPr id="0" name=""/>
        <dsp:cNvSpPr/>
      </dsp:nvSpPr>
      <dsp:spPr>
        <a:xfrm>
          <a:off x="3241571" y="1778000"/>
          <a:ext cx="574744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a:sp3d z="127000" prstMaterial="matte"/>
      </dsp:spPr>
      <dsp:style>
        <a:lnRef idx="2">
          <a:scrgbClr r="0" g="0" b="0"/>
        </a:lnRef>
        <a:fillRef idx="1">
          <a:scrgbClr r="0" g="0" b="0"/>
        </a:fillRef>
        <a:effectRef idx="0">
          <a:scrgbClr r="0" g="0" b="0"/>
        </a:effectRef>
        <a:fontRef idx="minor"/>
      </dsp:style>
    </dsp:sp>
    <dsp:sp modelId="{6F4E5735-60B5-4EC5-9207-9B81155E0AE1}">
      <dsp:nvSpPr>
        <dsp:cNvPr id="0" name=""/>
        <dsp:cNvSpPr/>
      </dsp:nvSpPr>
      <dsp:spPr>
        <a:xfrm>
          <a:off x="3349336" y="1862666"/>
          <a:ext cx="5639677" cy="16933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Font typeface="Symbol" panose="05050102010706020507" pitchFamily="18" charset="2"/>
            <a:buNone/>
          </a:pPr>
          <a:r>
            <a:rPr lang="ru-RU" sz="2600" kern="1200" dirty="0">
              <a:solidFill>
                <a:srgbClr val="002060"/>
              </a:solidFill>
            </a:rPr>
            <a:t>задачи, решение которых значительно облегчается </a:t>
          </a:r>
          <a:r>
            <a:rPr lang="ru-RU" sz="2600" i="1" kern="1200" dirty="0">
              <a:solidFill>
                <a:srgbClr val="002060"/>
              </a:solidFill>
            </a:rPr>
            <a:t>при привлечении компьютерных средств;</a:t>
          </a:r>
          <a:endParaRPr lang="ru-RU" sz="2600" kern="1200" dirty="0">
            <a:solidFill>
              <a:srgbClr val="002060"/>
            </a:solidFill>
          </a:endParaRPr>
        </a:p>
      </dsp:txBody>
      <dsp:txXfrm>
        <a:off x="3349336" y="1862666"/>
        <a:ext cx="5639677" cy="1693333"/>
      </dsp:txXfrm>
    </dsp:sp>
    <dsp:sp modelId="{CEC4F532-029D-4C4F-A6DC-81230B520B2F}">
      <dsp:nvSpPr>
        <dsp:cNvPr id="0" name=""/>
        <dsp:cNvSpPr/>
      </dsp:nvSpPr>
      <dsp:spPr>
        <a:xfrm>
          <a:off x="3241571" y="3556000"/>
          <a:ext cx="574744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a:sp3d z="127000" prstMaterial="matte"/>
      </dsp:spPr>
      <dsp:style>
        <a:lnRef idx="2">
          <a:scrgbClr r="0" g="0" b="0"/>
        </a:lnRef>
        <a:fillRef idx="1">
          <a:scrgbClr r="0" g="0" b="0"/>
        </a:fillRef>
        <a:effectRef idx="0">
          <a:scrgbClr r="0" g="0" b="0"/>
        </a:effectRef>
        <a:fontRef idx="minor"/>
      </dsp:style>
    </dsp:sp>
    <dsp:sp modelId="{E0BB94D8-14BE-484F-8A64-DA4FE36712B5}">
      <dsp:nvSpPr>
        <dsp:cNvPr id="0" name=""/>
        <dsp:cNvSpPr/>
      </dsp:nvSpPr>
      <dsp:spPr>
        <a:xfrm>
          <a:off x="3349336" y="3640666"/>
          <a:ext cx="5639677" cy="16933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Font typeface="Symbol" panose="05050102010706020507" pitchFamily="18" charset="2"/>
            <a:buNone/>
          </a:pPr>
          <a:r>
            <a:rPr lang="ru-RU" sz="2600" kern="1200" dirty="0">
              <a:solidFill>
                <a:srgbClr val="002060"/>
              </a:solidFill>
            </a:rPr>
            <a:t>задачи, решаемые только </a:t>
          </a:r>
          <a:r>
            <a:rPr lang="ru-RU" sz="2600" i="1" kern="1200" dirty="0">
              <a:solidFill>
                <a:srgbClr val="002060"/>
              </a:solidFill>
            </a:rPr>
            <a:t>с привлечением компьютерных средств.</a:t>
          </a:r>
          <a:endParaRPr lang="ru-RU" sz="2600" kern="1200" dirty="0">
            <a:solidFill>
              <a:srgbClr val="002060"/>
            </a:solidFill>
          </a:endParaRPr>
        </a:p>
      </dsp:txBody>
      <dsp:txXfrm>
        <a:off x="3349336" y="3640666"/>
        <a:ext cx="5639677" cy="1693333"/>
      </dsp:txXfrm>
    </dsp:sp>
    <dsp:sp modelId="{261EC646-7F78-4502-B2F9-B647BB0663D9}">
      <dsp:nvSpPr>
        <dsp:cNvPr id="0" name=""/>
        <dsp:cNvSpPr/>
      </dsp:nvSpPr>
      <dsp:spPr>
        <a:xfrm>
          <a:off x="3241571" y="5334000"/>
          <a:ext cx="574744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a:sp3d z="127000" prstMaterial="matte"/>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5392B8-D386-4793-99CB-13B1D7E809CD}">
      <dsp:nvSpPr>
        <dsp:cNvPr id="0" name=""/>
        <dsp:cNvSpPr/>
      </dsp:nvSpPr>
      <dsp:spPr>
        <a:xfrm>
          <a:off x="0" y="2889"/>
          <a:ext cx="11016763" cy="0"/>
        </a:xfrm>
        <a:prstGeom prst="line">
          <a:avLst/>
        </a:prstGeom>
        <a:gradFill rotWithShape="0">
          <a:gsLst>
            <a:gs pos="0">
              <a:schemeClr val="accent3">
                <a:alpha val="90000"/>
                <a:hueOff val="0"/>
                <a:satOff val="0"/>
                <a:lumOff val="0"/>
                <a:alphaOff val="0"/>
                <a:satMod val="100000"/>
                <a:lumMod val="100000"/>
              </a:schemeClr>
            </a:gs>
            <a:gs pos="50000">
              <a:schemeClr val="accent3">
                <a:alpha val="90000"/>
                <a:hueOff val="0"/>
                <a:satOff val="0"/>
                <a:lumOff val="0"/>
                <a:alphaOff val="0"/>
                <a:shade val="99000"/>
                <a:satMod val="105000"/>
                <a:lumMod val="100000"/>
              </a:schemeClr>
            </a:gs>
            <a:gs pos="100000">
              <a:schemeClr val="accent3">
                <a:alpha val="90000"/>
                <a:hueOff val="0"/>
                <a:satOff val="0"/>
                <a:lumOff val="0"/>
                <a:alphaOff val="0"/>
                <a:shade val="98000"/>
                <a:satMod val="105000"/>
                <a:lumMod val="100000"/>
              </a:schemeClr>
            </a:gs>
          </a:gsLst>
          <a:lin ang="5400000" scaled="0"/>
        </a:gradFill>
        <a:ln w="6350" cap="flat" cmpd="sng" algn="ctr">
          <a:solidFill>
            <a:schemeClr val="accent3">
              <a:alpha val="90000"/>
              <a:hueOff val="0"/>
              <a:satOff val="0"/>
              <a:lumOff val="0"/>
              <a:alphaOff val="0"/>
            </a:schemeClr>
          </a:solidFill>
          <a:prstDash val="solid"/>
        </a:ln>
        <a:effectLst>
          <a:outerShdw blurRad="38100" dist="12700" dir="5400000" algn="ctr" rotWithShape="0">
            <a:srgbClr val="000000">
              <a:alpha val="63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0DBE054F-F721-466D-896C-39B4B4045E3A}">
      <dsp:nvSpPr>
        <dsp:cNvPr id="0" name=""/>
        <dsp:cNvSpPr/>
      </dsp:nvSpPr>
      <dsp:spPr>
        <a:xfrm>
          <a:off x="0" y="2889"/>
          <a:ext cx="2203352" cy="5911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ctr" defTabSz="889000">
            <a:lnSpc>
              <a:spcPct val="90000"/>
            </a:lnSpc>
            <a:spcBef>
              <a:spcPct val="0"/>
            </a:spcBef>
            <a:spcAft>
              <a:spcPct val="35000"/>
            </a:spcAft>
            <a:buNone/>
          </a:pPr>
          <a:r>
            <a:rPr lang="ru-RU" sz="2000" kern="1200" dirty="0">
              <a:solidFill>
                <a:srgbClr val="C00000"/>
              </a:solidFill>
            </a:rPr>
            <a:t>Ученые </a:t>
          </a:r>
          <a:r>
            <a:rPr lang="ru-RU" sz="2000" kern="1200" dirty="0" err="1">
              <a:solidFill>
                <a:srgbClr val="C00000"/>
              </a:solidFill>
            </a:rPr>
            <a:t>Р.Беллу</a:t>
          </a:r>
          <a:r>
            <a:rPr lang="ru-RU" sz="2000" kern="1200" dirty="0">
              <a:solidFill>
                <a:srgbClr val="C00000"/>
              </a:solidFill>
            </a:rPr>
            <a:t> и </a:t>
          </a:r>
          <a:r>
            <a:rPr lang="ru-RU" sz="2000" kern="1200" dirty="0" err="1">
              <a:solidFill>
                <a:srgbClr val="C00000"/>
              </a:solidFill>
            </a:rPr>
            <a:t>Х.Банчи</a:t>
          </a:r>
          <a:r>
            <a:rPr lang="ru-RU" sz="2000" kern="1200" dirty="0">
              <a:solidFill>
                <a:srgbClr val="C00000"/>
              </a:solidFill>
            </a:rPr>
            <a:t>  предложили классифицировать исследовательское обучение по уровням:</a:t>
          </a:r>
        </a:p>
      </dsp:txBody>
      <dsp:txXfrm>
        <a:off x="0" y="2889"/>
        <a:ext cx="2203352" cy="5911445"/>
      </dsp:txXfrm>
    </dsp:sp>
    <dsp:sp modelId="{D195B8D4-9108-42A5-A2AD-207F3F8491B0}">
      <dsp:nvSpPr>
        <dsp:cNvPr id="0" name=""/>
        <dsp:cNvSpPr/>
      </dsp:nvSpPr>
      <dsp:spPr>
        <a:xfrm>
          <a:off x="2359782" y="0"/>
          <a:ext cx="8648158" cy="13898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Font typeface="+mj-lt"/>
            <a:buNone/>
          </a:pPr>
          <a:endParaRPr lang="ru-RU" sz="1200" kern="1200" dirty="0"/>
        </a:p>
        <a:p>
          <a:pPr marL="0" lvl="0" indent="0" algn="l" defTabSz="533400">
            <a:lnSpc>
              <a:spcPct val="90000"/>
            </a:lnSpc>
            <a:spcBef>
              <a:spcPct val="0"/>
            </a:spcBef>
            <a:spcAft>
              <a:spcPct val="35000"/>
            </a:spcAft>
            <a:buFont typeface="+mj-lt"/>
            <a:buNone/>
          </a:pPr>
          <a:r>
            <a:rPr lang="ru-RU" sz="1400" b="1" i="1" kern="1200" dirty="0">
              <a:solidFill>
                <a:srgbClr val="002060"/>
              </a:solidFill>
            </a:rPr>
            <a:t>Проведение подтверждающих, контрольных исследований.</a:t>
          </a:r>
          <a:r>
            <a:rPr lang="ru-RU" sz="1400" b="1" kern="1200" dirty="0">
              <a:solidFill>
                <a:srgbClr val="002060"/>
              </a:solidFill>
            </a:rPr>
            <a:t> На данном этапе обучающиеся самостоятельно пытаются подтвердить определенные теоретические утверждения, предоставленные учителем и проверяют истинность уже существующих исследований ученых по представленным утверждениям. Это способствует лучшему восприятию обучающимися теоретических данных, полученных от учителя и продуктивному анализу фактов, подтверждающих эти данные.</a:t>
          </a:r>
        </a:p>
      </dsp:txBody>
      <dsp:txXfrm>
        <a:off x="2359782" y="0"/>
        <a:ext cx="8648158" cy="1389824"/>
      </dsp:txXfrm>
    </dsp:sp>
    <dsp:sp modelId="{33BA5716-106A-498D-AFDD-50E1621AC25C}">
      <dsp:nvSpPr>
        <dsp:cNvPr id="0" name=""/>
        <dsp:cNvSpPr/>
      </dsp:nvSpPr>
      <dsp:spPr>
        <a:xfrm>
          <a:off x="2203352" y="1462205"/>
          <a:ext cx="881341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a:sp3d z="127000" prstMaterial="matte"/>
      </dsp:spPr>
      <dsp:style>
        <a:lnRef idx="2">
          <a:scrgbClr r="0" g="0" b="0"/>
        </a:lnRef>
        <a:fillRef idx="1">
          <a:scrgbClr r="0" g="0" b="0"/>
        </a:fillRef>
        <a:effectRef idx="0">
          <a:scrgbClr r="0" g="0" b="0"/>
        </a:effectRef>
        <a:fontRef idx="minor"/>
      </dsp:style>
    </dsp:sp>
    <dsp:sp modelId="{A2C7FE8C-9C53-4A82-BCBD-AB2DCE70F6B9}">
      <dsp:nvSpPr>
        <dsp:cNvPr id="0" name=""/>
        <dsp:cNvSpPr/>
      </dsp:nvSpPr>
      <dsp:spPr>
        <a:xfrm>
          <a:off x="2368604" y="1653472"/>
          <a:ext cx="8648158" cy="13898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Font typeface="+mj-lt"/>
            <a:buNone/>
          </a:pPr>
          <a:r>
            <a:rPr lang="ru-RU" sz="1400" b="1" i="1" kern="1200" dirty="0">
              <a:solidFill>
                <a:srgbClr val="002060"/>
              </a:solidFill>
            </a:rPr>
            <a:t>Проведение исследований по определенному плану.</a:t>
          </a:r>
          <a:r>
            <a:rPr lang="ru-RU" sz="1400" b="1" kern="1200" dirty="0">
              <a:solidFill>
                <a:srgbClr val="002060"/>
              </a:solidFill>
            </a:rPr>
            <a:t> Обучающиеся решают исследовательскую задачу по заранее сформированному плану, четко следуя инструкциям и указаниям. Здесь обучающиеся самостоятельно ведут сбор данных на каждом этапе исследования, анализируют их и делают собственные виды, опираясь на уже имеющиеся теоретические знания</a:t>
          </a:r>
          <a:r>
            <a:rPr lang="ru-RU" sz="1400" kern="1200" dirty="0">
              <a:solidFill>
                <a:srgbClr val="00B050"/>
              </a:solidFill>
            </a:rPr>
            <a:t>.</a:t>
          </a:r>
        </a:p>
      </dsp:txBody>
      <dsp:txXfrm>
        <a:off x="2368604" y="1653472"/>
        <a:ext cx="8648158" cy="1389824"/>
      </dsp:txXfrm>
    </dsp:sp>
    <dsp:sp modelId="{42FB4A8F-1374-4DD0-A0A3-4D4790EB01F4}">
      <dsp:nvSpPr>
        <dsp:cNvPr id="0" name=""/>
        <dsp:cNvSpPr/>
      </dsp:nvSpPr>
      <dsp:spPr>
        <a:xfrm>
          <a:off x="2203352" y="2921521"/>
          <a:ext cx="881341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a:sp3d z="127000" prstMaterial="matte"/>
      </dsp:spPr>
      <dsp:style>
        <a:lnRef idx="2">
          <a:scrgbClr r="0" g="0" b="0"/>
        </a:lnRef>
        <a:fillRef idx="1">
          <a:scrgbClr r="0" g="0" b="0"/>
        </a:fillRef>
        <a:effectRef idx="0">
          <a:scrgbClr r="0" g="0" b="0"/>
        </a:effectRef>
        <a:fontRef idx="minor"/>
      </dsp:style>
    </dsp:sp>
    <dsp:sp modelId="{235F8D49-E2A1-46E8-A125-D0CC7F4D5275}">
      <dsp:nvSpPr>
        <dsp:cNvPr id="0" name=""/>
        <dsp:cNvSpPr/>
      </dsp:nvSpPr>
      <dsp:spPr>
        <a:xfrm>
          <a:off x="2368604" y="2991012"/>
          <a:ext cx="8648158" cy="13898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Font typeface="+mj-lt"/>
            <a:buNone/>
          </a:pPr>
          <a:r>
            <a:rPr lang="ru-RU" sz="1400" b="1" i="1" kern="1200" dirty="0">
              <a:solidFill>
                <a:srgbClr val="002060"/>
              </a:solidFill>
            </a:rPr>
            <a:t>Проведение исследований под руководством педагога. </a:t>
          </a:r>
          <a:r>
            <a:rPr lang="ru-RU" sz="1400" b="1" kern="1200" dirty="0">
              <a:solidFill>
                <a:srgbClr val="002060"/>
              </a:solidFill>
            </a:rPr>
            <a:t>Учитель ставит перед обучающимися исследовательскую задачу, помогая, при необходимости, определиться с направлением поисковой деятельности путем. Обучающиеся самостоятельно составляют алгоритм своей деятельности, распределяют между собой обязанности, фиксируют полученные результаты, делают выводы. Итогом проделанной работы является защита проекта. Учителю на данном уровне отводится роль </a:t>
          </a:r>
          <a:r>
            <a:rPr lang="ru-RU" sz="1400" b="1" kern="1200" dirty="0" err="1">
              <a:solidFill>
                <a:srgbClr val="002060"/>
              </a:solidFill>
            </a:rPr>
            <a:t>тьютера</a:t>
          </a:r>
          <a:r>
            <a:rPr lang="ru-RU" sz="1400" b="1" kern="1200" dirty="0">
              <a:solidFill>
                <a:srgbClr val="002060"/>
              </a:solidFill>
            </a:rPr>
            <a:t>.</a:t>
          </a:r>
        </a:p>
      </dsp:txBody>
      <dsp:txXfrm>
        <a:off x="2368604" y="2991012"/>
        <a:ext cx="8648158" cy="1389824"/>
      </dsp:txXfrm>
    </dsp:sp>
    <dsp:sp modelId="{F0FADB98-C33E-4023-850D-006DDEC77E04}">
      <dsp:nvSpPr>
        <dsp:cNvPr id="0" name=""/>
        <dsp:cNvSpPr/>
      </dsp:nvSpPr>
      <dsp:spPr>
        <a:xfrm>
          <a:off x="2203352" y="4380837"/>
          <a:ext cx="881341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a:sp3d z="127000" prstMaterial="matte"/>
      </dsp:spPr>
      <dsp:style>
        <a:lnRef idx="2">
          <a:scrgbClr r="0" g="0" b="0"/>
        </a:lnRef>
        <a:fillRef idx="1">
          <a:scrgbClr r="0" g="0" b="0"/>
        </a:fillRef>
        <a:effectRef idx="0">
          <a:scrgbClr r="0" g="0" b="0"/>
        </a:effectRef>
        <a:fontRef idx="minor"/>
      </dsp:style>
    </dsp:sp>
    <dsp:sp modelId="{5901F825-AF55-41CE-B949-C32AC8248D53}">
      <dsp:nvSpPr>
        <dsp:cNvPr id="0" name=""/>
        <dsp:cNvSpPr/>
      </dsp:nvSpPr>
      <dsp:spPr>
        <a:xfrm>
          <a:off x="2368604" y="4450328"/>
          <a:ext cx="8648158" cy="13898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ru-RU" sz="1400" b="1" i="1" kern="1200" dirty="0">
              <a:solidFill>
                <a:srgbClr val="002060"/>
              </a:solidFill>
            </a:rPr>
            <a:t>Истинные (подлинные) исследования. </a:t>
          </a:r>
          <a:r>
            <a:rPr lang="ru-RU" sz="1400" b="1" kern="1200" dirty="0">
              <a:solidFill>
                <a:srgbClr val="002060"/>
              </a:solidFill>
            </a:rPr>
            <a:t>На данном уровне обучающиеся самостоятельно ставят перед собой исследовательские цели и задачи, определяют проблемы и задачи исследования, проводят ход исследования, делают выводы и проводят их защиту. Данный уровень используется при подготовке к научно-практическим конференциям</a:t>
          </a:r>
        </a:p>
      </dsp:txBody>
      <dsp:txXfrm>
        <a:off x="2368604" y="4450328"/>
        <a:ext cx="8648158" cy="1389824"/>
      </dsp:txXfrm>
    </dsp:sp>
    <dsp:sp modelId="{EA1B5362-BB52-42EF-A8EB-00532E86E104}">
      <dsp:nvSpPr>
        <dsp:cNvPr id="0" name=""/>
        <dsp:cNvSpPr/>
      </dsp:nvSpPr>
      <dsp:spPr>
        <a:xfrm>
          <a:off x="2203352" y="5840153"/>
          <a:ext cx="881341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a:sp3d z="127000" prstMaterial="matte"/>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6B5C320A-F5C8-4FD6-86FF-35D2EBF085B6}" type="datetime1">
              <a:rPr lang="ru-RU" smtClean="0"/>
              <a:t>20.02.2025</a:t>
            </a:fld>
            <a:endParaRPr lang="en-US" dirty="0"/>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7ACF5E7-ACB0-497B-A8C6-F2E617B4631D}" type="slidenum">
              <a:rPr lang="en-US" smtClean="0"/>
              <a:t>‹#›</a:t>
            </a:fld>
            <a:endParaRPr lang="en-US"/>
          </a:p>
        </p:txBody>
      </p:sp>
    </p:spTree>
    <p:extLst>
      <p:ext uri="{BB962C8B-B14F-4D97-AF65-F5344CB8AC3E}">
        <p14:creationId xmlns:p14="http://schemas.microsoft.com/office/powerpoint/2010/main" val="1938533960"/>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15C702C7-E599-40D9-B30E-0392896973B5}" type="datetime1">
              <a:rPr lang="ru-RU" smtClean="0"/>
              <a:t>20.02.2025</a:t>
            </a:fld>
            <a:endParaRPr lang="en-US"/>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US"/>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ru"/>
              <a:t>Щелкните, чтобы изменить стили текста образца слайда</a:t>
            </a:r>
            <a:endParaRPr lang="en-US"/>
          </a:p>
          <a:p>
            <a:pPr lvl="1" rtl="0"/>
            <a:r>
              <a:rPr lang="ru"/>
              <a:t>Второй уровень</a:t>
            </a:r>
          </a:p>
          <a:p>
            <a:pPr lvl="2" rtl="0"/>
            <a:r>
              <a:rPr lang="ru"/>
              <a:t>Третий уровень</a:t>
            </a:r>
          </a:p>
          <a:p>
            <a:pPr lvl="3" rtl="0"/>
            <a:r>
              <a:rPr lang="ru"/>
              <a:t>Четвертый уровень</a:t>
            </a:r>
          </a:p>
          <a:p>
            <a:pPr lvl="4" rtl="0"/>
            <a:r>
              <a:rPr lang="ru"/>
              <a:t>Пятый уровень</a:t>
            </a:r>
            <a:endParaRPr lang="en-US"/>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A705E3-E620-489D-9973-6221209A4B3B}" type="slidenum">
              <a:rPr lang="en-US" smtClean="0"/>
              <a:t>‹#›</a:t>
            </a:fld>
            <a:endParaRPr lang="en-US"/>
          </a:p>
        </p:txBody>
      </p:sp>
    </p:spTree>
    <p:extLst>
      <p:ext uri="{BB962C8B-B14F-4D97-AF65-F5344CB8AC3E}">
        <p14:creationId xmlns:p14="http://schemas.microsoft.com/office/powerpoint/2010/main" val="3889581830"/>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useBgFill="1">
        <p:nvSpPr>
          <p:cNvPr id="10" name="Прямоугольник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Прямоугольник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Прямоугольник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Группа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Прямая соединительная линия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Прямая соединительная линия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Прямая соединительная линия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Заголовок 1"/>
          <p:cNvSpPr>
            <a:spLocks noGrp="1"/>
          </p:cNvSpPr>
          <p:nvPr>
            <p:ph type="ctrTitle"/>
          </p:nvPr>
        </p:nvSpPr>
        <p:spPr>
          <a:xfrm>
            <a:off x="1629103" y="2244830"/>
            <a:ext cx="8933796" cy="2437232"/>
          </a:xfrm>
        </p:spPr>
        <p:txBody>
          <a:bodyPr tIns="45720" bIns="45720" rtlCol="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pPr rtl="0"/>
            <a:r>
              <a:rPr lang="ru-RU"/>
              <a:t>Образец заголовка</a:t>
            </a:r>
            <a:endParaRPr lang="en-US" dirty="0"/>
          </a:p>
        </p:txBody>
      </p:sp>
      <p:sp>
        <p:nvSpPr>
          <p:cNvPr id="3" name="Подзаголовок 2"/>
          <p:cNvSpPr>
            <a:spLocks noGrp="1"/>
          </p:cNvSpPr>
          <p:nvPr>
            <p:ph type="subTitle" idx="1"/>
          </p:nvPr>
        </p:nvSpPr>
        <p:spPr>
          <a:xfrm>
            <a:off x="1629101" y="4682062"/>
            <a:ext cx="8936846" cy="457201"/>
          </a:xfrm>
        </p:spPr>
        <p:txBody>
          <a:bodyPr rtlCol="0">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ru-RU"/>
              <a:t>Образец подзаголовка</a:t>
            </a:r>
            <a:endParaRPr lang="en-US" dirty="0"/>
          </a:p>
        </p:txBody>
      </p:sp>
      <p:sp>
        <p:nvSpPr>
          <p:cNvPr id="20" name="Дата 19"/>
          <p:cNvSpPr>
            <a:spLocks noGrp="1"/>
          </p:cNvSpPr>
          <p:nvPr>
            <p:ph type="dt" sz="half" idx="10"/>
          </p:nvPr>
        </p:nvSpPr>
        <p:spPr>
          <a:xfrm>
            <a:off x="5318760" y="1341256"/>
            <a:ext cx="1554480" cy="485546"/>
          </a:xfrm>
        </p:spPr>
        <p:txBody>
          <a:bodyPr rtlCol="0"/>
          <a:lstStyle>
            <a:lvl1pPr algn="ctr">
              <a:defRPr sz="1300" spc="0" baseline="0">
                <a:solidFill>
                  <a:srgbClr val="FFFFFF"/>
                </a:solidFill>
                <a:latin typeface="+mn-lt"/>
              </a:defRPr>
            </a:lvl1pPr>
          </a:lstStyle>
          <a:p>
            <a:pPr rtl="0"/>
            <a:fld id="{6506E9A3-1561-45B7-908B-DACC52528ABB}" type="datetime1">
              <a:rPr lang="ru-RU" smtClean="0"/>
              <a:t>20.02.2025</a:t>
            </a:fld>
            <a:endParaRPr lang="en-US" dirty="0"/>
          </a:p>
        </p:txBody>
      </p:sp>
      <p:sp>
        <p:nvSpPr>
          <p:cNvPr id="21" name="Нижний колонтитул 20"/>
          <p:cNvSpPr>
            <a:spLocks noGrp="1"/>
          </p:cNvSpPr>
          <p:nvPr>
            <p:ph type="ftr" sz="quarter" idx="11"/>
          </p:nvPr>
        </p:nvSpPr>
        <p:spPr>
          <a:xfrm>
            <a:off x="1629100" y="5177408"/>
            <a:ext cx="5730295" cy="228600"/>
          </a:xfrm>
        </p:spPr>
        <p:txBody>
          <a:bodyPr rtlCol="0"/>
          <a:lstStyle>
            <a:lvl1pPr algn="l">
              <a:defRPr>
                <a:solidFill>
                  <a:schemeClr val="tx1">
                    <a:lumMod val="85000"/>
                    <a:lumOff val="15000"/>
                  </a:schemeClr>
                </a:solidFill>
              </a:defRPr>
            </a:lvl1pPr>
          </a:lstStyle>
          <a:p>
            <a:pPr rtl="0"/>
            <a:endParaRPr lang="en-US" dirty="0"/>
          </a:p>
        </p:txBody>
      </p:sp>
      <p:sp>
        <p:nvSpPr>
          <p:cNvPr id="22" name="Номер слайда 21"/>
          <p:cNvSpPr>
            <a:spLocks noGrp="1"/>
          </p:cNvSpPr>
          <p:nvPr>
            <p:ph type="sldNum" sz="quarter" idx="12"/>
          </p:nvPr>
        </p:nvSpPr>
        <p:spPr>
          <a:xfrm>
            <a:off x="8606920" y="5177408"/>
            <a:ext cx="1955980" cy="228600"/>
          </a:xfrm>
        </p:spPr>
        <p:txBody>
          <a:bodyPr rtlCol="0"/>
          <a:lstStyle>
            <a:lvl1pPr>
              <a:defRPr>
                <a:solidFill>
                  <a:schemeClr val="tx1">
                    <a:lumMod val="85000"/>
                    <a:lumOff val="15000"/>
                  </a:schemeClr>
                </a:solidFill>
              </a:defRPr>
            </a:lvl1pPr>
          </a:lstStyle>
          <a:p>
            <a:pPr rtl="0"/>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a:t>Образец заголовка</a:t>
            </a:r>
            <a:endParaRPr lang="en-US" dirty="0"/>
          </a:p>
        </p:txBody>
      </p:sp>
      <p:sp>
        <p:nvSpPr>
          <p:cNvPr id="3" name="Объект 2"/>
          <p:cNvSpPr>
            <a:spLocks noGrp="1"/>
          </p:cNvSpPr>
          <p:nvPr>
            <p:ph idx="1"/>
          </p:nvPr>
        </p:nvSpPr>
        <p:spPr/>
        <p:txBody>
          <a:bodyPr rtlCol="0"/>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4" name="Дата 3"/>
          <p:cNvSpPr>
            <a:spLocks noGrp="1"/>
          </p:cNvSpPr>
          <p:nvPr>
            <p:ph type="dt" sz="half" idx="10"/>
          </p:nvPr>
        </p:nvSpPr>
        <p:spPr/>
        <p:txBody>
          <a:bodyPr rtlCol="0"/>
          <a:lstStyle/>
          <a:p>
            <a:pPr rtl="0"/>
            <a:fld id="{629C2F20-7994-4D1E-A01C-96ECBA4612EB}" type="datetime1">
              <a:rPr lang="ru-RU" smtClean="0"/>
              <a:t>20.02.2025</a:t>
            </a:fld>
            <a:endParaRPr lang="en-US"/>
          </a:p>
        </p:txBody>
      </p:sp>
      <p:sp>
        <p:nvSpPr>
          <p:cNvPr id="5" name="Нижний колонтитул 4"/>
          <p:cNvSpPr>
            <a:spLocks noGrp="1"/>
          </p:cNvSpPr>
          <p:nvPr>
            <p:ph type="ftr" sz="quarter" idx="11"/>
          </p:nvPr>
        </p:nvSpPr>
        <p:spPr/>
        <p:txBody>
          <a:bodyPr rtlCol="0"/>
          <a:lstStyle/>
          <a:p>
            <a:pPr rtl="0"/>
            <a:endParaRPr lang="en-US"/>
          </a:p>
        </p:txBody>
      </p:sp>
      <p:sp>
        <p:nvSpPr>
          <p:cNvPr id="6" name="Номер слайда 5"/>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5" name="Прямоугольник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useBgFill="1">
        <p:nvSpPr>
          <p:cNvPr id="23" name="Прямоугольник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Прямоугольник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Прямоугольник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Заголовок 1"/>
          <p:cNvSpPr>
            <a:spLocks noGrp="1"/>
          </p:cNvSpPr>
          <p:nvPr>
            <p:ph type="title"/>
          </p:nvPr>
        </p:nvSpPr>
        <p:spPr>
          <a:xfrm>
            <a:off x="1629156" y="2275165"/>
            <a:ext cx="8933688" cy="2406895"/>
          </a:xfrm>
        </p:spPr>
        <p:txBody>
          <a:bodyPr rtlCol="0"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pPr rtl="0"/>
            <a:r>
              <a:rPr lang="ru-RU"/>
              <a:t>Образец заголовка</a:t>
            </a:r>
            <a:endParaRPr lang="en-US" dirty="0"/>
          </a:p>
        </p:txBody>
      </p:sp>
      <p:grpSp>
        <p:nvGrpSpPr>
          <p:cNvPr id="16" name="Группа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Прямая соединительная линия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Прямая соединительная линия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Прямая соединительная линия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Текст 2"/>
          <p:cNvSpPr>
            <a:spLocks noGrp="1"/>
          </p:cNvSpPr>
          <p:nvPr>
            <p:ph type="body" idx="1"/>
          </p:nvPr>
        </p:nvSpPr>
        <p:spPr>
          <a:xfrm>
            <a:off x="1629156" y="4682062"/>
            <a:ext cx="8939784" cy="457200"/>
          </a:xfrm>
        </p:spPr>
        <p:txBody>
          <a:bodyPr rtlCol="0"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ru-RU"/>
              <a:t>Образец текста</a:t>
            </a:r>
          </a:p>
        </p:txBody>
      </p:sp>
      <p:sp>
        <p:nvSpPr>
          <p:cNvPr id="4" name="Дата 3"/>
          <p:cNvSpPr>
            <a:spLocks noGrp="1"/>
          </p:cNvSpPr>
          <p:nvPr>
            <p:ph type="dt" sz="half" idx="10"/>
          </p:nvPr>
        </p:nvSpPr>
        <p:spPr>
          <a:xfrm>
            <a:off x="5318760" y="1344502"/>
            <a:ext cx="1554480" cy="498781"/>
          </a:xfrm>
        </p:spPr>
        <p:txBody>
          <a:bodyPr rtlCol="0"/>
          <a:lstStyle>
            <a:lvl1pPr algn="ctr">
              <a:defRPr lang="en-US" sz="1300" kern="1200" spc="0" baseline="0">
                <a:solidFill>
                  <a:srgbClr val="FFFFFF"/>
                </a:solidFill>
                <a:latin typeface="+mn-lt"/>
                <a:ea typeface="+mn-ea"/>
                <a:cs typeface="+mn-cs"/>
              </a:defRPr>
            </a:lvl1pPr>
          </a:lstStyle>
          <a:p>
            <a:pPr rtl="0"/>
            <a:fld id="{7B2CE4EA-3B49-4A00-ADF3-7C7272A626C1}" type="datetime1">
              <a:rPr lang="ru-RU" smtClean="0"/>
              <a:t>20.02.2025</a:t>
            </a:fld>
            <a:endParaRPr lang="en-US" dirty="0"/>
          </a:p>
        </p:txBody>
      </p:sp>
      <p:sp>
        <p:nvSpPr>
          <p:cNvPr id="5" name="Нижний колонтитул 4"/>
          <p:cNvSpPr>
            <a:spLocks noGrp="1"/>
          </p:cNvSpPr>
          <p:nvPr>
            <p:ph type="ftr" sz="quarter" idx="11"/>
          </p:nvPr>
        </p:nvSpPr>
        <p:spPr>
          <a:xfrm>
            <a:off x="1629157" y="5177408"/>
            <a:ext cx="5660134" cy="228600"/>
          </a:xfrm>
        </p:spPr>
        <p:txBody>
          <a:bodyPr rtlCol="0"/>
          <a:lstStyle>
            <a:lvl1pPr algn="l">
              <a:defRPr>
                <a:solidFill>
                  <a:schemeClr val="tx1">
                    <a:lumMod val="85000"/>
                    <a:lumOff val="15000"/>
                  </a:schemeClr>
                </a:solidFill>
              </a:defRPr>
            </a:lvl1pPr>
          </a:lstStyle>
          <a:p>
            <a:pPr rtl="0"/>
            <a:endParaRPr lang="en-US" dirty="0"/>
          </a:p>
        </p:txBody>
      </p:sp>
      <p:sp>
        <p:nvSpPr>
          <p:cNvPr id="6" name="Номер слайда 5"/>
          <p:cNvSpPr>
            <a:spLocks noGrp="1"/>
          </p:cNvSpPr>
          <p:nvPr>
            <p:ph type="sldNum" sz="quarter" idx="12"/>
          </p:nvPr>
        </p:nvSpPr>
        <p:spPr>
          <a:xfrm>
            <a:off x="8604504" y="5177408"/>
            <a:ext cx="1958339" cy="228600"/>
          </a:xfrm>
        </p:spPr>
        <p:txBody>
          <a:bodyPr rtlCol="0"/>
          <a:lstStyle>
            <a:lvl1pPr>
              <a:defRPr>
                <a:solidFill>
                  <a:schemeClr val="tx1">
                    <a:lumMod val="85000"/>
                    <a:lumOff val="15000"/>
                  </a:schemeClr>
                </a:solidFill>
              </a:defRPr>
            </a:lvl1pPr>
          </a:lstStyle>
          <a:p>
            <a:pPr rtl="0"/>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Заголовок 7"/>
          <p:cNvSpPr>
            <a:spLocks noGrp="1"/>
          </p:cNvSpPr>
          <p:nvPr>
            <p:ph type="title"/>
          </p:nvPr>
        </p:nvSpPr>
        <p:spPr/>
        <p:txBody>
          <a:bodyPr rtlCol="0"/>
          <a:lstStyle/>
          <a:p>
            <a:pPr rtl="0"/>
            <a:r>
              <a:rPr lang="ru-RU"/>
              <a:t>Образец заголовка</a:t>
            </a:r>
            <a:endParaRPr lang="en-US" dirty="0"/>
          </a:p>
        </p:txBody>
      </p:sp>
      <p:sp>
        <p:nvSpPr>
          <p:cNvPr id="3" name="Объект 2"/>
          <p:cNvSpPr>
            <a:spLocks noGrp="1"/>
          </p:cNvSpPr>
          <p:nvPr>
            <p:ph sz="half" idx="1"/>
          </p:nvPr>
        </p:nvSpPr>
        <p:spPr>
          <a:xfrm>
            <a:off x="1066800" y="2103120"/>
            <a:ext cx="4663440" cy="3749040"/>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4" name="Объект 3"/>
          <p:cNvSpPr>
            <a:spLocks noGrp="1"/>
          </p:cNvSpPr>
          <p:nvPr>
            <p:ph sz="half" idx="2"/>
          </p:nvPr>
        </p:nvSpPr>
        <p:spPr>
          <a:xfrm>
            <a:off x="6461760" y="2103120"/>
            <a:ext cx="4663440" cy="3749040"/>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5" name="Дата 4"/>
          <p:cNvSpPr>
            <a:spLocks noGrp="1"/>
          </p:cNvSpPr>
          <p:nvPr>
            <p:ph type="dt" sz="half" idx="10"/>
          </p:nvPr>
        </p:nvSpPr>
        <p:spPr/>
        <p:txBody>
          <a:bodyPr rtlCol="0"/>
          <a:lstStyle/>
          <a:p>
            <a:pPr rtl="0"/>
            <a:fld id="{9A16848F-27AD-43B9-904C-1CF05D24EB3C}" type="datetime1">
              <a:rPr lang="ru-RU" smtClean="0"/>
              <a:t>20.02.2025</a:t>
            </a:fld>
            <a:endParaRPr lang="en-US"/>
          </a:p>
        </p:txBody>
      </p:sp>
      <p:sp>
        <p:nvSpPr>
          <p:cNvPr id="6" name="Нижний колонтитул 5"/>
          <p:cNvSpPr>
            <a:spLocks noGrp="1"/>
          </p:cNvSpPr>
          <p:nvPr>
            <p:ph type="ftr" sz="quarter" idx="11"/>
          </p:nvPr>
        </p:nvSpPr>
        <p:spPr/>
        <p:txBody>
          <a:bodyPr rtlCol="0"/>
          <a:lstStyle/>
          <a:p>
            <a:pPr rtl="0"/>
            <a:endParaRPr lang="en-US"/>
          </a:p>
        </p:txBody>
      </p:sp>
      <p:sp>
        <p:nvSpPr>
          <p:cNvPr id="7" name="Номер слайда 6"/>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a:t>Образец заголовка</a:t>
            </a:r>
            <a:endParaRPr lang="en-US" dirty="0"/>
          </a:p>
        </p:txBody>
      </p:sp>
      <p:sp>
        <p:nvSpPr>
          <p:cNvPr id="3" name="Текст 2"/>
          <p:cNvSpPr>
            <a:spLocks noGrp="1"/>
          </p:cNvSpPr>
          <p:nvPr>
            <p:ph type="body" idx="1"/>
          </p:nvPr>
        </p:nvSpPr>
        <p:spPr>
          <a:xfrm>
            <a:off x="1069848" y="2074334"/>
            <a:ext cx="4663440" cy="640080"/>
          </a:xfrm>
        </p:spPr>
        <p:txBody>
          <a:bodyPr rtlCol="0"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a:t>Образец текста</a:t>
            </a:r>
          </a:p>
        </p:txBody>
      </p:sp>
      <p:sp>
        <p:nvSpPr>
          <p:cNvPr id="4" name="Объект 3"/>
          <p:cNvSpPr>
            <a:spLocks noGrp="1"/>
          </p:cNvSpPr>
          <p:nvPr>
            <p:ph sz="half" idx="2"/>
          </p:nvPr>
        </p:nvSpPr>
        <p:spPr>
          <a:xfrm>
            <a:off x="1069848" y="2792472"/>
            <a:ext cx="4663440" cy="3163825"/>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ru"/>
          </a:p>
        </p:txBody>
      </p:sp>
      <p:sp>
        <p:nvSpPr>
          <p:cNvPr id="5" name="Текст 4"/>
          <p:cNvSpPr>
            <a:spLocks noGrp="1"/>
          </p:cNvSpPr>
          <p:nvPr>
            <p:ph type="body" sz="quarter" idx="3"/>
          </p:nvPr>
        </p:nvSpPr>
        <p:spPr>
          <a:xfrm>
            <a:off x="6458712" y="2074334"/>
            <a:ext cx="4663440" cy="640080"/>
          </a:xfrm>
        </p:spPr>
        <p:txBody>
          <a:bodyPr rtlCol="0"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a:t>Образец текста</a:t>
            </a:r>
          </a:p>
        </p:txBody>
      </p:sp>
      <p:sp>
        <p:nvSpPr>
          <p:cNvPr id="6" name="Объект 5"/>
          <p:cNvSpPr>
            <a:spLocks noGrp="1"/>
          </p:cNvSpPr>
          <p:nvPr>
            <p:ph sz="quarter" idx="4"/>
          </p:nvPr>
        </p:nvSpPr>
        <p:spPr>
          <a:xfrm>
            <a:off x="6458712" y="2792471"/>
            <a:ext cx="4663440" cy="3164509"/>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ru"/>
          </a:p>
        </p:txBody>
      </p:sp>
      <p:sp>
        <p:nvSpPr>
          <p:cNvPr id="7" name="Дата 6"/>
          <p:cNvSpPr>
            <a:spLocks noGrp="1"/>
          </p:cNvSpPr>
          <p:nvPr>
            <p:ph type="dt" sz="half" idx="10"/>
          </p:nvPr>
        </p:nvSpPr>
        <p:spPr/>
        <p:txBody>
          <a:bodyPr rtlCol="0"/>
          <a:lstStyle/>
          <a:p>
            <a:pPr rtl="0"/>
            <a:fld id="{23090412-2DE5-405A-816E-F08FB54EB168}" type="datetime1">
              <a:rPr lang="ru-RU" smtClean="0"/>
              <a:t>20.02.2025</a:t>
            </a:fld>
            <a:endParaRPr lang="en-US"/>
          </a:p>
        </p:txBody>
      </p:sp>
      <p:sp>
        <p:nvSpPr>
          <p:cNvPr id="8" name="Нижний колонтитул 7"/>
          <p:cNvSpPr>
            <a:spLocks noGrp="1"/>
          </p:cNvSpPr>
          <p:nvPr>
            <p:ph type="ftr" sz="quarter" idx="11"/>
          </p:nvPr>
        </p:nvSpPr>
        <p:spPr/>
        <p:txBody>
          <a:bodyPr rtlCol="0"/>
          <a:lstStyle/>
          <a:p>
            <a:pPr rtl="0"/>
            <a:endParaRPr lang="en-US"/>
          </a:p>
        </p:txBody>
      </p:sp>
      <p:sp>
        <p:nvSpPr>
          <p:cNvPr id="9" name="Номер слайда 8"/>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a:t>Образец заголовка</a:t>
            </a:r>
            <a:endParaRPr lang="en-US" dirty="0"/>
          </a:p>
        </p:txBody>
      </p:sp>
      <p:sp>
        <p:nvSpPr>
          <p:cNvPr id="3" name="Дата 2"/>
          <p:cNvSpPr>
            <a:spLocks noGrp="1"/>
          </p:cNvSpPr>
          <p:nvPr>
            <p:ph type="dt" sz="half" idx="10"/>
          </p:nvPr>
        </p:nvSpPr>
        <p:spPr/>
        <p:txBody>
          <a:bodyPr rtlCol="0"/>
          <a:lstStyle/>
          <a:p>
            <a:pPr rtl="0"/>
            <a:fld id="{F4C2D7CB-4DC1-4BB7-BF00-4C36160857E0}" type="datetime1">
              <a:rPr lang="ru-RU" smtClean="0"/>
              <a:t>20.02.2025</a:t>
            </a:fld>
            <a:endParaRPr lang="en-US"/>
          </a:p>
        </p:txBody>
      </p:sp>
      <p:sp>
        <p:nvSpPr>
          <p:cNvPr id="4" name="Нижний колонтитул 3"/>
          <p:cNvSpPr>
            <a:spLocks noGrp="1"/>
          </p:cNvSpPr>
          <p:nvPr>
            <p:ph type="ftr" sz="quarter" idx="11"/>
          </p:nvPr>
        </p:nvSpPr>
        <p:spPr/>
        <p:txBody>
          <a:bodyPr rtlCol="0"/>
          <a:lstStyle/>
          <a:p>
            <a:pPr rtl="0"/>
            <a:endParaRPr lang="en-US"/>
          </a:p>
        </p:txBody>
      </p:sp>
      <p:sp>
        <p:nvSpPr>
          <p:cNvPr id="5" name="Номер слайда 4"/>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rtlCol="0"/>
          <a:lstStyle/>
          <a:p>
            <a:pPr rtl="0"/>
            <a:fld id="{4060D38F-E364-4ED4-9BF4-D7F00FFBE76A}" type="datetime1">
              <a:rPr lang="ru-RU" smtClean="0"/>
              <a:t>20.02.2025</a:t>
            </a:fld>
            <a:endParaRPr lang="en-US"/>
          </a:p>
        </p:txBody>
      </p:sp>
      <p:sp>
        <p:nvSpPr>
          <p:cNvPr id="3" name="Нижний колонтитул 2"/>
          <p:cNvSpPr>
            <a:spLocks noGrp="1"/>
          </p:cNvSpPr>
          <p:nvPr>
            <p:ph type="ftr" sz="quarter" idx="11"/>
          </p:nvPr>
        </p:nvSpPr>
        <p:spPr/>
        <p:txBody>
          <a:bodyPr rtlCol="0"/>
          <a:lstStyle/>
          <a:p>
            <a:pPr rtl="0"/>
            <a:endParaRPr lang="en-US"/>
          </a:p>
        </p:txBody>
      </p:sp>
      <p:sp>
        <p:nvSpPr>
          <p:cNvPr id="4" name="Номер слайда 3"/>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Прямоугольник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Заголовок 1"/>
          <p:cNvSpPr>
            <a:spLocks noGrp="1"/>
          </p:cNvSpPr>
          <p:nvPr>
            <p:ph type="title"/>
          </p:nvPr>
        </p:nvSpPr>
        <p:spPr>
          <a:xfrm>
            <a:off x="8458200" y="607392"/>
            <a:ext cx="3161963" cy="1645920"/>
          </a:xfrm>
        </p:spPr>
        <p:txBody>
          <a:bodyPr rtlCol="0"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pPr rtl="0"/>
            <a:r>
              <a:rPr lang="ru-RU"/>
              <a:t>Образец заголовка</a:t>
            </a:r>
            <a:endParaRPr lang="en-US" dirty="0"/>
          </a:p>
        </p:txBody>
      </p:sp>
      <p:sp>
        <p:nvSpPr>
          <p:cNvPr id="3" name="Объект 2"/>
          <p:cNvSpPr>
            <a:spLocks noGrp="1"/>
          </p:cNvSpPr>
          <p:nvPr>
            <p:ph idx="1"/>
          </p:nvPr>
        </p:nvSpPr>
        <p:spPr>
          <a:xfrm>
            <a:off x="685800" y="609600"/>
            <a:ext cx="6858000" cy="5334000"/>
          </a:xfrm>
        </p:spPr>
        <p:txBody>
          <a:bodyPr rtlCol="0"/>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4" name="Текст 3"/>
          <p:cNvSpPr>
            <a:spLocks noGrp="1"/>
          </p:cNvSpPr>
          <p:nvPr>
            <p:ph type="body" sz="half" idx="2"/>
          </p:nvPr>
        </p:nvSpPr>
        <p:spPr>
          <a:xfrm>
            <a:off x="8458200" y="2336800"/>
            <a:ext cx="3161963" cy="3606800"/>
          </a:xfrm>
        </p:spPr>
        <p:txBody>
          <a:bodyPr rtlCol="0">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a:t>Образец текста</a:t>
            </a:r>
          </a:p>
        </p:txBody>
      </p:sp>
      <p:sp>
        <p:nvSpPr>
          <p:cNvPr id="8" name="Дата 7"/>
          <p:cNvSpPr>
            <a:spLocks noGrp="1"/>
          </p:cNvSpPr>
          <p:nvPr>
            <p:ph type="dt" sz="half" idx="10"/>
          </p:nvPr>
        </p:nvSpPr>
        <p:spPr>
          <a:xfrm>
            <a:off x="5588000" y="6035040"/>
            <a:ext cx="1955800" cy="365760"/>
          </a:xfrm>
        </p:spPr>
        <p:txBody>
          <a:bodyPr rtlCol="0"/>
          <a:lstStyle>
            <a:lvl1pPr>
              <a:defRPr>
                <a:solidFill>
                  <a:schemeClr val="tx1">
                    <a:lumMod val="85000"/>
                    <a:lumOff val="15000"/>
                  </a:schemeClr>
                </a:solidFill>
              </a:defRPr>
            </a:lvl1pPr>
          </a:lstStyle>
          <a:p>
            <a:pPr rtl="0"/>
            <a:fld id="{F183FEFD-AB08-4CB5-AE4D-2F6B12D8E3B0}" type="datetime1">
              <a:rPr lang="ru-RU" smtClean="0"/>
              <a:t>20.02.2025</a:t>
            </a:fld>
            <a:endParaRPr lang="en-US"/>
          </a:p>
        </p:txBody>
      </p:sp>
      <p:sp>
        <p:nvSpPr>
          <p:cNvPr id="9" name="Нижний колонтитул 8"/>
          <p:cNvSpPr>
            <a:spLocks noGrp="1"/>
          </p:cNvSpPr>
          <p:nvPr>
            <p:ph type="ftr" sz="quarter" idx="11"/>
          </p:nvPr>
        </p:nvSpPr>
        <p:spPr>
          <a:xfrm>
            <a:off x="685801" y="6035040"/>
            <a:ext cx="4584700" cy="365760"/>
          </a:xfrm>
        </p:spPr>
        <p:txBody>
          <a:bodyPr rtlCol="0"/>
          <a:lstStyle>
            <a:lvl1pPr algn="l">
              <a:defRPr/>
            </a:lvl1pPr>
          </a:lstStyle>
          <a:p>
            <a:pPr rtl="0"/>
            <a:endParaRPr lang="en-US"/>
          </a:p>
        </p:txBody>
      </p:sp>
      <p:sp>
        <p:nvSpPr>
          <p:cNvPr id="11" name="Номер слайда 10"/>
          <p:cNvSpPr>
            <a:spLocks noGrp="1"/>
          </p:cNvSpPr>
          <p:nvPr>
            <p:ph type="sldNum" sz="quarter" idx="12"/>
          </p:nvPr>
        </p:nvSpPr>
        <p:spPr>
          <a:xfrm>
            <a:off x="10396728" y="6035040"/>
            <a:ext cx="1223435" cy="365760"/>
          </a:xfrm>
        </p:spPr>
        <p:txBody>
          <a:bodyPr rtlCol="0"/>
          <a:lstStyle>
            <a:lvl1pPr>
              <a:defRPr>
                <a:solidFill>
                  <a:schemeClr val="tx1">
                    <a:lumMod val="85000"/>
                    <a:lumOff val="15000"/>
                  </a:schemeClr>
                </a:solidFill>
              </a:defRPr>
            </a:lvl1pPr>
          </a:lstStyle>
          <a:p>
            <a:pPr rtl="0"/>
            <a:fld id="{34B7E4EF-A1BD-40F4-AB7B-04F084DD991D}" type="slidenum">
              <a:rPr lang="en-US" smtClean="0"/>
              <a:t>‹#›</a:t>
            </a:fld>
            <a:endParaRPr lang="en-US"/>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1" name="Прямоугольник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Рисунок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ru-RU"/>
              <a:t>Вставка рисунка</a:t>
            </a:r>
            <a:endParaRPr lang="en-US" dirty="0"/>
          </a:p>
        </p:txBody>
      </p:sp>
      <p:sp>
        <p:nvSpPr>
          <p:cNvPr id="5" name="Дата 4"/>
          <p:cNvSpPr>
            <a:spLocks noGrp="1"/>
          </p:cNvSpPr>
          <p:nvPr>
            <p:ph type="dt" sz="half" idx="10"/>
          </p:nvPr>
        </p:nvSpPr>
        <p:spPr>
          <a:xfrm>
            <a:off x="5662337" y="6035040"/>
            <a:ext cx="2071963" cy="365760"/>
          </a:xfrm>
        </p:spPr>
        <p:txBody>
          <a:bodyPr rtlCol="0"/>
          <a:lstStyle>
            <a:lvl1pPr>
              <a:defRPr b="1">
                <a:solidFill>
                  <a:srgbClr val="FFFFFF"/>
                </a:solidFill>
                <a:effectLst>
                  <a:outerShdw blurRad="19050" dist="6350" dir="2700000" algn="tl" rotWithShape="0">
                    <a:prstClr val="black">
                      <a:alpha val="40000"/>
                    </a:prstClr>
                  </a:outerShdw>
                </a:effectLst>
              </a:defRPr>
            </a:lvl1pPr>
          </a:lstStyle>
          <a:p>
            <a:pPr rtl="0"/>
            <a:fld id="{EBEA1583-5CEF-4E36-A7FC-D34B7E954D76}" type="datetime1">
              <a:rPr lang="ru-RU" smtClean="0"/>
              <a:t>20.02.2025</a:t>
            </a:fld>
            <a:endParaRPr lang="en-US" dirty="0"/>
          </a:p>
        </p:txBody>
      </p:sp>
      <p:sp>
        <p:nvSpPr>
          <p:cNvPr id="6" name="Нижний колонтитул 5"/>
          <p:cNvSpPr>
            <a:spLocks noGrp="1"/>
          </p:cNvSpPr>
          <p:nvPr>
            <p:ph type="ftr" sz="quarter" idx="11"/>
          </p:nvPr>
        </p:nvSpPr>
        <p:spPr>
          <a:xfrm>
            <a:off x="612648" y="6035040"/>
            <a:ext cx="4588002" cy="365760"/>
          </a:xfrm>
        </p:spPr>
        <p:txBody>
          <a:bodyPr rtlCol="0"/>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rtl="0"/>
            <a:endParaRPr lang="en-US" dirty="0"/>
          </a:p>
        </p:txBody>
      </p:sp>
      <p:sp>
        <p:nvSpPr>
          <p:cNvPr id="7" name="Номер слайда 6"/>
          <p:cNvSpPr>
            <a:spLocks noGrp="1"/>
          </p:cNvSpPr>
          <p:nvPr>
            <p:ph type="sldNum" sz="quarter" idx="12"/>
          </p:nvPr>
        </p:nvSpPr>
        <p:spPr>
          <a:xfrm>
            <a:off x="10396728" y="6035040"/>
            <a:ext cx="1225296" cy="365760"/>
          </a:xfrm>
        </p:spPr>
        <p:txBody>
          <a:bodyPr rtlCol="0"/>
          <a:lstStyle/>
          <a:p>
            <a:pPr rtl="0"/>
            <a:fld id="{34B7E4EF-A1BD-40F4-AB7B-04F084DD991D}" type="slidenum">
              <a:rPr lang="en-US" smtClean="0"/>
              <a:t>‹#›</a:t>
            </a:fld>
            <a:endParaRPr lang="en-US"/>
          </a:p>
        </p:txBody>
      </p:sp>
      <p:sp>
        <p:nvSpPr>
          <p:cNvPr id="12" name="Прямоугольник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Заголовок 1"/>
          <p:cNvSpPr>
            <a:spLocks noGrp="1"/>
          </p:cNvSpPr>
          <p:nvPr>
            <p:ph type="title"/>
          </p:nvPr>
        </p:nvSpPr>
        <p:spPr>
          <a:xfrm>
            <a:off x="8477250" y="603504"/>
            <a:ext cx="3144774" cy="1645920"/>
          </a:xfrm>
        </p:spPr>
        <p:txBody>
          <a:bodyPr rtlCol="0" anchor="b">
            <a:noAutofit/>
          </a:bodyPr>
          <a:lstStyle>
            <a:lvl1pPr algn="l">
              <a:lnSpc>
                <a:spcPct val="100000"/>
              </a:lnSpc>
              <a:defRPr sz="3200" b="0">
                <a:solidFill>
                  <a:schemeClr val="tx1"/>
                </a:solidFill>
                <a:latin typeface="+mj-lt"/>
              </a:defRPr>
            </a:lvl1pPr>
          </a:lstStyle>
          <a:p>
            <a:pPr rtl="0"/>
            <a:r>
              <a:rPr lang="ru-RU"/>
              <a:t>Образец заголовка</a:t>
            </a:r>
            <a:endParaRPr lang="en-US" dirty="0"/>
          </a:p>
        </p:txBody>
      </p:sp>
      <p:sp>
        <p:nvSpPr>
          <p:cNvPr id="4" name="Текст 3"/>
          <p:cNvSpPr>
            <a:spLocks noGrp="1"/>
          </p:cNvSpPr>
          <p:nvPr>
            <p:ph type="body" sz="half" idx="2"/>
          </p:nvPr>
        </p:nvSpPr>
        <p:spPr>
          <a:xfrm>
            <a:off x="8477250" y="2386584"/>
            <a:ext cx="3144774" cy="3511296"/>
          </a:xfrm>
        </p:spPr>
        <p:txBody>
          <a:bodyPr rtlCol="0">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a:t>Образец текста</a:t>
            </a:r>
          </a:p>
        </p:txBody>
      </p:sp>
    </p:spTree>
    <p:extLst>
      <p:ext uri="{BB962C8B-B14F-4D97-AF65-F5344CB8AC3E}">
        <p14:creationId xmlns:p14="http://schemas.microsoft.com/office/powerpoint/2010/main" val="267822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a:t>Образец заголовка</a:t>
            </a:r>
            <a:endParaRPr lang="en-US" dirty="0"/>
          </a:p>
        </p:txBody>
      </p:sp>
      <p:sp>
        <p:nvSpPr>
          <p:cNvPr id="3" name="Вертикальный текст 2"/>
          <p:cNvSpPr>
            <a:spLocks noGrp="1"/>
          </p:cNvSpPr>
          <p:nvPr>
            <p:ph type="body" orient="vert" idx="1"/>
          </p:nvPr>
        </p:nvSpPr>
        <p:spPr/>
        <p:txBody>
          <a:bodyPr vert="eaVert" rtlCol="0"/>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4" name="Дата 3"/>
          <p:cNvSpPr>
            <a:spLocks noGrp="1"/>
          </p:cNvSpPr>
          <p:nvPr>
            <p:ph type="dt" sz="half" idx="10"/>
          </p:nvPr>
        </p:nvSpPr>
        <p:spPr/>
        <p:txBody>
          <a:bodyPr rtlCol="0"/>
          <a:lstStyle/>
          <a:p>
            <a:pPr rtl="0"/>
            <a:fld id="{3E92B999-6CB2-48D4-8AF6-3D1A5D13436B}" type="datetime1">
              <a:rPr lang="ru-RU" smtClean="0"/>
              <a:t>20.02.2025</a:t>
            </a:fld>
            <a:endParaRPr lang="en-US"/>
          </a:p>
        </p:txBody>
      </p:sp>
      <p:sp>
        <p:nvSpPr>
          <p:cNvPr id="5" name="Нижний колонтитул 4"/>
          <p:cNvSpPr>
            <a:spLocks noGrp="1"/>
          </p:cNvSpPr>
          <p:nvPr>
            <p:ph type="ftr" sz="quarter" idx="11"/>
          </p:nvPr>
        </p:nvSpPr>
        <p:spPr/>
        <p:txBody>
          <a:bodyPr rtlCol="0"/>
          <a:lstStyle/>
          <a:p>
            <a:pPr rtl="0"/>
            <a:endParaRPr lang="en-US"/>
          </a:p>
        </p:txBody>
      </p:sp>
      <p:sp>
        <p:nvSpPr>
          <p:cNvPr id="6" name="Номер слайда 5"/>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4023329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991600" y="762000"/>
            <a:ext cx="2362200" cy="5257800"/>
          </a:xfrm>
        </p:spPr>
        <p:txBody>
          <a:bodyPr vert="eaVert" rtlCol="0"/>
          <a:lstStyle/>
          <a:p>
            <a:pPr rtl="0"/>
            <a:r>
              <a:rPr lang="ru-RU"/>
              <a:t>Образец заголовка</a:t>
            </a:r>
            <a:endParaRPr lang="en-US" dirty="0"/>
          </a:p>
        </p:txBody>
      </p:sp>
      <p:sp>
        <p:nvSpPr>
          <p:cNvPr id="3" name="Вертикальный текст 2"/>
          <p:cNvSpPr>
            <a:spLocks noGrp="1"/>
          </p:cNvSpPr>
          <p:nvPr>
            <p:ph type="body" orient="vert" idx="1"/>
          </p:nvPr>
        </p:nvSpPr>
        <p:spPr>
          <a:xfrm>
            <a:off x="838200" y="762000"/>
            <a:ext cx="8077200" cy="5257800"/>
          </a:xfrm>
        </p:spPr>
        <p:txBody>
          <a:bodyPr vert="eaVert" rtlCol="0"/>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en-US" dirty="0"/>
          </a:p>
        </p:txBody>
      </p:sp>
      <p:sp>
        <p:nvSpPr>
          <p:cNvPr id="4" name="Дата 3"/>
          <p:cNvSpPr>
            <a:spLocks noGrp="1"/>
          </p:cNvSpPr>
          <p:nvPr>
            <p:ph type="dt" sz="half" idx="10"/>
          </p:nvPr>
        </p:nvSpPr>
        <p:spPr/>
        <p:txBody>
          <a:bodyPr rtlCol="0"/>
          <a:lstStyle/>
          <a:p>
            <a:pPr rtl="0"/>
            <a:fld id="{B52C98DB-1092-48C4-AD4E-BD3E9D2E2345}" type="datetime1">
              <a:rPr lang="ru-RU" smtClean="0"/>
              <a:t>20.02.2025</a:t>
            </a:fld>
            <a:endParaRPr lang="en-US"/>
          </a:p>
        </p:txBody>
      </p:sp>
      <p:sp>
        <p:nvSpPr>
          <p:cNvPr id="5" name="Нижний колонтитул 4"/>
          <p:cNvSpPr>
            <a:spLocks noGrp="1"/>
          </p:cNvSpPr>
          <p:nvPr>
            <p:ph type="ftr" sz="quarter" idx="11"/>
          </p:nvPr>
        </p:nvSpPr>
        <p:spPr/>
        <p:txBody>
          <a:bodyPr rtlCol="0"/>
          <a:lstStyle/>
          <a:p>
            <a:pPr rtl="0"/>
            <a:endParaRPr lang="en-US"/>
          </a:p>
        </p:txBody>
      </p:sp>
      <p:sp>
        <p:nvSpPr>
          <p:cNvPr id="6" name="Номер слайда 5"/>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1510073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Прямоугольник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7" name="Прямоугольник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Прямоугольник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Заголовок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pPr rtl="0"/>
            <a:r>
              <a:rPr lang="ru" dirty="0"/>
              <a:t>Стиль образца заголовка</a:t>
            </a:r>
            <a:endParaRPr lang="en-US" dirty="0"/>
          </a:p>
        </p:txBody>
      </p:sp>
      <p:sp>
        <p:nvSpPr>
          <p:cNvPr id="3" name="Текст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rtl="0"/>
            <a:r>
              <a:rPr lang="ru"/>
              <a:t>Щелкните, чтобы изменить стили текста образца слайда</a:t>
            </a:r>
          </a:p>
          <a:p>
            <a:pPr lvl="1" rtl="0"/>
            <a:r>
              <a:rPr lang="ru"/>
              <a:t>Второй уровень</a:t>
            </a:r>
          </a:p>
          <a:p>
            <a:pPr lvl="2" rtl="0"/>
            <a:r>
              <a:rPr lang="ru"/>
              <a:t>Третий уровень</a:t>
            </a:r>
          </a:p>
          <a:p>
            <a:pPr lvl="3" rtl="0"/>
            <a:r>
              <a:rPr lang="ru"/>
              <a:t>Четвертый уровень</a:t>
            </a:r>
          </a:p>
          <a:p>
            <a:pPr lvl="4" rtl="0"/>
            <a:r>
              <a:rPr lang="ru"/>
              <a:t>Пятый уровень</a:t>
            </a:r>
            <a:endParaRPr lang="en-US" dirty="0"/>
          </a:p>
        </p:txBody>
      </p:sp>
      <p:sp>
        <p:nvSpPr>
          <p:cNvPr id="4" name="Дата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pPr rtl="0"/>
            <a:fld id="{1068A786-B8BF-4988-ACBA-DD9B5BC8D522}" type="datetime1">
              <a:rPr lang="ru-RU" smtClean="0"/>
              <a:t>20.02.2025</a:t>
            </a:fld>
            <a:endParaRPr lang="en-US" dirty="0"/>
          </a:p>
        </p:txBody>
      </p:sp>
      <p:sp>
        <p:nvSpPr>
          <p:cNvPr id="5" name="Нижний колонтитул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pPr rtl="0"/>
            <a:endParaRPr lang="en-US" dirty="0"/>
          </a:p>
        </p:txBody>
      </p:sp>
      <p:sp>
        <p:nvSpPr>
          <p:cNvPr id="6" name="Номер слайда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pPr rtl="0"/>
            <a:fld id="{34B7E4EF-A1BD-40F4-AB7B-04F084DD991D}" type="slidenum">
              <a:rPr lang="en-US" smtClean="0"/>
              <a:t>‹#›</a:t>
            </a:fld>
            <a:endParaRPr lang="en-US"/>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 id="2147483664" r:id="rId10"/>
    <p:sldLayoutId id="2147483666" r:id="rId11"/>
  </p:sldLayoutIdLst>
  <p:hf sldNum="0" hdr="0" ftr="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Рисунок 5" descr="Крупный план логотипа&#10;&#10;Автоматически созданное описание">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r="-1"/>
          <a:stretch/>
        </p:blipFill>
        <p:spPr>
          <a:xfrm>
            <a:off x="20" y="10"/>
            <a:ext cx="12191979" cy="6857990"/>
          </a:xfrm>
          <a:prstGeom prst="rect">
            <a:avLst/>
          </a:prstGeom>
        </p:spPr>
      </p:pic>
      <p:sp>
        <p:nvSpPr>
          <p:cNvPr id="82" name="Прямоугольник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Прямоугольник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Заголовок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rtlCol="0">
            <a:normAutofit/>
          </a:bodyPr>
          <a:lstStyle/>
          <a:p>
            <a:pPr algn="ctr">
              <a:lnSpc>
                <a:spcPct val="150000"/>
              </a:lnSpc>
              <a:spcAft>
                <a:spcPts val="0"/>
              </a:spcAft>
            </a:pPr>
            <a:r>
              <a:rPr lang="ru-RU" sz="1800" dirty="0">
                <a:effectLst/>
                <a:latin typeface="Times New Roman" panose="02020603050405020304" pitchFamily="18" charset="0"/>
                <a:ea typeface="Times New Roman" panose="02020603050405020304" pitchFamily="18" charset="0"/>
              </a:rPr>
              <a:t>Теория и методика обучения  математике в профильной школе</a:t>
            </a:r>
            <a:br>
              <a:rPr lang="ru-RU" sz="1800" dirty="0">
                <a:effectLst/>
                <a:latin typeface="Calibri" panose="020F0502020204030204" pitchFamily="34" charset="0"/>
                <a:ea typeface="Times New Roman" panose="02020603050405020304" pitchFamily="18" charset="0"/>
                <a:cs typeface="Times New Roman" panose="02020603050405020304" pitchFamily="18" charset="0"/>
              </a:rPr>
            </a:br>
            <a:r>
              <a:rPr lang="ru-RU" sz="1800" b="1" dirty="0">
                <a:effectLst/>
                <a:latin typeface="Times New Roman" panose="02020603050405020304" pitchFamily="18" charset="0"/>
                <a:ea typeface="Times New Roman" panose="02020603050405020304" pitchFamily="18" charset="0"/>
                <a:cs typeface="Times New Roman" panose="02020603050405020304" pitchFamily="18" charset="0"/>
              </a:rPr>
              <a:t> (10-11 классы)</a:t>
            </a:r>
            <a:endParaRPr lang="ru-RU"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Подзаголовок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rtlCol="0">
            <a:normAutofit/>
          </a:bodyPr>
          <a:lstStyle/>
          <a:p>
            <a:pPr rtl="0">
              <a:spcAft>
                <a:spcPts val="600"/>
              </a:spcAft>
            </a:pPr>
            <a:r>
              <a:rPr lang="ru-RU" dirty="0">
                <a:solidFill>
                  <a:schemeClr val="tx1"/>
                </a:solidFill>
              </a:rPr>
              <a:t>М</a:t>
            </a:r>
            <a:r>
              <a:rPr lang="ru" dirty="0">
                <a:solidFill>
                  <a:schemeClr val="tx1"/>
                </a:solidFill>
              </a:rPr>
              <a:t>етодический проект</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A4919D0-F177-4BBA-9A0B-DBA69E2ED764}"/>
              </a:ext>
            </a:extLst>
          </p:cNvPr>
          <p:cNvSpPr>
            <a:spLocks noGrp="1"/>
          </p:cNvSpPr>
          <p:nvPr>
            <p:ph type="ctrTitle"/>
          </p:nvPr>
        </p:nvSpPr>
        <p:spPr/>
        <p:txBody>
          <a:bodyPr rtlCol="0">
            <a:normAutofit fontScale="90000"/>
          </a:bodyPr>
          <a:lstStyle/>
          <a:p>
            <a:pPr algn="ctr">
              <a:spcAft>
                <a:spcPts val="0"/>
              </a:spcAft>
            </a:pPr>
            <a:r>
              <a:rPr lang="ru-RU" sz="1800" b="1" dirty="0">
                <a:effectLst/>
                <a:latin typeface="Times New Roman" panose="02020603050405020304" pitchFamily="18" charset="0"/>
                <a:ea typeface="Times New Roman" panose="02020603050405020304" pitchFamily="18" charset="0"/>
              </a:rPr>
              <a:t>Методический проект</a:t>
            </a:r>
            <a:br>
              <a:rPr lang="ru-RU" dirty="0">
                <a:effectLst/>
              </a:rPr>
            </a:br>
            <a:br>
              <a:rPr lang="ru-RU" dirty="0">
                <a:effectLst/>
              </a:rPr>
            </a:br>
            <a:r>
              <a:rPr lang="ru-RU" sz="1800" dirty="0">
                <a:effectLst/>
                <a:latin typeface="Times New Roman" panose="02020603050405020304" pitchFamily="18" charset="0"/>
                <a:ea typeface="Times New Roman" panose="02020603050405020304" pitchFamily="18" charset="0"/>
              </a:rPr>
              <a:t>«Теория и методика обучения  математике в профильной школе»</a:t>
            </a:r>
            <a:br>
              <a:rPr lang="ru-RU" dirty="0">
                <a:effectLst/>
              </a:rPr>
            </a:br>
            <a:br>
              <a:rPr lang="ru-RU" dirty="0">
                <a:effectLst/>
              </a:rPr>
            </a:br>
            <a:r>
              <a:rPr lang="ru-RU" sz="1800" u="sng" dirty="0" err="1">
                <a:effectLst/>
                <a:latin typeface="Times New Roman" panose="02020603050405020304" pitchFamily="18" charset="0"/>
                <a:ea typeface="Times New Roman" panose="02020603050405020304" pitchFamily="18" charset="0"/>
              </a:rPr>
              <a:t>Близнюкова</a:t>
            </a:r>
            <a:r>
              <a:rPr lang="ru-RU" sz="1800" u="sng" dirty="0">
                <a:effectLst/>
                <a:latin typeface="Times New Roman" panose="02020603050405020304" pitchFamily="18" charset="0"/>
                <a:ea typeface="Times New Roman" panose="02020603050405020304" pitchFamily="18" charset="0"/>
              </a:rPr>
              <a:t> </a:t>
            </a:r>
            <a:r>
              <a:rPr lang="ru-RU" sz="1800" u="sng" dirty="0" err="1">
                <a:effectLst/>
                <a:latin typeface="Times New Roman" panose="02020603050405020304" pitchFamily="18" charset="0"/>
                <a:ea typeface="Times New Roman" panose="02020603050405020304" pitchFamily="18" charset="0"/>
              </a:rPr>
              <a:t>о.в</a:t>
            </a:r>
            <a:r>
              <a:rPr lang="ru-RU" sz="1800" u="sng" dirty="0">
                <a:effectLst/>
                <a:latin typeface="Times New Roman" panose="02020603050405020304" pitchFamily="18" charset="0"/>
                <a:ea typeface="Times New Roman" panose="02020603050405020304" pitchFamily="18" charset="0"/>
              </a:rPr>
              <a:t>., учитель математики МБУ «Гимназия №38»</a:t>
            </a:r>
            <a:br>
              <a:rPr lang="ru-RU" dirty="0">
                <a:effectLst/>
              </a:rPr>
            </a:br>
            <a:r>
              <a:rPr lang="ru-RU" sz="1800" dirty="0">
                <a:effectLst/>
                <a:latin typeface="Times New Roman" panose="02020603050405020304" pitchFamily="18" charset="0"/>
                <a:ea typeface="Times New Roman" panose="02020603050405020304" pitchFamily="18" charset="0"/>
              </a:rPr>
              <a:t> </a:t>
            </a:r>
            <a:br>
              <a:rPr lang="ru-RU" dirty="0">
                <a:effectLst/>
              </a:rPr>
            </a:br>
            <a:endParaRPr lang="ru-RU" dirty="0">
              <a:effectLst/>
            </a:endParaRPr>
          </a:p>
        </p:txBody>
      </p:sp>
    </p:spTree>
    <p:extLst>
      <p:ext uri="{BB962C8B-B14F-4D97-AF65-F5344CB8AC3E}">
        <p14:creationId xmlns:p14="http://schemas.microsoft.com/office/powerpoint/2010/main" val="1832431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2903B99-7D1B-4463-91A9-2BCA058B4C38}"/>
              </a:ext>
            </a:extLst>
          </p:cNvPr>
          <p:cNvSpPr txBox="1"/>
          <p:nvPr/>
        </p:nvSpPr>
        <p:spPr>
          <a:xfrm>
            <a:off x="430823" y="684945"/>
            <a:ext cx="10964007" cy="5732980"/>
          </a:xfrm>
          <a:prstGeom prst="rect">
            <a:avLst/>
          </a:prstGeom>
          <a:noFill/>
        </p:spPr>
        <p:txBody>
          <a:bodyPr wrap="square">
            <a:spAutoFit/>
          </a:bodyPr>
          <a:lstStyle/>
          <a:p>
            <a:pPr indent="457200" algn="just">
              <a:lnSpc>
                <a:spcPct val="115000"/>
              </a:lnSpc>
              <a:spcAft>
                <a:spcPts val="0"/>
              </a:spcAft>
            </a:pPr>
            <a:r>
              <a:rPr lang="ru-RU" sz="2000" i="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Цель</a:t>
            </a:r>
            <a:r>
              <a:rPr lang="ru-RU" sz="2000"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спроектировать  систему  задач экспериментальной математики  в рамках  выбранной  дидактической модели обучения М.В. Шабановой.</a:t>
            </a:r>
            <a:endParaRPr lang="ru-RU" sz="200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15000"/>
              </a:lnSpc>
              <a:spcAft>
                <a:spcPts val="0"/>
              </a:spcAft>
            </a:pPr>
            <a:r>
              <a:rPr lang="ru-RU" sz="2000" i="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Основные задачи</a:t>
            </a:r>
            <a:r>
              <a:rPr lang="ru-RU" sz="2000"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проекта:</a:t>
            </a:r>
            <a:endParaRPr lang="ru-RU" sz="200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15000"/>
              </a:lnSpc>
              <a:spcAft>
                <a:spcPts val="0"/>
              </a:spcAf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выполнить методический анализ теоретического и практического  </a:t>
            </a:r>
            <a:b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содержания выбранной темы;</a:t>
            </a:r>
            <a:endParaRPr lang="ru-RU" sz="20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15000"/>
              </a:lnSpc>
              <a:spcAft>
                <a:spcPts val="0"/>
              </a:spcAft>
            </a:pPr>
            <a: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обосновать выбор профиля для реализации темы проекта;</a:t>
            </a:r>
            <a:endParaRPr lang="ru-RU" sz="20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15000"/>
              </a:lnSpc>
              <a:spcAft>
                <a:spcPts val="0"/>
              </a:spcAft>
            </a:pPr>
            <a: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обосновать выбор основного учебника для выбранного профиля;</a:t>
            </a:r>
            <a:endParaRPr lang="ru-RU" sz="20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15000"/>
              </a:lnSpc>
              <a:spcAft>
                <a:spcPts val="0"/>
              </a:spcAft>
            </a:pPr>
            <a: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выполнить анализ практического опыта по теме проекта;</a:t>
            </a:r>
            <a:endParaRPr lang="ru-RU" sz="20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15000"/>
              </a:lnSpc>
              <a:spcAft>
                <a:spcPts val="0"/>
              </a:spcAft>
            </a:pPr>
            <a: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выделить основные цели и задачи проектирования  системы задач  экспериментальной математики для старшеклассников;</a:t>
            </a:r>
            <a:endParaRPr lang="ru-RU" sz="20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15000"/>
              </a:lnSpc>
              <a:spcAft>
                <a:spcPts val="0"/>
              </a:spcAft>
            </a:pPr>
            <a: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–дать характеристику уровня требований к знаниям, умениям и навыкам обучающихся по  экспериментальной математике;</a:t>
            </a:r>
            <a:endParaRPr lang="ru-RU" sz="20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15000"/>
              </a:lnSpc>
              <a:spcAft>
                <a:spcPts val="0"/>
              </a:spcAft>
            </a:pPr>
            <a: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обосновать целесообразность использования дидактической модели обучения М.В. Шабановой для реализации системы задач экспериментальной математики на практике;</a:t>
            </a:r>
            <a:endParaRPr lang="ru-RU" sz="20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15000"/>
              </a:lnSpc>
              <a:spcAft>
                <a:spcPts val="0"/>
              </a:spcAft>
            </a:pPr>
            <a: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спроектировать   технологию дидактической модели обучения для реализации системы задач экспериментальной математики. </a:t>
            </a:r>
            <a:endParaRPr lang="ru-RU" sz="20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8498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a:extLst>
              <a:ext uri="{FF2B5EF4-FFF2-40B4-BE49-F238E27FC236}">
                <a16:creationId xmlns:a16="http://schemas.microsoft.com/office/drawing/2014/main" id="{B3AF3AE7-6A0E-46A8-8894-697032AF6268}"/>
              </a:ext>
            </a:extLst>
          </p:cNvPr>
          <p:cNvGraphicFramePr/>
          <p:nvPr>
            <p:extLst>
              <p:ext uri="{D42A27DB-BD31-4B8C-83A1-F6EECF244321}">
                <p14:modId xmlns:p14="http://schemas.microsoft.com/office/powerpoint/2010/main" val="149643800"/>
              </p:ext>
            </p:extLst>
          </p:nvPr>
        </p:nvGraphicFramePr>
        <p:xfrm>
          <a:off x="1152769" y="596574"/>
          <a:ext cx="899355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96753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a:extLst>
              <a:ext uri="{FF2B5EF4-FFF2-40B4-BE49-F238E27FC236}">
                <a16:creationId xmlns:a16="http://schemas.microsoft.com/office/drawing/2014/main" id="{62F74565-32F5-4E42-8524-E1D8CA8141EE}"/>
              </a:ext>
            </a:extLst>
          </p:cNvPr>
          <p:cNvGraphicFramePr/>
          <p:nvPr>
            <p:extLst>
              <p:ext uri="{D42A27DB-BD31-4B8C-83A1-F6EECF244321}">
                <p14:modId xmlns:p14="http://schemas.microsoft.com/office/powerpoint/2010/main" val="3415932295"/>
              </p:ext>
            </p:extLst>
          </p:nvPr>
        </p:nvGraphicFramePr>
        <p:xfrm>
          <a:off x="685799" y="527538"/>
          <a:ext cx="11016763" cy="59172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37742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DA3B4A4-7125-4941-8003-7A41085CA81A}"/>
              </a:ext>
            </a:extLst>
          </p:cNvPr>
          <p:cNvSpPr txBox="1"/>
          <p:nvPr/>
        </p:nvSpPr>
        <p:spPr>
          <a:xfrm>
            <a:off x="1160585" y="751344"/>
            <a:ext cx="9988061" cy="5355312"/>
          </a:xfrm>
          <a:prstGeom prst="rect">
            <a:avLst/>
          </a:prstGeom>
          <a:noFill/>
        </p:spPr>
        <p:txBody>
          <a:bodyPr wrap="square">
            <a:spAutoFit/>
          </a:bodyPr>
          <a:lstStyle/>
          <a:p>
            <a:pPr algn="ctr">
              <a:spcAft>
                <a:spcPts val="0"/>
              </a:spcAft>
            </a:pPr>
            <a:r>
              <a:rPr lang="ru-RU" sz="1800" b="1" dirty="0">
                <a:solidFill>
                  <a:srgbClr val="C00000"/>
                </a:solidFill>
                <a:effectLst/>
                <a:latin typeface="Times New Roman" panose="02020603050405020304" pitchFamily="18" charset="0"/>
                <a:ea typeface="Times New Roman" panose="02020603050405020304" pitchFamily="18" charset="0"/>
              </a:rPr>
              <a:t>Обоснование выбора профиля для реализации темы</a:t>
            </a:r>
            <a:endParaRPr lang="ru-RU" dirty="0">
              <a:solidFill>
                <a:srgbClr val="C00000"/>
              </a:solidFill>
              <a:effectLst/>
            </a:endParaRPr>
          </a:p>
          <a:p>
            <a:pPr algn="ctr">
              <a:spcAft>
                <a:spcPts val="0"/>
              </a:spcAft>
            </a:pPr>
            <a:r>
              <a:rPr lang="ru-RU" sz="1800" b="1" dirty="0">
                <a:solidFill>
                  <a:srgbClr val="C00000"/>
                </a:solidFill>
                <a:effectLst/>
                <a:latin typeface="Times New Roman" panose="02020603050405020304" pitchFamily="18" charset="0"/>
                <a:ea typeface="Times New Roman" panose="02020603050405020304" pitchFamily="18" charset="0"/>
              </a:rPr>
              <a:t> «Задачи экспериментальной математики (10-11 класс)</a:t>
            </a:r>
            <a:endParaRPr lang="ru-RU" dirty="0">
              <a:solidFill>
                <a:srgbClr val="C00000"/>
              </a:solidFill>
              <a:effectLst/>
            </a:endParaRPr>
          </a:p>
          <a:p>
            <a:pPr algn="ctr">
              <a:spcAft>
                <a:spcPts val="0"/>
              </a:spcAft>
            </a:pPr>
            <a:r>
              <a:rPr lang="ru-RU" sz="1800" b="1" dirty="0">
                <a:effectLst/>
                <a:latin typeface="Times New Roman" panose="02020603050405020304" pitchFamily="18" charset="0"/>
                <a:ea typeface="Times New Roman" panose="02020603050405020304" pitchFamily="18" charset="0"/>
              </a:rPr>
              <a:t> </a:t>
            </a:r>
            <a:endParaRPr lang="ru-RU" dirty="0">
              <a:effectLst/>
            </a:endParaRPr>
          </a:p>
          <a:p>
            <a:pPr indent="450215" algn="just">
              <a:spcAft>
                <a:spcPts val="0"/>
              </a:spcAft>
            </a:pPr>
            <a:r>
              <a:rPr lang="ru-RU" sz="1800" dirty="0">
                <a:solidFill>
                  <a:srgbClr val="002060"/>
                </a:solidFill>
                <a:effectLst/>
                <a:latin typeface="Times New Roman" panose="02020603050405020304" pitchFamily="18" charset="0"/>
                <a:ea typeface="Times New Roman" panose="02020603050405020304" pitchFamily="18" charset="0"/>
              </a:rPr>
              <a:t>Данный проект  рекомендуется для  старшеклассников любого профиля. Это связано с тем, что   обучать методам экспериментальной математики  важно    каждого  обучающегося, независимо от  выбора им будущей профессии, так как  наблюдение,  измерение, опыт, умение использовать компьютерные программы,  являются одной из важных составляющих   большинства   видов   современной деятельности.  </a:t>
            </a:r>
            <a:endParaRPr lang="ru-RU" dirty="0">
              <a:solidFill>
                <a:srgbClr val="002060"/>
              </a:solidFill>
              <a:effectLst/>
            </a:endParaRPr>
          </a:p>
          <a:p>
            <a:pPr algn="ctr">
              <a:spcAft>
                <a:spcPts val="0"/>
              </a:spcAft>
            </a:pPr>
            <a:r>
              <a:rPr lang="ru-RU" sz="1800" b="1" dirty="0">
                <a:effectLst/>
                <a:latin typeface="Times New Roman" panose="02020603050405020304" pitchFamily="18" charset="0"/>
                <a:ea typeface="Times New Roman" panose="02020603050405020304" pitchFamily="18" charset="0"/>
              </a:rPr>
              <a:t> </a:t>
            </a:r>
            <a:endParaRPr lang="ru-RU" dirty="0">
              <a:effectLst/>
            </a:endParaRPr>
          </a:p>
          <a:p>
            <a:pPr algn="ctr">
              <a:spcAft>
                <a:spcPts val="0"/>
              </a:spcAft>
            </a:pPr>
            <a:r>
              <a:rPr lang="ru-RU" sz="1800" b="1" dirty="0">
                <a:solidFill>
                  <a:srgbClr val="C00000"/>
                </a:solidFill>
                <a:effectLst/>
                <a:latin typeface="Times New Roman" panose="02020603050405020304" pitchFamily="18" charset="0"/>
                <a:ea typeface="Times New Roman" panose="02020603050405020304" pitchFamily="18" charset="0"/>
              </a:rPr>
              <a:t>Обоснование выбора учебника для реализации задач </a:t>
            </a:r>
            <a:br>
              <a:rPr lang="ru-RU" sz="1800" b="1" dirty="0">
                <a:solidFill>
                  <a:srgbClr val="C00000"/>
                </a:solidFill>
                <a:effectLst/>
                <a:latin typeface="Times New Roman" panose="02020603050405020304" pitchFamily="18" charset="0"/>
                <a:ea typeface="Times New Roman" panose="02020603050405020304" pitchFamily="18" charset="0"/>
              </a:rPr>
            </a:br>
            <a:r>
              <a:rPr lang="ru-RU" sz="1800" b="1" dirty="0">
                <a:solidFill>
                  <a:srgbClr val="C00000"/>
                </a:solidFill>
                <a:effectLst/>
                <a:latin typeface="Times New Roman" panose="02020603050405020304" pitchFamily="18" charset="0"/>
                <a:ea typeface="Times New Roman" panose="02020603050405020304" pitchFamily="18" charset="0"/>
              </a:rPr>
              <a:t>экспериментальной математики</a:t>
            </a:r>
            <a:endParaRPr lang="ru-RU" dirty="0">
              <a:solidFill>
                <a:srgbClr val="C00000"/>
              </a:solidFill>
              <a:effectLst/>
            </a:endParaRPr>
          </a:p>
          <a:p>
            <a:pPr algn="ctr">
              <a:spcAft>
                <a:spcPts val="0"/>
              </a:spcAft>
            </a:pPr>
            <a:r>
              <a:rPr lang="ru-RU" sz="1800" b="1" dirty="0">
                <a:effectLst/>
                <a:latin typeface="Times New Roman" panose="02020603050405020304" pitchFamily="18" charset="0"/>
                <a:ea typeface="Times New Roman" panose="02020603050405020304" pitchFamily="18" charset="0"/>
              </a:rPr>
              <a:t> </a:t>
            </a:r>
            <a:endParaRPr lang="ru-RU" dirty="0">
              <a:effectLst/>
            </a:endParaRPr>
          </a:p>
          <a:p>
            <a:pPr algn="just">
              <a:spcAft>
                <a:spcPts val="0"/>
              </a:spcAft>
            </a:pPr>
            <a:r>
              <a:rPr lang="ru-RU" sz="1800" dirty="0">
                <a:solidFill>
                  <a:srgbClr val="002060"/>
                </a:solidFill>
                <a:effectLst/>
                <a:latin typeface="Times New Roman" panose="02020603050405020304" pitchFamily="18" charset="0"/>
                <a:ea typeface="Times New Roman" panose="02020603050405020304" pitchFamily="18" charset="0"/>
              </a:rPr>
              <a:t>         На данный момент  нет ни одного учебника математики 10-11 классов  общеобразовательной школы, в которых  были бы  представлены в полной мере задачи экспериментальной математики. Поэтому,  предлагаемую систему задач экспериментальной математики можно использовать    при  обучении по любому  школьному учебнику.</a:t>
            </a:r>
            <a:endParaRPr lang="ru-RU" dirty="0">
              <a:solidFill>
                <a:srgbClr val="002060"/>
              </a:solidFill>
              <a:effectLst/>
            </a:endParaRPr>
          </a:p>
          <a:p>
            <a:pPr algn="just">
              <a:spcAft>
                <a:spcPts val="0"/>
              </a:spcAft>
            </a:pPr>
            <a:r>
              <a:rPr lang="ru-RU" sz="1800" dirty="0">
                <a:solidFill>
                  <a:srgbClr val="002060"/>
                </a:solidFill>
                <a:effectLst/>
                <a:latin typeface="Times New Roman" panose="02020603050405020304" pitchFamily="18" charset="0"/>
              </a:rPr>
              <a:t>         Многие авторы учебников, например Г.К. </a:t>
            </a:r>
            <a:r>
              <a:rPr lang="ru-RU" sz="1800" dirty="0" err="1">
                <a:solidFill>
                  <a:srgbClr val="002060"/>
                </a:solidFill>
                <a:effectLst/>
                <a:latin typeface="Times New Roman" panose="02020603050405020304" pitchFamily="18" charset="0"/>
              </a:rPr>
              <a:t>Муравин</a:t>
            </a:r>
            <a:r>
              <a:rPr lang="ru-RU" sz="1800" dirty="0">
                <a:solidFill>
                  <a:srgbClr val="002060"/>
                </a:solidFill>
                <a:effectLst/>
                <a:latin typeface="Times New Roman" panose="02020603050405020304" pitchFamily="18" charset="0"/>
              </a:rPr>
              <a:t> и О.В. </a:t>
            </a:r>
            <a:r>
              <a:rPr lang="ru-RU" sz="1800" dirty="0" err="1">
                <a:solidFill>
                  <a:srgbClr val="002060"/>
                </a:solidFill>
                <a:effectLst/>
                <a:latin typeface="Times New Roman" panose="02020603050405020304" pitchFamily="18" charset="0"/>
              </a:rPr>
              <a:t>Муравина</a:t>
            </a:r>
            <a:r>
              <a:rPr lang="ru-RU" sz="1800" dirty="0">
                <a:solidFill>
                  <a:srgbClr val="002060"/>
                </a:solidFill>
                <a:effectLst/>
                <a:latin typeface="Times New Roman" panose="02020603050405020304" pitchFamily="18" charset="0"/>
              </a:rPr>
              <a:t>; В.А. Смирнов и И.М. Смирнова  в своих учебных пособиях рекомендуют использовать </a:t>
            </a:r>
            <a:r>
              <a:rPr lang="en-AU" sz="1800" dirty="0">
                <a:solidFill>
                  <a:srgbClr val="002060"/>
                </a:solidFill>
                <a:effectLst/>
                <a:latin typeface="Times New Roman" panose="02020603050405020304" pitchFamily="18" charset="0"/>
              </a:rPr>
              <a:t>GeoGebra</a:t>
            </a:r>
            <a:r>
              <a:rPr lang="ru-RU" sz="1800">
                <a:solidFill>
                  <a:srgbClr val="002060"/>
                </a:solidFill>
                <a:effectLst/>
                <a:latin typeface="Times New Roman" panose="02020603050405020304" pitchFamily="18" charset="0"/>
              </a:rPr>
              <a:t> при </a:t>
            </a:r>
            <a:r>
              <a:rPr lang="ru-RU" sz="1800" dirty="0">
                <a:solidFill>
                  <a:srgbClr val="002060"/>
                </a:solidFill>
                <a:effectLst/>
                <a:latin typeface="Times New Roman" panose="02020603050405020304" pitchFamily="18" charset="0"/>
              </a:rPr>
              <a:t>решении задач не только по алгебре, но и по геометрии.</a:t>
            </a:r>
            <a:endParaRPr lang="ru-RU" dirty="0">
              <a:solidFill>
                <a:srgbClr val="002060"/>
              </a:solidFill>
              <a:effectLst/>
            </a:endParaRPr>
          </a:p>
        </p:txBody>
      </p:sp>
    </p:spTree>
    <p:extLst>
      <p:ext uri="{BB962C8B-B14F-4D97-AF65-F5344CB8AC3E}">
        <p14:creationId xmlns:p14="http://schemas.microsoft.com/office/powerpoint/2010/main" val="1265082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84CA193F-5761-418A-8E1B-E202CB143CA7}"/>
              </a:ext>
            </a:extLst>
          </p:cNvPr>
          <p:cNvGraphicFramePr>
            <a:graphicFrameLocks noGrp="1"/>
          </p:cNvGraphicFramePr>
          <p:nvPr>
            <p:extLst>
              <p:ext uri="{D42A27DB-BD31-4B8C-83A1-F6EECF244321}">
                <p14:modId xmlns:p14="http://schemas.microsoft.com/office/powerpoint/2010/main" val="1456310419"/>
              </p:ext>
            </p:extLst>
          </p:nvPr>
        </p:nvGraphicFramePr>
        <p:xfrm>
          <a:off x="904509" y="2305443"/>
          <a:ext cx="5934075" cy="914400"/>
        </p:xfrm>
        <a:graphic>
          <a:graphicData uri="http://schemas.openxmlformats.org/drawingml/2006/table">
            <a:tbl>
              <a:tblPr firstRow="1" firstCol="1" bandRow="1">
                <a:tableStyleId>{F5AB1C69-6EDB-4FF4-983F-18BD219EF322}</a:tableStyleId>
              </a:tblPr>
              <a:tblGrid>
                <a:gridCol w="987425">
                  <a:extLst>
                    <a:ext uri="{9D8B030D-6E8A-4147-A177-3AD203B41FA5}">
                      <a16:colId xmlns:a16="http://schemas.microsoft.com/office/drawing/2014/main" val="496382275"/>
                    </a:ext>
                  </a:extLst>
                </a:gridCol>
                <a:gridCol w="4946650">
                  <a:extLst>
                    <a:ext uri="{9D8B030D-6E8A-4147-A177-3AD203B41FA5}">
                      <a16:colId xmlns:a16="http://schemas.microsoft.com/office/drawing/2014/main" val="1977931633"/>
                    </a:ext>
                  </a:extLst>
                </a:gridCol>
              </a:tblGrid>
              <a:tr h="0">
                <a:tc>
                  <a:txBody>
                    <a:bodyPr/>
                    <a:lstStyle/>
                    <a:p>
                      <a:pPr algn="ctr">
                        <a:spcAft>
                          <a:spcPts val="0"/>
                        </a:spcAft>
                      </a:pPr>
                      <a:r>
                        <a:rPr lang="ru-RU" sz="1200">
                          <a:effectLst/>
                        </a:rPr>
                        <a:t>Баллы</a:t>
                      </a:r>
                      <a:endParaRPr lang="ru-RU" sz="1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200">
                          <a:effectLst/>
                        </a:rPr>
                        <a:t>Критерии</a:t>
                      </a:r>
                      <a:endParaRPr lang="ru-RU" sz="10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762192167"/>
                  </a:ext>
                </a:extLst>
              </a:tr>
              <a:tr h="0">
                <a:tc>
                  <a:txBody>
                    <a:bodyPr/>
                    <a:lstStyle/>
                    <a:p>
                      <a:pPr algn="ctr">
                        <a:spcAft>
                          <a:spcPts val="0"/>
                        </a:spcAft>
                      </a:pPr>
                      <a:r>
                        <a:rPr lang="ru-RU" sz="1200">
                          <a:effectLst/>
                        </a:rPr>
                        <a:t>3</a:t>
                      </a:r>
                      <a:endParaRPr lang="ru-RU" sz="10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1200">
                          <a:effectLst/>
                        </a:rPr>
                        <a:t>Найдена идея применения взвешивания.</a:t>
                      </a:r>
                      <a:endParaRPr lang="ru-RU" sz="10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073478233"/>
                  </a:ext>
                </a:extLst>
              </a:tr>
              <a:tr h="0">
                <a:tc>
                  <a:txBody>
                    <a:bodyPr/>
                    <a:lstStyle/>
                    <a:p>
                      <a:pPr algn="ctr">
                        <a:spcAft>
                          <a:spcPts val="0"/>
                        </a:spcAft>
                      </a:pPr>
                      <a:r>
                        <a:rPr lang="ru-RU" sz="1200">
                          <a:effectLst/>
                        </a:rPr>
                        <a:t>6</a:t>
                      </a:r>
                      <a:endParaRPr lang="ru-RU" sz="10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1200">
                          <a:effectLst/>
                        </a:rPr>
                        <a:t>Перечислен полный набор необходимого оборудования.</a:t>
                      </a:r>
                      <a:endParaRPr lang="ru-RU" sz="10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25998740"/>
                  </a:ext>
                </a:extLst>
              </a:tr>
              <a:tr h="0">
                <a:tc>
                  <a:txBody>
                    <a:bodyPr/>
                    <a:lstStyle/>
                    <a:p>
                      <a:pPr algn="ctr">
                        <a:spcAft>
                          <a:spcPts val="0"/>
                        </a:spcAft>
                      </a:pPr>
                      <a:r>
                        <a:rPr lang="ru-RU" sz="1200">
                          <a:effectLst/>
                        </a:rPr>
                        <a:t>10</a:t>
                      </a:r>
                      <a:endParaRPr lang="ru-RU" sz="10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1200" dirty="0">
                          <a:effectLst/>
                        </a:rPr>
                        <a:t>Описан план проведения экспериментальных работ и обработки данных эксперимента.</a:t>
                      </a:r>
                      <a:endParaRPr lang="ru-RU" sz="10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848548126"/>
                  </a:ext>
                </a:extLst>
              </a:tr>
            </a:tbl>
          </a:graphicData>
        </a:graphic>
      </p:graphicFrame>
      <p:graphicFrame>
        <p:nvGraphicFramePr>
          <p:cNvPr id="3" name="Таблица 2">
            <a:extLst>
              <a:ext uri="{FF2B5EF4-FFF2-40B4-BE49-F238E27FC236}">
                <a16:creationId xmlns:a16="http://schemas.microsoft.com/office/drawing/2014/main" id="{93529CEA-08D6-40C8-99EC-2B80360D6BE5}"/>
              </a:ext>
            </a:extLst>
          </p:cNvPr>
          <p:cNvGraphicFramePr>
            <a:graphicFrameLocks noGrp="1"/>
          </p:cNvGraphicFramePr>
          <p:nvPr>
            <p:extLst>
              <p:ext uri="{D42A27DB-BD31-4B8C-83A1-F6EECF244321}">
                <p14:modId xmlns:p14="http://schemas.microsoft.com/office/powerpoint/2010/main" val="4198982789"/>
              </p:ext>
            </p:extLst>
          </p:nvPr>
        </p:nvGraphicFramePr>
        <p:xfrm>
          <a:off x="904509" y="5042359"/>
          <a:ext cx="5934075" cy="914400"/>
        </p:xfrm>
        <a:graphic>
          <a:graphicData uri="http://schemas.openxmlformats.org/drawingml/2006/table">
            <a:tbl>
              <a:tblPr firstRow="1" firstCol="1" bandRow="1">
                <a:tableStyleId>{F5AB1C69-6EDB-4FF4-983F-18BD219EF322}</a:tableStyleId>
              </a:tblPr>
              <a:tblGrid>
                <a:gridCol w="987425">
                  <a:extLst>
                    <a:ext uri="{9D8B030D-6E8A-4147-A177-3AD203B41FA5}">
                      <a16:colId xmlns:a16="http://schemas.microsoft.com/office/drawing/2014/main" val="1608719508"/>
                    </a:ext>
                  </a:extLst>
                </a:gridCol>
                <a:gridCol w="4946650">
                  <a:extLst>
                    <a:ext uri="{9D8B030D-6E8A-4147-A177-3AD203B41FA5}">
                      <a16:colId xmlns:a16="http://schemas.microsoft.com/office/drawing/2014/main" val="2025385131"/>
                    </a:ext>
                  </a:extLst>
                </a:gridCol>
              </a:tblGrid>
              <a:tr h="0">
                <a:tc>
                  <a:txBody>
                    <a:bodyPr/>
                    <a:lstStyle/>
                    <a:p>
                      <a:pPr algn="just">
                        <a:spcAft>
                          <a:spcPts val="0"/>
                        </a:spcAft>
                      </a:pPr>
                      <a:r>
                        <a:rPr lang="ru-RU" sz="1200">
                          <a:effectLst/>
                        </a:rPr>
                        <a:t>Баллы</a:t>
                      </a:r>
                      <a:endParaRPr lang="ru-RU" sz="1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spcAft>
                          <a:spcPts val="0"/>
                        </a:spcAft>
                      </a:pPr>
                      <a:r>
                        <a:rPr lang="ru-RU" sz="1200">
                          <a:effectLst/>
                        </a:rPr>
                        <a:t>Критерии</a:t>
                      </a:r>
                      <a:endParaRPr lang="ru-RU" sz="10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332674014"/>
                  </a:ext>
                </a:extLst>
              </a:tr>
              <a:tr h="0">
                <a:tc>
                  <a:txBody>
                    <a:bodyPr/>
                    <a:lstStyle/>
                    <a:p>
                      <a:pPr algn="just">
                        <a:spcAft>
                          <a:spcPts val="0"/>
                        </a:spcAft>
                      </a:pPr>
                      <a:r>
                        <a:rPr lang="ru-RU" sz="1200">
                          <a:effectLst/>
                        </a:rPr>
                        <a:t>5</a:t>
                      </a:r>
                      <a:endParaRPr lang="ru-RU" sz="1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spcAft>
                          <a:spcPts val="0"/>
                        </a:spcAft>
                      </a:pPr>
                      <a:r>
                        <a:rPr lang="ru-RU" sz="1200" dirty="0">
                          <a:effectLst/>
                        </a:rPr>
                        <a:t>Правильно решена задача сгибанием для случая, представленного на листе бумаги.</a:t>
                      </a:r>
                      <a:endParaRPr lang="ru-RU" sz="10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92384138"/>
                  </a:ext>
                </a:extLst>
              </a:tr>
              <a:tr h="0">
                <a:tc>
                  <a:txBody>
                    <a:bodyPr/>
                    <a:lstStyle/>
                    <a:p>
                      <a:pPr algn="just">
                        <a:spcAft>
                          <a:spcPts val="0"/>
                        </a:spcAft>
                      </a:pPr>
                      <a:r>
                        <a:rPr lang="ru-RU" sz="1200">
                          <a:effectLst/>
                        </a:rPr>
                        <a:t>10</a:t>
                      </a:r>
                      <a:endParaRPr lang="ru-RU" sz="1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spcAft>
                          <a:spcPts val="0"/>
                        </a:spcAft>
                      </a:pPr>
                      <a:r>
                        <a:rPr lang="ru-RU" sz="1200">
                          <a:effectLst/>
                        </a:rPr>
                        <a:t>Способ решения задачи обобщенно описан.</a:t>
                      </a:r>
                      <a:endParaRPr lang="ru-RU" sz="10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161003062"/>
                  </a:ext>
                </a:extLst>
              </a:tr>
              <a:tr h="0">
                <a:tc>
                  <a:txBody>
                    <a:bodyPr/>
                    <a:lstStyle/>
                    <a:p>
                      <a:pPr algn="just">
                        <a:spcAft>
                          <a:spcPts val="0"/>
                        </a:spcAft>
                      </a:pPr>
                      <a:r>
                        <a:rPr lang="ru-RU" sz="1200">
                          <a:effectLst/>
                        </a:rPr>
                        <a:t>15</a:t>
                      </a:r>
                      <a:endParaRPr lang="ru-RU" sz="1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spcAft>
                          <a:spcPts val="0"/>
                        </a:spcAft>
                      </a:pPr>
                      <a:r>
                        <a:rPr lang="ru-RU" sz="1200" dirty="0">
                          <a:effectLst/>
                        </a:rPr>
                        <a:t>Способ решения задачи теоретически обоснован.</a:t>
                      </a:r>
                      <a:endParaRPr lang="ru-RU" sz="10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435892758"/>
                  </a:ext>
                </a:extLst>
              </a:tr>
            </a:tbl>
          </a:graphicData>
        </a:graphic>
      </p:graphicFrame>
      <p:sp>
        <p:nvSpPr>
          <p:cNvPr id="4" name="Rectangle 1">
            <a:extLst>
              <a:ext uri="{FF2B5EF4-FFF2-40B4-BE49-F238E27FC236}">
                <a16:creationId xmlns:a16="http://schemas.microsoft.com/office/drawing/2014/main" id="{F3333255-711E-4E2E-8461-F090FD64FE78}"/>
              </a:ext>
            </a:extLst>
          </p:cNvPr>
          <p:cNvSpPr>
            <a:spLocks noChangeArrowheads="1"/>
          </p:cNvSpPr>
          <p:nvPr/>
        </p:nvSpPr>
        <p:spPr bwMode="auto">
          <a:xfrm>
            <a:off x="514747" y="486572"/>
            <a:ext cx="10915253" cy="4370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lang="ru-RU" altLang="ru-RU" sz="2000" dirty="0">
                <a:solidFill>
                  <a:srgbClr val="C00000"/>
                </a:solidFill>
                <a:latin typeface="Times New Roman" panose="02020603050405020304" pitchFamily="18" charset="0"/>
                <a:cs typeface="Times New Roman" panose="02020603050405020304" pitchFamily="18" charset="0"/>
              </a:rPr>
              <a:t>П</a:t>
            </a:r>
            <a:r>
              <a:rPr kumimoji="0" lang="ru-RU" altLang="ru-RU" sz="2000" b="0"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римеры задач  турнира по экспериментальной математике.</a:t>
            </a:r>
            <a:endParaRPr kumimoji="0" lang="ru-RU" altLang="ru-RU" sz="2000" b="0" i="0" u="none" strike="noStrike" cap="none" normalizeH="0" baseline="0" dirty="0">
              <a:ln>
                <a:noFill/>
              </a:ln>
              <a:solidFill>
                <a:srgbClr val="C0000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Задание 2. В равностороннем треугольнике </a:t>
            </a:r>
            <a:r>
              <a:rPr kumimoji="0" lang="en-A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ABC</a:t>
            </a: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(тонкой треугольной однородной пластине) провели медиану </a:t>
            </a:r>
            <a:r>
              <a:rPr kumimoji="0" lang="en-A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AM</a:t>
            </a: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На ней отметили точку </a:t>
            </a:r>
            <a:r>
              <a:rPr kumimoji="0" lang="en-A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O</a:t>
            </a: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так что </a:t>
            </a:r>
            <a:r>
              <a:rPr kumimoji="0" lang="en-A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AO</a:t>
            </a: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a:t>
            </a:r>
            <a:r>
              <a:rPr kumimoji="0" lang="en-A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OM</a:t>
            </a: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a:t>
            </a:r>
            <a:r>
              <a:rPr kumimoji="0" lang="en-A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m</a:t>
            </a: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a:t>
            </a:r>
            <a:r>
              <a:rPr kumimoji="0" lang="en-A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n</a:t>
            </a: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где </a:t>
            </a:r>
            <a:r>
              <a:rPr kumimoji="0" lang="en-A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m</a:t>
            </a: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и </a:t>
            </a:r>
            <a:r>
              <a:rPr kumimoji="0" lang="en-A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n</a:t>
            </a: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 целые числа. Опишите эксперимент, позволяющий методом взвешивания найти значения </a:t>
            </a:r>
            <a:r>
              <a:rPr kumimoji="0" lang="en-A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m</a:t>
            </a: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и </a:t>
            </a:r>
            <a:r>
              <a:rPr kumimoji="0" lang="en-A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n</a:t>
            </a: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Перечислите оборудование, которое понадобится вам для его проведения.</a:t>
            </a:r>
          </a:p>
          <a:p>
            <a:pPr marL="0" marR="0" lvl="0" indent="0" algn="just" defTabSz="914400" rtl="0" eaLnBrk="0" fontAlgn="base" latinLnBrk="0" hangingPunct="0">
              <a:lnSpc>
                <a:spcPct val="100000"/>
              </a:lnSpc>
              <a:spcBef>
                <a:spcPct val="0"/>
              </a:spcBef>
              <a:spcAft>
                <a:spcPct val="0"/>
              </a:spcAft>
              <a:buClrTx/>
              <a:buSzTx/>
              <a:buFontTx/>
              <a:buNone/>
              <a:tabLst/>
            </a:pPr>
            <a:endParaRPr lang="ru-RU" altLang="ru-RU" sz="2000" dirty="0">
              <a:solidFill>
                <a:srgbClr val="002060"/>
              </a:solidFill>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ru-RU" altLang="ru-RU" sz="2000" dirty="0">
              <a:solidFill>
                <a:srgbClr val="002060"/>
              </a:solidFill>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ru-RU" altLang="ru-RU" sz="2000" b="0" i="0" u="none" strike="noStrike" cap="none" normalizeH="0" baseline="0" dirty="0">
              <a:ln>
                <a:noFill/>
              </a:ln>
              <a:solidFill>
                <a:srgbClr val="00206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Задание 3. Возьмите лист бумаги с неровными краями. На нем произвольно отметьте три точки </a:t>
            </a:r>
            <a:r>
              <a:rPr kumimoji="0" lang="en-A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A</a:t>
            </a: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a:t>
            </a:r>
            <a:r>
              <a:rPr kumimoji="0" lang="en-A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B</a:t>
            </a: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и </a:t>
            </a:r>
            <a:r>
              <a:rPr kumimoji="0" lang="en-A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C</a:t>
            </a:r>
            <a:r>
              <a:rPr kumimoji="0" lang="ru-RU" altLang="ru-RU" sz="2000" b="0" i="0" u="none" strike="noStrike" cap="none" normalizeH="0" baseline="0" dirty="0">
                <a:ln>
                  <a:noFill/>
                </a:ln>
                <a:solidFill>
                  <a:srgbClr val="002060"/>
                </a:solidFill>
                <a:effectLst/>
                <a:latin typeface="Times New Roman" panose="02020603050405020304" pitchFamily="18" charset="0"/>
                <a:cs typeface="Times New Roman" panose="02020603050405020304" pitchFamily="18" charset="0"/>
              </a:rPr>
              <a:t>. Перегибанием листа бумаги найдите центр окружности, проходящей через эти три точки. Обоснуйте правильность построений.</a:t>
            </a:r>
            <a:endParaRPr kumimoji="0" lang="ru-RU" altLang="ru-RU" sz="2000" b="0" i="0" u="none" strike="noStrike" cap="none" normalizeH="0" baseline="0" dirty="0">
              <a:ln>
                <a:noFill/>
              </a:ln>
              <a:solidFill>
                <a:srgbClr val="00206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6400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9A18A98-EC5A-4CE4-8A37-6822DFBF5241}"/>
              </a:ext>
            </a:extLst>
          </p:cNvPr>
          <p:cNvSpPr txBox="1"/>
          <p:nvPr/>
        </p:nvSpPr>
        <p:spPr>
          <a:xfrm>
            <a:off x="1450731" y="909935"/>
            <a:ext cx="9653953" cy="646331"/>
          </a:xfrm>
          <a:prstGeom prst="rect">
            <a:avLst/>
          </a:prstGeom>
          <a:noFill/>
        </p:spPr>
        <p:txBody>
          <a:bodyPr wrap="square">
            <a:spAutoFit/>
          </a:bodyPr>
          <a:lstStyle/>
          <a:p>
            <a:pPr algn="ctr"/>
            <a:r>
              <a:rPr lang="ru-RU" sz="1800" b="1" dirty="0">
                <a:solidFill>
                  <a:srgbClr val="C00000"/>
                </a:solidFill>
                <a:effectLst/>
                <a:latin typeface="Times New Roman" panose="02020603050405020304" pitchFamily="18" charset="0"/>
                <a:ea typeface="Times New Roman" panose="02020603050405020304" pitchFamily="18" charset="0"/>
              </a:rPr>
              <a:t>Основные цели и задачи проектирования системы задач экспериментальной</a:t>
            </a:r>
            <a:br>
              <a:rPr lang="ru-RU" sz="1800" b="1" dirty="0">
                <a:solidFill>
                  <a:srgbClr val="C00000"/>
                </a:solidFill>
                <a:effectLst/>
                <a:latin typeface="Times New Roman" panose="02020603050405020304" pitchFamily="18" charset="0"/>
                <a:ea typeface="Times New Roman" panose="02020603050405020304" pitchFamily="18" charset="0"/>
              </a:rPr>
            </a:br>
            <a:r>
              <a:rPr lang="ru-RU" sz="1800" b="1" dirty="0">
                <a:solidFill>
                  <a:srgbClr val="C00000"/>
                </a:solidFill>
                <a:effectLst/>
                <a:latin typeface="Times New Roman" panose="02020603050405020304" pitchFamily="18" charset="0"/>
                <a:ea typeface="Times New Roman" panose="02020603050405020304" pitchFamily="18" charset="0"/>
              </a:rPr>
              <a:t>математики </a:t>
            </a:r>
            <a:endParaRPr lang="ru-RU" dirty="0">
              <a:solidFill>
                <a:srgbClr val="C00000"/>
              </a:solidFill>
            </a:endParaRPr>
          </a:p>
        </p:txBody>
      </p:sp>
      <p:sp>
        <p:nvSpPr>
          <p:cNvPr id="5" name="TextBox 4">
            <a:extLst>
              <a:ext uri="{FF2B5EF4-FFF2-40B4-BE49-F238E27FC236}">
                <a16:creationId xmlns:a16="http://schemas.microsoft.com/office/drawing/2014/main" id="{ED15CE9E-0589-41A2-834D-F80CCB65273C}"/>
              </a:ext>
            </a:extLst>
          </p:cNvPr>
          <p:cNvSpPr txBox="1"/>
          <p:nvPr/>
        </p:nvSpPr>
        <p:spPr>
          <a:xfrm>
            <a:off x="844061" y="2114234"/>
            <a:ext cx="10594731" cy="2585323"/>
          </a:xfrm>
          <a:prstGeom prst="rect">
            <a:avLst/>
          </a:prstGeom>
          <a:noFill/>
        </p:spPr>
        <p:txBody>
          <a:bodyPr wrap="square">
            <a:spAutoFit/>
          </a:bodyPr>
          <a:lstStyle/>
          <a:p>
            <a:pPr indent="450215" algn="just">
              <a:spcAft>
                <a:spcPts val="0"/>
              </a:spcAft>
            </a:pPr>
            <a:r>
              <a:rPr lang="ru-RU" sz="1800" b="1" dirty="0">
                <a:solidFill>
                  <a:srgbClr val="002060"/>
                </a:solidFill>
                <a:effectLst/>
                <a:latin typeface="Times New Roman" panose="02020603050405020304" pitchFamily="18" charset="0"/>
              </a:rPr>
              <a:t>Цель:</a:t>
            </a:r>
            <a:r>
              <a:rPr lang="ru-RU" sz="1800" dirty="0">
                <a:solidFill>
                  <a:srgbClr val="002060"/>
                </a:solidFill>
                <a:effectLst/>
                <a:latin typeface="Times New Roman" panose="02020603050405020304" pitchFamily="18" charset="0"/>
              </a:rPr>
              <a:t>   формирование у  обучающихся   знаний об экспериментальных методах  изучения математики  (наблюдение,  измерение, опыт)  и  умений  применять их  при решении задач экспериментальной математики (в сочетании с  современными компьютерными технологиями).</a:t>
            </a:r>
            <a:endParaRPr lang="ru-RU" dirty="0">
              <a:solidFill>
                <a:srgbClr val="002060"/>
              </a:solidFill>
              <a:effectLst/>
            </a:endParaRPr>
          </a:p>
          <a:p>
            <a:pPr indent="450215" algn="just">
              <a:spcAft>
                <a:spcPts val="0"/>
              </a:spcAft>
            </a:pPr>
            <a:r>
              <a:rPr lang="ru-RU" sz="1800" b="1" dirty="0">
                <a:solidFill>
                  <a:srgbClr val="002060"/>
                </a:solidFill>
                <a:effectLst/>
                <a:latin typeface="Times New Roman" panose="02020603050405020304" pitchFamily="18" charset="0"/>
              </a:rPr>
              <a:t>Задачи:</a:t>
            </a:r>
            <a:endParaRPr lang="ru-RU" dirty="0">
              <a:solidFill>
                <a:srgbClr val="002060"/>
              </a:solidFill>
              <a:effectLst/>
            </a:endParaRPr>
          </a:p>
          <a:p>
            <a:pPr indent="450215" algn="just">
              <a:spcAft>
                <a:spcPts val="0"/>
              </a:spcAft>
            </a:pPr>
            <a:r>
              <a:rPr lang="ru-RU" sz="1800" dirty="0">
                <a:solidFill>
                  <a:srgbClr val="002060"/>
                </a:solidFill>
                <a:effectLst/>
                <a:latin typeface="Times New Roman" panose="02020603050405020304" pitchFamily="18" charset="0"/>
              </a:rPr>
              <a:t>– показ  возможностей, роли и места  экспериментальных методов  в истории математики;</a:t>
            </a:r>
            <a:endParaRPr lang="ru-RU" dirty="0">
              <a:solidFill>
                <a:srgbClr val="002060"/>
              </a:solidFill>
              <a:effectLst/>
            </a:endParaRPr>
          </a:p>
          <a:p>
            <a:pPr indent="450215" algn="just">
              <a:spcAft>
                <a:spcPts val="0"/>
              </a:spcAft>
            </a:pPr>
            <a:r>
              <a:rPr lang="ru-RU" sz="1800" dirty="0">
                <a:solidFill>
                  <a:srgbClr val="002060"/>
                </a:solidFill>
                <a:effectLst/>
                <a:latin typeface="Times New Roman" panose="02020603050405020304" pitchFamily="18" charset="0"/>
              </a:rPr>
              <a:t>– формирование практических умений  по применению  измерительных и чертежных  средств в сочетании с компьютерными программами;</a:t>
            </a:r>
            <a:endParaRPr lang="ru-RU" dirty="0">
              <a:solidFill>
                <a:srgbClr val="002060"/>
              </a:solidFill>
              <a:effectLst/>
            </a:endParaRPr>
          </a:p>
          <a:p>
            <a:pPr indent="450215" algn="just">
              <a:spcAft>
                <a:spcPts val="0"/>
              </a:spcAft>
            </a:pPr>
            <a:r>
              <a:rPr lang="ru-RU" sz="1800" dirty="0">
                <a:solidFill>
                  <a:srgbClr val="002060"/>
                </a:solidFill>
                <a:effectLst/>
                <a:latin typeface="Times New Roman" panose="02020603050405020304" pitchFamily="18" charset="0"/>
              </a:rPr>
              <a:t>–  формирование у обучающихся интереса к научно-исследовательской и экспериментальной деятельности средствами математики.</a:t>
            </a:r>
            <a:endParaRPr lang="ru-RU" dirty="0">
              <a:solidFill>
                <a:srgbClr val="002060"/>
              </a:solidFill>
              <a:effectLst/>
            </a:endParaRPr>
          </a:p>
        </p:txBody>
      </p:sp>
    </p:spTree>
    <p:extLst>
      <p:ext uri="{BB962C8B-B14F-4D97-AF65-F5344CB8AC3E}">
        <p14:creationId xmlns:p14="http://schemas.microsoft.com/office/powerpoint/2010/main" val="2318595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A09A77EB-4FC4-46D2-9268-FC047EA01D24}"/>
              </a:ext>
            </a:extLst>
          </p:cNvPr>
          <p:cNvGraphicFramePr>
            <a:graphicFrameLocks noGrp="1"/>
          </p:cNvGraphicFramePr>
          <p:nvPr>
            <p:extLst>
              <p:ext uri="{D42A27DB-BD31-4B8C-83A1-F6EECF244321}">
                <p14:modId xmlns:p14="http://schemas.microsoft.com/office/powerpoint/2010/main" val="3762528921"/>
              </p:ext>
            </p:extLst>
          </p:nvPr>
        </p:nvGraphicFramePr>
        <p:xfrm>
          <a:off x="447308" y="461186"/>
          <a:ext cx="6015038" cy="2967814"/>
        </p:xfrm>
        <a:graphic>
          <a:graphicData uri="http://schemas.openxmlformats.org/drawingml/2006/table">
            <a:tbl>
              <a:tblPr firstRow="1" firstCol="1" bandRow="1">
                <a:tableStyleId>{F5AB1C69-6EDB-4FF4-983F-18BD219EF322}</a:tableStyleId>
              </a:tblPr>
              <a:tblGrid>
                <a:gridCol w="959461">
                  <a:extLst>
                    <a:ext uri="{9D8B030D-6E8A-4147-A177-3AD203B41FA5}">
                      <a16:colId xmlns:a16="http://schemas.microsoft.com/office/drawing/2014/main" val="2108930315"/>
                    </a:ext>
                  </a:extLst>
                </a:gridCol>
                <a:gridCol w="5055577">
                  <a:extLst>
                    <a:ext uri="{9D8B030D-6E8A-4147-A177-3AD203B41FA5}">
                      <a16:colId xmlns:a16="http://schemas.microsoft.com/office/drawing/2014/main" val="368764770"/>
                    </a:ext>
                  </a:extLst>
                </a:gridCol>
              </a:tblGrid>
              <a:tr h="452960">
                <a:tc>
                  <a:txBody>
                    <a:bodyPr/>
                    <a:lstStyle/>
                    <a:p>
                      <a:pPr algn="ctr">
                        <a:lnSpc>
                          <a:spcPct val="115000"/>
                        </a:lnSpc>
                        <a:spcAft>
                          <a:spcPts val="0"/>
                        </a:spcAft>
                      </a:pPr>
                      <a:r>
                        <a:rPr lang="ru-RU" sz="1200">
                          <a:effectLst/>
                        </a:rPr>
                        <a:t>Значения</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dirty="0">
                          <a:effectLst/>
                        </a:rPr>
                        <a:t>Характеристика достаточности теоретического базиса</a:t>
                      </a:r>
                      <a:br>
                        <a:rPr lang="ru-RU" sz="1200" dirty="0">
                          <a:effectLst/>
                        </a:rPr>
                      </a:br>
                      <a:r>
                        <a:rPr lang="ru-RU" sz="1200" dirty="0">
                          <a:effectLst/>
                        </a:rPr>
                        <a:t> для осуществления исследовательских действий</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759121798"/>
                  </a:ext>
                </a:extLst>
              </a:tr>
              <a:tr h="687251">
                <a:tc>
                  <a:txBody>
                    <a:bodyPr/>
                    <a:lstStyle/>
                    <a:p>
                      <a:pPr algn="ctr">
                        <a:lnSpc>
                          <a:spcPct val="115000"/>
                        </a:lnSpc>
                        <a:spcAft>
                          <a:spcPts val="0"/>
                        </a:spcAft>
                      </a:pPr>
                      <a:r>
                        <a:rPr lang="ru-RU" sz="1200">
                          <a:effectLst/>
                        </a:rPr>
                        <a:t>0</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200" dirty="0">
                          <a:solidFill>
                            <a:srgbClr val="002060"/>
                          </a:solidFill>
                          <a:effectLst/>
                        </a:rPr>
                        <a:t>Обучающийся на обладает математическими знаниями, которые необходимы для осознанного восприятия исследования в стиле экспериментальной математики</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54946470"/>
                  </a:ext>
                </a:extLst>
              </a:tr>
              <a:tr h="687251">
                <a:tc>
                  <a:txBody>
                    <a:bodyPr/>
                    <a:lstStyle/>
                    <a:p>
                      <a:pPr algn="ctr">
                        <a:lnSpc>
                          <a:spcPct val="115000"/>
                        </a:lnSpc>
                        <a:spcAft>
                          <a:spcPts val="0"/>
                        </a:spcAft>
                      </a:pPr>
                      <a:r>
                        <a:rPr lang="ru-RU" sz="1200">
                          <a:effectLst/>
                        </a:rPr>
                        <a:t>1</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200" dirty="0">
                          <a:solidFill>
                            <a:srgbClr val="002060"/>
                          </a:solidFill>
                          <a:effectLst/>
                        </a:rPr>
                        <a:t>Обучающийся имеет знания для осознанного восприятия образца исследования, но этих знаний недостаточно для самостоятельной реализации данного этапа исследования</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75044489"/>
                  </a:ext>
                </a:extLst>
              </a:tr>
              <a:tr h="687251">
                <a:tc>
                  <a:txBody>
                    <a:bodyPr/>
                    <a:lstStyle/>
                    <a:p>
                      <a:pPr algn="ctr">
                        <a:lnSpc>
                          <a:spcPct val="115000"/>
                        </a:lnSpc>
                        <a:spcAft>
                          <a:spcPts val="0"/>
                        </a:spcAft>
                      </a:pPr>
                      <a:r>
                        <a:rPr lang="ru-RU" sz="1200">
                          <a:effectLst/>
                        </a:rPr>
                        <a:t>2</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200" dirty="0">
                          <a:solidFill>
                            <a:srgbClr val="002060"/>
                          </a:solidFill>
                          <a:effectLst/>
                        </a:rPr>
                        <a:t>Обучающийся не имеет знаний для самостоятельной реализации теоретической части исследования, но обладает знаниями для реализации его экспериментальной части</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72060472"/>
                  </a:ext>
                </a:extLst>
              </a:tr>
              <a:tr h="453101">
                <a:tc>
                  <a:txBody>
                    <a:bodyPr/>
                    <a:lstStyle/>
                    <a:p>
                      <a:pPr algn="ctr">
                        <a:lnSpc>
                          <a:spcPct val="115000"/>
                        </a:lnSpc>
                        <a:spcAft>
                          <a:spcPts val="0"/>
                        </a:spcAft>
                      </a:pPr>
                      <a:r>
                        <a:rPr lang="ru-RU" sz="1200">
                          <a:effectLst/>
                        </a:rPr>
                        <a:t>3</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200" dirty="0">
                          <a:solidFill>
                            <a:srgbClr val="002060"/>
                          </a:solidFill>
                          <a:effectLst/>
                        </a:rPr>
                        <a:t>Обучающийся обладает знаниями для реализации и экспериментальной и теоретической части исследования</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536541567"/>
                  </a:ext>
                </a:extLst>
              </a:tr>
            </a:tbl>
          </a:graphicData>
        </a:graphic>
      </p:graphicFrame>
      <p:graphicFrame>
        <p:nvGraphicFramePr>
          <p:cNvPr id="3" name="Таблица 2">
            <a:extLst>
              <a:ext uri="{FF2B5EF4-FFF2-40B4-BE49-F238E27FC236}">
                <a16:creationId xmlns:a16="http://schemas.microsoft.com/office/drawing/2014/main" id="{0F5AFA6E-FB9D-40BF-B002-8604249B10ED}"/>
              </a:ext>
            </a:extLst>
          </p:cNvPr>
          <p:cNvGraphicFramePr>
            <a:graphicFrameLocks noGrp="1"/>
          </p:cNvGraphicFramePr>
          <p:nvPr>
            <p:extLst>
              <p:ext uri="{D42A27DB-BD31-4B8C-83A1-F6EECF244321}">
                <p14:modId xmlns:p14="http://schemas.microsoft.com/office/powerpoint/2010/main" val="3064622695"/>
              </p:ext>
            </p:extLst>
          </p:nvPr>
        </p:nvGraphicFramePr>
        <p:xfrm>
          <a:off x="6550269" y="461186"/>
          <a:ext cx="5055577" cy="5808444"/>
        </p:xfrm>
        <a:graphic>
          <a:graphicData uri="http://schemas.openxmlformats.org/drawingml/2006/table">
            <a:tbl>
              <a:tblPr firstRow="1" firstCol="1" bandRow="1">
                <a:tableStyleId>{21E4AEA4-8DFA-4A89-87EB-49C32662AFE0}</a:tableStyleId>
              </a:tblPr>
              <a:tblGrid>
                <a:gridCol w="636531">
                  <a:extLst>
                    <a:ext uri="{9D8B030D-6E8A-4147-A177-3AD203B41FA5}">
                      <a16:colId xmlns:a16="http://schemas.microsoft.com/office/drawing/2014/main" val="4216071574"/>
                    </a:ext>
                  </a:extLst>
                </a:gridCol>
                <a:gridCol w="4419046">
                  <a:extLst>
                    <a:ext uri="{9D8B030D-6E8A-4147-A177-3AD203B41FA5}">
                      <a16:colId xmlns:a16="http://schemas.microsoft.com/office/drawing/2014/main" val="3038701588"/>
                    </a:ext>
                  </a:extLst>
                </a:gridCol>
              </a:tblGrid>
              <a:tr h="568251">
                <a:tc>
                  <a:txBody>
                    <a:bodyPr/>
                    <a:lstStyle/>
                    <a:p>
                      <a:pPr algn="ctr">
                        <a:lnSpc>
                          <a:spcPct val="115000"/>
                        </a:lnSpc>
                        <a:spcAft>
                          <a:spcPts val="0"/>
                        </a:spcAft>
                      </a:pPr>
                      <a:r>
                        <a:rPr lang="ru-RU" sz="1000" dirty="0">
                          <a:effectLst/>
                        </a:rPr>
                        <a:t>Значения</a:t>
                      </a:r>
                      <a:endParaRPr lang="ru-RU" sz="9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8230" marR="58230" marT="0" marB="0"/>
                </a:tc>
                <a:tc>
                  <a:txBody>
                    <a:bodyPr/>
                    <a:lstStyle/>
                    <a:p>
                      <a:pPr algn="ctr">
                        <a:lnSpc>
                          <a:spcPct val="115000"/>
                        </a:lnSpc>
                        <a:spcAft>
                          <a:spcPts val="0"/>
                        </a:spcAft>
                      </a:pPr>
                      <a:r>
                        <a:rPr lang="ru-RU" sz="1100" dirty="0">
                          <a:effectLst/>
                        </a:rPr>
                        <a:t>Показатели уровня методологических основ деятельности в стиле </a:t>
                      </a:r>
                    </a:p>
                    <a:p>
                      <a:pPr algn="ctr">
                        <a:lnSpc>
                          <a:spcPct val="115000"/>
                        </a:lnSpc>
                        <a:spcAft>
                          <a:spcPts val="0"/>
                        </a:spcAft>
                      </a:pPr>
                      <a:r>
                        <a:rPr lang="ru-RU" sz="1100" dirty="0">
                          <a:effectLst/>
                        </a:rPr>
                        <a:t>экспериментальной математики</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8230" marR="58230" marT="0" marB="0"/>
                </a:tc>
                <a:extLst>
                  <a:ext uri="{0D108BD9-81ED-4DB2-BD59-A6C34878D82A}">
                    <a16:rowId xmlns:a16="http://schemas.microsoft.com/office/drawing/2014/main" val="2716273316"/>
                  </a:ext>
                </a:extLst>
              </a:tr>
              <a:tr h="506719">
                <a:tc>
                  <a:txBody>
                    <a:bodyPr/>
                    <a:lstStyle/>
                    <a:p>
                      <a:pPr algn="ctr">
                        <a:lnSpc>
                          <a:spcPct val="115000"/>
                        </a:lnSpc>
                        <a:spcAft>
                          <a:spcPts val="0"/>
                        </a:spcAft>
                      </a:pPr>
                      <a:r>
                        <a:rPr lang="ru-RU" sz="1000">
                          <a:effectLst/>
                        </a:rPr>
                        <a:t>0</a:t>
                      </a:r>
                      <a:endParaRPr lang="ru-RU"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8230" marR="58230" marT="0" marB="0"/>
                </a:tc>
                <a:tc>
                  <a:txBody>
                    <a:bodyPr/>
                    <a:lstStyle/>
                    <a:p>
                      <a:pPr algn="just">
                        <a:lnSpc>
                          <a:spcPct val="115000"/>
                        </a:lnSpc>
                        <a:spcAft>
                          <a:spcPts val="0"/>
                        </a:spcAft>
                      </a:pPr>
                      <a:r>
                        <a:rPr lang="ru-RU" sz="1100" dirty="0">
                          <a:solidFill>
                            <a:srgbClr val="002060"/>
                          </a:solidFill>
                          <a:effectLst/>
                        </a:rPr>
                        <a:t>Обучающийся не имеет образца деятельности в стиле экспериментальной математики в подобной ситуации</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8230" marR="58230" marT="0" marB="0"/>
                </a:tc>
                <a:extLst>
                  <a:ext uri="{0D108BD9-81ED-4DB2-BD59-A6C34878D82A}">
                    <a16:rowId xmlns:a16="http://schemas.microsoft.com/office/drawing/2014/main" val="1445731494"/>
                  </a:ext>
                </a:extLst>
              </a:tr>
              <a:tr h="568320">
                <a:tc>
                  <a:txBody>
                    <a:bodyPr/>
                    <a:lstStyle/>
                    <a:p>
                      <a:pPr algn="ctr">
                        <a:lnSpc>
                          <a:spcPct val="115000"/>
                        </a:lnSpc>
                        <a:spcAft>
                          <a:spcPts val="0"/>
                        </a:spcAft>
                      </a:pPr>
                      <a:r>
                        <a:rPr lang="ru-RU" sz="1000">
                          <a:effectLst/>
                        </a:rPr>
                        <a:t>1</a:t>
                      </a:r>
                      <a:endParaRPr lang="ru-RU"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8230" marR="58230" marT="0" marB="0"/>
                </a:tc>
                <a:tc>
                  <a:txBody>
                    <a:bodyPr/>
                    <a:lstStyle/>
                    <a:p>
                      <a:pPr algn="just">
                        <a:lnSpc>
                          <a:spcPct val="115000"/>
                        </a:lnSpc>
                        <a:spcAft>
                          <a:spcPts val="0"/>
                        </a:spcAft>
                      </a:pPr>
                      <a:r>
                        <a:rPr lang="ru-RU" sz="1100" dirty="0">
                          <a:solidFill>
                            <a:srgbClr val="002060"/>
                          </a:solidFill>
                          <a:effectLst/>
                        </a:rPr>
                        <a:t>Обучающийся обладает неявными методологическими знаниями, связанными с конкретным образом познавательной деятельности</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8230" marR="58230" marT="0" marB="0"/>
                </a:tc>
                <a:extLst>
                  <a:ext uri="{0D108BD9-81ED-4DB2-BD59-A6C34878D82A}">
                    <a16:rowId xmlns:a16="http://schemas.microsoft.com/office/drawing/2014/main" val="1730560871"/>
                  </a:ext>
                </a:extLst>
              </a:tr>
              <a:tr h="768333">
                <a:tc>
                  <a:txBody>
                    <a:bodyPr/>
                    <a:lstStyle/>
                    <a:p>
                      <a:pPr algn="ctr">
                        <a:lnSpc>
                          <a:spcPct val="115000"/>
                        </a:lnSpc>
                        <a:spcAft>
                          <a:spcPts val="0"/>
                        </a:spcAft>
                      </a:pPr>
                      <a:r>
                        <a:rPr lang="ru-RU" sz="1000">
                          <a:effectLst/>
                        </a:rPr>
                        <a:t>2</a:t>
                      </a:r>
                      <a:endParaRPr lang="ru-RU"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8230" marR="58230" marT="0" marB="0"/>
                </a:tc>
                <a:tc>
                  <a:txBody>
                    <a:bodyPr/>
                    <a:lstStyle/>
                    <a:p>
                      <a:pPr algn="just">
                        <a:lnSpc>
                          <a:spcPct val="115000"/>
                        </a:lnSpc>
                        <a:spcAft>
                          <a:spcPts val="0"/>
                        </a:spcAft>
                      </a:pPr>
                      <a:r>
                        <a:rPr lang="ru-RU" sz="1100" dirty="0">
                          <a:solidFill>
                            <a:srgbClr val="002060"/>
                          </a:solidFill>
                          <a:effectLst/>
                        </a:rPr>
                        <a:t>Обучающийся обладает  частично-выявленными методологическими знаниями, являющимися отражением речевых комментариев учителя при демонстрации образов, но не имеет собственного опыта использования</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8230" marR="58230" marT="0" marB="0"/>
                </a:tc>
                <a:extLst>
                  <a:ext uri="{0D108BD9-81ED-4DB2-BD59-A6C34878D82A}">
                    <a16:rowId xmlns:a16="http://schemas.microsoft.com/office/drawing/2014/main" val="135530727"/>
                  </a:ext>
                </a:extLst>
              </a:tr>
              <a:tr h="1029946">
                <a:tc>
                  <a:txBody>
                    <a:bodyPr/>
                    <a:lstStyle/>
                    <a:p>
                      <a:pPr algn="ctr">
                        <a:lnSpc>
                          <a:spcPct val="115000"/>
                        </a:lnSpc>
                        <a:spcAft>
                          <a:spcPts val="0"/>
                        </a:spcAft>
                      </a:pPr>
                      <a:r>
                        <a:rPr lang="ru-RU" sz="1000">
                          <a:effectLst/>
                        </a:rPr>
                        <a:t>3</a:t>
                      </a:r>
                      <a:endParaRPr lang="ru-RU"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8230" marR="58230" marT="0" marB="0"/>
                </a:tc>
                <a:tc>
                  <a:txBody>
                    <a:bodyPr/>
                    <a:lstStyle/>
                    <a:p>
                      <a:pPr algn="just">
                        <a:lnSpc>
                          <a:spcPct val="115000"/>
                        </a:lnSpc>
                        <a:spcAft>
                          <a:spcPts val="0"/>
                        </a:spcAft>
                      </a:pPr>
                      <a:r>
                        <a:rPr lang="ru-RU" sz="1100" dirty="0">
                          <a:solidFill>
                            <a:srgbClr val="002060"/>
                          </a:solidFill>
                          <a:effectLst/>
                        </a:rPr>
                        <a:t>Обучающийся обладает  частично-выявленными методологическими знаниями, являющимися отражением текста инструкций, вопросов, указаний учителя, а также имеет опыт реализации плана исследования по инструкции</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8230" marR="58230" marT="0" marB="0"/>
                </a:tc>
                <a:extLst>
                  <a:ext uri="{0D108BD9-81ED-4DB2-BD59-A6C34878D82A}">
                    <a16:rowId xmlns:a16="http://schemas.microsoft.com/office/drawing/2014/main" val="3499210545"/>
                  </a:ext>
                </a:extLst>
              </a:tr>
              <a:tr h="1301044">
                <a:tc>
                  <a:txBody>
                    <a:bodyPr/>
                    <a:lstStyle/>
                    <a:p>
                      <a:pPr algn="ctr">
                        <a:lnSpc>
                          <a:spcPct val="115000"/>
                        </a:lnSpc>
                        <a:spcAft>
                          <a:spcPts val="0"/>
                        </a:spcAft>
                      </a:pPr>
                      <a:r>
                        <a:rPr lang="ru-RU" sz="1000">
                          <a:effectLst/>
                        </a:rPr>
                        <a:t>4</a:t>
                      </a:r>
                      <a:endParaRPr lang="ru-RU"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8230" marR="58230" marT="0" marB="0"/>
                </a:tc>
                <a:tc>
                  <a:txBody>
                    <a:bodyPr/>
                    <a:lstStyle/>
                    <a:p>
                      <a:pPr algn="just">
                        <a:lnSpc>
                          <a:spcPct val="115000"/>
                        </a:lnSpc>
                        <a:spcAft>
                          <a:spcPts val="0"/>
                        </a:spcAft>
                      </a:pPr>
                      <a:r>
                        <a:rPr lang="ru-RU" sz="1100" dirty="0">
                          <a:solidFill>
                            <a:srgbClr val="002060"/>
                          </a:solidFill>
                          <a:effectLst/>
                        </a:rPr>
                        <a:t>Обучающийся обладает  частично-выявленными методологическими знаниями, являющимися отражением результата эвристических бесед и методологической </a:t>
                      </a:r>
                      <a:r>
                        <a:rPr lang="ru-RU" sz="1100" dirty="0" err="1">
                          <a:solidFill>
                            <a:srgbClr val="002060"/>
                          </a:solidFill>
                          <a:effectLst/>
                        </a:rPr>
                        <a:t>саморефлексии</a:t>
                      </a:r>
                      <a:r>
                        <a:rPr lang="ru-RU" sz="1100" dirty="0">
                          <a:solidFill>
                            <a:srgbClr val="002060"/>
                          </a:solidFill>
                          <a:effectLst/>
                        </a:rPr>
                        <a:t> в сократовском диалоге, а также опытом использования этих знаний для планирования познавательной деятельности в стиле экспериментальной математики</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8230" marR="58230" marT="0" marB="0"/>
                </a:tc>
                <a:extLst>
                  <a:ext uri="{0D108BD9-81ED-4DB2-BD59-A6C34878D82A}">
                    <a16:rowId xmlns:a16="http://schemas.microsoft.com/office/drawing/2014/main" val="4085498501"/>
                  </a:ext>
                </a:extLst>
              </a:tr>
              <a:tr h="1029946">
                <a:tc>
                  <a:txBody>
                    <a:bodyPr/>
                    <a:lstStyle/>
                    <a:p>
                      <a:pPr algn="ctr">
                        <a:lnSpc>
                          <a:spcPct val="115000"/>
                        </a:lnSpc>
                        <a:spcAft>
                          <a:spcPts val="0"/>
                        </a:spcAft>
                      </a:pPr>
                      <a:r>
                        <a:rPr lang="ru-RU" sz="1000">
                          <a:effectLst/>
                        </a:rPr>
                        <a:t>5</a:t>
                      </a:r>
                      <a:endParaRPr lang="ru-RU" sz="900">
                        <a:effectLst/>
                        <a:latin typeface="Calibri" panose="020F0502020204030204" pitchFamily="34" charset="0"/>
                        <a:ea typeface="Times New Roman" panose="02020603050405020304" pitchFamily="18" charset="0"/>
                        <a:cs typeface="Times New Roman" panose="02020603050405020304" pitchFamily="18" charset="0"/>
                      </a:endParaRPr>
                    </a:p>
                  </a:txBody>
                  <a:tcPr marL="58230" marR="58230" marT="0" marB="0"/>
                </a:tc>
                <a:tc>
                  <a:txBody>
                    <a:bodyPr/>
                    <a:lstStyle/>
                    <a:p>
                      <a:pPr algn="just">
                        <a:lnSpc>
                          <a:spcPct val="115000"/>
                        </a:lnSpc>
                        <a:spcAft>
                          <a:spcPts val="0"/>
                        </a:spcAft>
                      </a:pPr>
                      <a:r>
                        <a:rPr lang="ru-RU" sz="1100" dirty="0">
                          <a:solidFill>
                            <a:srgbClr val="002060"/>
                          </a:solidFill>
                          <a:effectLst/>
                        </a:rPr>
                        <a:t>Обучающийся обладает </a:t>
                      </a:r>
                      <a:r>
                        <a:rPr lang="ru-RU" sz="1100" dirty="0" err="1">
                          <a:solidFill>
                            <a:srgbClr val="002060"/>
                          </a:solidFill>
                          <a:effectLst/>
                        </a:rPr>
                        <a:t>объектизированными</a:t>
                      </a:r>
                      <a:r>
                        <a:rPr lang="ru-RU" sz="1100" dirty="0">
                          <a:solidFill>
                            <a:srgbClr val="002060"/>
                          </a:solidFill>
                          <a:effectLst/>
                        </a:rPr>
                        <a:t> методологическими знаниями, опытом их использования для определения методологической базы исследования, включающей методы, отнесенные как к экспериментальному, так и теоретическому подходам.</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8230" marR="58230" marT="0" marB="0"/>
                </a:tc>
                <a:extLst>
                  <a:ext uri="{0D108BD9-81ED-4DB2-BD59-A6C34878D82A}">
                    <a16:rowId xmlns:a16="http://schemas.microsoft.com/office/drawing/2014/main" val="1684156061"/>
                  </a:ext>
                </a:extLst>
              </a:tr>
            </a:tbl>
          </a:graphicData>
        </a:graphic>
      </p:graphicFrame>
      <p:graphicFrame>
        <p:nvGraphicFramePr>
          <p:cNvPr id="4" name="Таблица 3">
            <a:extLst>
              <a:ext uri="{FF2B5EF4-FFF2-40B4-BE49-F238E27FC236}">
                <a16:creationId xmlns:a16="http://schemas.microsoft.com/office/drawing/2014/main" id="{615FDA0D-D61F-46C6-9B5C-4D21317881AC}"/>
              </a:ext>
            </a:extLst>
          </p:cNvPr>
          <p:cNvGraphicFramePr>
            <a:graphicFrameLocks noGrp="1"/>
          </p:cNvGraphicFramePr>
          <p:nvPr>
            <p:extLst>
              <p:ext uri="{D42A27DB-BD31-4B8C-83A1-F6EECF244321}">
                <p14:modId xmlns:p14="http://schemas.microsoft.com/office/powerpoint/2010/main" val="2196657744"/>
              </p:ext>
            </p:extLst>
          </p:nvPr>
        </p:nvGraphicFramePr>
        <p:xfrm>
          <a:off x="447308" y="3818791"/>
          <a:ext cx="6015038" cy="2414954"/>
        </p:xfrm>
        <a:graphic>
          <a:graphicData uri="http://schemas.openxmlformats.org/drawingml/2006/table">
            <a:tbl>
              <a:tblPr firstRow="1" firstCol="1" bandRow="1">
                <a:tableStyleId>{2A488322-F2BA-4B5B-9748-0D474271808F}</a:tableStyleId>
              </a:tblPr>
              <a:tblGrid>
                <a:gridCol w="757333">
                  <a:extLst>
                    <a:ext uri="{9D8B030D-6E8A-4147-A177-3AD203B41FA5}">
                      <a16:colId xmlns:a16="http://schemas.microsoft.com/office/drawing/2014/main" val="1912128891"/>
                    </a:ext>
                  </a:extLst>
                </a:gridCol>
                <a:gridCol w="5257705">
                  <a:extLst>
                    <a:ext uri="{9D8B030D-6E8A-4147-A177-3AD203B41FA5}">
                      <a16:colId xmlns:a16="http://schemas.microsoft.com/office/drawing/2014/main" val="1614661049"/>
                    </a:ext>
                  </a:extLst>
                </a:gridCol>
              </a:tblGrid>
              <a:tr h="482870">
                <a:tc>
                  <a:txBody>
                    <a:bodyPr/>
                    <a:lstStyle/>
                    <a:p>
                      <a:pPr algn="ctr">
                        <a:lnSpc>
                          <a:spcPct val="115000"/>
                        </a:lnSpc>
                        <a:spcAft>
                          <a:spcPts val="0"/>
                        </a:spcAft>
                      </a:pPr>
                      <a:r>
                        <a:rPr lang="ru-RU" sz="1200">
                          <a:effectLst/>
                        </a:rPr>
                        <a:t>Значения</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dirty="0">
                          <a:effectLst/>
                        </a:rPr>
                        <a:t>Лимит времени на достижение цели дидактического этапа</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289841010"/>
                  </a:ext>
                </a:extLst>
              </a:tr>
              <a:tr h="483021">
                <a:tc>
                  <a:txBody>
                    <a:bodyPr/>
                    <a:lstStyle/>
                    <a:p>
                      <a:pPr algn="ctr">
                        <a:lnSpc>
                          <a:spcPct val="115000"/>
                        </a:lnSpc>
                        <a:spcAft>
                          <a:spcPts val="0"/>
                        </a:spcAft>
                      </a:pPr>
                      <a:r>
                        <a:rPr lang="ru-RU" sz="1200">
                          <a:effectLst/>
                        </a:rPr>
                        <a:t>0</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200" dirty="0">
                          <a:solidFill>
                            <a:srgbClr val="002060"/>
                          </a:solidFill>
                          <a:effectLst/>
                        </a:rPr>
                        <a:t>Отсутствует время на организацию продуктивной деятельности обучающихся</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58794285"/>
                  </a:ext>
                </a:extLst>
              </a:tr>
              <a:tr h="483021">
                <a:tc>
                  <a:txBody>
                    <a:bodyPr/>
                    <a:lstStyle/>
                    <a:p>
                      <a:pPr algn="ctr">
                        <a:lnSpc>
                          <a:spcPct val="115000"/>
                        </a:lnSpc>
                        <a:spcAft>
                          <a:spcPts val="0"/>
                        </a:spcAft>
                      </a:pPr>
                      <a:r>
                        <a:rPr lang="ru-RU" sz="1200">
                          <a:effectLst/>
                        </a:rPr>
                        <a:t>1</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200" dirty="0">
                          <a:solidFill>
                            <a:srgbClr val="002060"/>
                          </a:solidFill>
                          <a:effectLst/>
                        </a:rPr>
                        <a:t>Организация продуктивной деятельности возможна, но на ее реализацию отведена лишь часть урока</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886290030"/>
                  </a:ext>
                </a:extLst>
              </a:tr>
              <a:tr h="483021">
                <a:tc>
                  <a:txBody>
                    <a:bodyPr/>
                    <a:lstStyle/>
                    <a:p>
                      <a:pPr algn="ctr">
                        <a:lnSpc>
                          <a:spcPct val="115000"/>
                        </a:lnSpc>
                        <a:spcAft>
                          <a:spcPts val="0"/>
                        </a:spcAft>
                      </a:pPr>
                      <a:r>
                        <a:rPr lang="ru-RU" sz="1200">
                          <a:effectLst/>
                        </a:rPr>
                        <a:t>2</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200" dirty="0">
                          <a:solidFill>
                            <a:srgbClr val="002060"/>
                          </a:solidFill>
                          <a:effectLst/>
                        </a:rPr>
                        <a:t>На реализацию продуктивной деятельности отведен целый урок  или учебная пара</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594116869"/>
                  </a:ext>
                </a:extLst>
              </a:tr>
              <a:tr h="483021">
                <a:tc>
                  <a:txBody>
                    <a:bodyPr/>
                    <a:lstStyle/>
                    <a:p>
                      <a:pPr algn="ctr">
                        <a:lnSpc>
                          <a:spcPct val="115000"/>
                        </a:lnSpc>
                        <a:spcAft>
                          <a:spcPts val="0"/>
                        </a:spcAft>
                      </a:pPr>
                      <a:r>
                        <a:rPr lang="ru-RU" sz="1200">
                          <a:effectLst/>
                        </a:rPr>
                        <a:t>3</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200" dirty="0">
                          <a:solidFill>
                            <a:srgbClr val="002060"/>
                          </a:solidFill>
                          <a:effectLst/>
                        </a:rPr>
                        <a:t>Продуктивная деятельности осуществляется во внеурочное время, то есть не ограничена по времени</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63827023"/>
                  </a:ext>
                </a:extLst>
              </a:tr>
            </a:tbl>
          </a:graphicData>
        </a:graphic>
      </p:graphicFrame>
    </p:spTree>
    <p:extLst>
      <p:ext uri="{BB962C8B-B14F-4D97-AF65-F5344CB8AC3E}">
        <p14:creationId xmlns:p14="http://schemas.microsoft.com/office/powerpoint/2010/main" val="39627581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340BC3-D86B-4CC5-93D2-EDFF29BE3EDF}"/>
              </a:ext>
            </a:extLst>
          </p:cNvPr>
          <p:cNvSpPr txBox="1"/>
          <p:nvPr/>
        </p:nvSpPr>
        <p:spPr>
          <a:xfrm>
            <a:off x="800100" y="483554"/>
            <a:ext cx="10383715" cy="2072875"/>
          </a:xfrm>
          <a:prstGeom prst="rect">
            <a:avLst/>
          </a:prstGeom>
          <a:noFill/>
        </p:spPr>
        <p:txBody>
          <a:bodyPr wrap="square">
            <a:spAutoFit/>
          </a:bodyPr>
          <a:lstStyle/>
          <a:p>
            <a:pPr algn="ctr">
              <a:lnSpc>
                <a:spcPct val="115000"/>
              </a:lnSpc>
              <a:spcBef>
                <a:spcPts val="2400"/>
              </a:spcBef>
              <a:spcAft>
                <a:spcPts val="0"/>
              </a:spcAft>
            </a:pPr>
            <a:r>
              <a:rPr lang="ru-RU" sz="1800" b="1" kern="0"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Обоснование дидактической цели обучения в стиле экспериментальной математики</a:t>
            </a:r>
            <a:endParaRPr lang="ru-RU" sz="2000" b="1" kern="0" dirty="0">
              <a:solidFill>
                <a:srgbClr val="C00000"/>
              </a:solidFill>
              <a:effectLst/>
              <a:latin typeface="Cambria" panose="02040503050406030204" pitchFamily="18" charset="0"/>
              <a:ea typeface="Times New Roman" panose="02020603050405020304" pitchFamily="18" charset="0"/>
              <a:cs typeface="Times New Roman" panose="02020603050405020304" pitchFamily="18" charset="0"/>
            </a:endParaRPr>
          </a:p>
          <a:p>
            <a:pPr algn="just">
              <a:spcAft>
                <a:spcPts val="0"/>
              </a:spcAft>
            </a:pPr>
            <a:r>
              <a:rPr lang="ru-RU" sz="1800" b="1" dirty="0">
                <a:solidFill>
                  <a:srgbClr val="002060"/>
                </a:solidFill>
                <a:effectLst/>
                <a:latin typeface="Times New Roman" panose="02020603050405020304" pitchFamily="18" charset="0"/>
              </a:rPr>
              <a:t>Цель построения дидактической модели –</a:t>
            </a:r>
            <a:r>
              <a:rPr lang="ru-RU" sz="1800" dirty="0">
                <a:solidFill>
                  <a:srgbClr val="002060"/>
                </a:solidFill>
                <a:effectLst/>
                <a:latin typeface="Times New Roman" panose="02020603050405020304" pitchFamily="18" charset="0"/>
              </a:rPr>
              <a:t> исследование влияния сочетания текущих значений таких факторов, как </a:t>
            </a:r>
            <a:endParaRPr lang="ru-RU" dirty="0">
              <a:solidFill>
                <a:srgbClr val="002060"/>
              </a:solidFill>
              <a:effectLst/>
            </a:endParaRPr>
          </a:p>
          <a:p>
            <a:pPr algn="just">
              <a:spcAft>
                <a:spcPts val="0"/>
              </a:spcAft>
            </a:pPr>
            <a:r>
              <a:rPr lang="ru-RU" sz="1800" dirty="0">
                <a:solidFill>
                  <a:srgbClr val="002060"/>
                </a:solidFill>
                <a:effectLst/>
                <a:latin typeface="Times New Roman" panose="02020603050405020304" pitchFamily="18" charset="0"/>
              </a:rPr>
              <a:t>- уровень базовой математической подготовки обучающихся (</a:t>
            </a:r>
            <a:r>
              <a:rPr lang="en-AU" sz="1800" dirty="0">
                <a:solidFill>
                  <a:srgbClr val="002060"/>
                </a:solidFill>
                <a:effectLst/>
                <a:latin typeface="Times New Roman" panose="02020603050405020304" pitchFamily="18" charset="0"/>
              </a:rPr>
              <a:t>M</a:t>
            </a:r>
            <a:r>
              <a:rPr lang="ru-RU" sz="1800" dirty="0">
                <a:solidFill>
                  <a:srgbClr val="002060"/>
                </a:solidFill>
                <a:effectLst/>
                <a:latin typeface="Times New Roman" panose="02020603050405020304" pitchFamily="18" charset="0"/>
              </a:rPr>
              <a:t>);</a:t>
            </a:r>
            <a:endParaRPr lang="ru-RU" dirty="0">
              <a:solidFill>
                <a:srgbClr val="002060"/>
              </a:solidFill>
              <a:effectLst/>
            </a:endParaRPr>
          </a:p>
          <a:p>
            <a:pPr algn="just">
              <a:spcAft>
                <a:spcPts val="0"/>
              </a:spcAft>
            </a:pPr>
            <a:r>
              <a:rPr lang="ru-RU" sz="1800" dirty="0">
                <a:solidFill>
                  <a:srgbClr val="002060"/>
                </a:solidFill>
                <a:effectLst/>
                <a:latin typeface="Times New Roman" panose="02020603050405020304" pitchFamily="18" charset="0"/>
              </a:rPr>
              <a:t>- уровень сформированности у обучающихся качеств математика-экспериментатора и математика-теоретика (</a:t>
            </a:r>
            <a:r>
              <a:rPr lang="en-AU" sz="1800" dirty="0">
                <a:solidFill>
                  <a:srgbClr val="002060"/>
                </a:solidFill>
                <a:effectLst/>
                <a:latin typeface="Times New Roman" panose="02020603050405020304" pitchFamily="18" charset="0"/>
              </a:rPr>
              <a:t>I</a:t>
            </a:r>
            <a:r>
              <a:rPr lang="ru-RU" sz="1800" dirty="0">
                <a:solidFill>
                  <a:srgbClr val="002060"/>
                </a:solidFill>
                <a:effectLst/>
                <a:latin typeface="Times New Roman" panose="02020603050405020304" pitchFamily="18" charset="0"/>
              </a:rPr>
              <a:t>);</a:t>
            </a:r>
            <a:endParaRPr lang="ru-RU" dirty="0">
              <a:solidFill>
                <a:srgbClr val="002060"/>
              </a:solidFill>
              <a:effectLst/>
            </a:endParaRPr>
          </a:p>
          <a:p>
            <a:r>
              <a:rPr lang="ru-RU" sz="1800" dirty="0">
                <a:solidFill>
                  <a:srgbClr val="002060"/>
                </a:solidFill>
                <a:effectLst/>
                <a:latin typeface="Times New Roman" panose="02020603050405020304" pitchFamily="18" charset="0"/>
                <a:ea typeface="Times New Roman" panose="02020603050405020304" pitchFamily="18" charset="0"/>
              </a:rPr>
              <a:t>-лимита учебного времени, отведенного на изучение учебного материала (</a:t>
            </a:r>
            <a:r>
              <a:rPr lang="en-AU" sz="1800" dirty="0">
                <a:solidFill>
                  <a:srgbClr val="002060"/>
                </a:solidFill>
                <a:effectLst/>
                <a:latin typeface="Times New Roman" panose="02020603050405020304" pitchFamily="18" charset="0"/>
                <a:ea typeface="Times New Roman" panose="02020603050405020304" pitchFamily="18" charset="0"/>
              </a:rPr>
              <a:t>T</a:t>
            </a:r>
            <a:r>
              <a:rPr lang="ru-RU" sz="1800" dirty="0">
                <a:solidFill>
                  <a:srgbClr val="002060"/>
                </a:solidFill>
                <a:effectLst/>
                <a:latin typeface="Times New Roman" panose="02020603050405020304" pitchFamily="18" charset="0"/>
                <a:ea typeface="Times New Roman" panose="02020603050405020304" pitchFamily="18" charset="0"/>
              </a:rPr>
              <a:t>) </a:t>
            </a:r>
            <a:endParaRPr lang="ru-RU" dirty="0">
              <a:solidFill>
                <a:srgbClr val="002060"/>
              </a:solidFill>
            </a:endParaRPr>
          </a:p>
        </p:txBody>
      </p:sp>
      <p:graphicFrame>
        <p:nvGraphicFramePr>
          <p:cNvPr id="4" name="Таблица 3">
            <a:extLst>
              <a:ext uri="{FF2B5EF4-FFF2-40B4-BE49-F238E27FC236}">
                <a16:creationId xmlns:a16="http://schemas.microsoft.com/office/drawing/2014/main" id="{CD8EE407-E59A-4F73-A261-4935639993F5}"/>
              </a:ext>
            </a:extLst>
          </p:cNvPr>
          <p:cNvGraphicFramePr>
            <a:graphicFrameLocks noGrp="1"/>
          </p:cNvGraphicFramePr>
          <p:nvPr>
            <p:extLst>
              <p:ext uri="{D42A27DB-BD31-4B8C-83A1-F6EECF244321}">
                <p14:modId xmlns:p14="http://schemas.microsoft.com/office/powerpoint/2010/main" val="626438393"/>
              </p:ext>
            </p:extLst>
          </p:nvPr>
        </p:nvGraphicFramePr>
        <p:xfrm>
          <a:off x="800100" y="2490753"/>
          <a:ext cx="10673862" cy="3716614"/>
        </p:xfrm>
        <a:graphic>
          <a:graphicData uri="http://schemas.openxmlformats.org/drawingml/2006/table">
            <a:tbl>
              <a:tblPr firstRow="1" firstCol="1" bandRow="1">
                <a:tableStyleId>{0505E3EF-67EA-436B-97B2-0124C06EBD24}</a:tableStyleId>
              </a:tblPr>
              <a:tblGrid>
                <a:gridCol w="2457866">
                  <a:extLst>
                    <a:ext uri="{9D8B030D-6E8A-4147-A177-3AD203B41FA5}">
                      <a16:colId xmlns:a16="http://schemas.microsoft.com/office/drawing/2014/main" val="3272800537"/>
                    </a:ext>
                  </a:extLst>
                </a:gridCol>
                <a:gridCol w="8215996">
                  <a:extLst>
                    <a:ext uri="{9D8B030D-6E8A-4147-A177-3AD203B41FA5}">
                      <a16:colId xmlns:a16="http://schemas.microsoft.com/office/drawing/2014/main" val="2617519981"/>
                    </a:ext>
                  </a:extLst>
                </a:gridCol>
              </a:tblGrid>
              <a:tr h="299166">
                <a:tc>
                  <a:txBody>
                    <a:bodyPr/>
                    <a:lstStyle/>
                    <a:p>
                      <a:pPr algn="ctr">
                        <a:lnSpc>
                          <a:spcPct val="115000"/>
                        </a:lnSpc>
                        <a:spcAft>
                          <a:spcPts val="0"/>
                        </a:spcAft>
                      </a:pPr>
                      <a:r>
                        <a:rPr lang="ru-RU" sz="1200" dirty="0">
                          <a:solidFill>
                            <a:srgbClr val="002060"/>
                          </a:solidFill>
                          <a:effectLst/>
                        </a:rPr>
                        <a:t>Вид</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a:solidFill>
                            <a:srgbClr val="002060"/>
                          </a:solidFill>
                          <a:effectLst/>
                        </a:rPr>
                        <a:t>Функции</a:t>
                      </a:r>
                      <a:endParaRPr lang="ru-RU" sz="11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184671577"/>
                  </a:ext>
                </a:extLst>
              </a:tr>
              <a:tr h="1259782">
                <a:tc>
                  <a:txBody>
                    <a:bodyPr/>
                    <a:lstStyle/>
                    <a:p>
                      <a:pPr algn="just">
                        <a:lnSpc>
                          <a:spcPct val="115000"/>
                        </a:lnSpc>
                        <a:spcAft>
                          <a:spcPts val="0"/>
                        </a:spcAft>
                      </a:pPr>
                      <a:r>
                        <a:rPr lang="ru-RU" sz="1200" dirty="0">
                          <a:solidFill>
                            <a:srgbClr val="002060"/>
                          </a:solidFill>
                          <a:effectLst/>
                        </a:rPr>
                        <a:t>«Конструктивный</a:t>
                      </a:r>
                      <a:endParaRPr lang="ru-RU" sz="1100" dirty="0">
                        <a:solidFill>
                          <a:srgbClr val="002060"/>
                        </a:solidFill>
                        <a:effectLst/>
                      </a:endParaRPr>
                    </a:p>
                    <a:p>
                      <a:pPr algn="just">
                        <a:lnSpc>
                          <a:spcPct val="115000"/>
                        </a:lnSpc>
                        <a:spcAft>
                          <a:spcPts val="0"/>
                        </a:spcAft>
                      </a:pPr>
                      <a:r>
                        <a:rPr lang="ru-RU" sz="1200" dirty="0">
                          <a:solidFill>
                            <a:srgbClr val="002060"/>
                          </a:solidFill>
                          <a:effectLst/>
                        </a:rPr>
                        <a:t> эксперимент</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200" dirty="0">
                          <a:solidFill>
                            <a:srgbClr val="002060"/>
                          </a:solidFill>
                          <a:effectLst/>
                        </a:rPr>
                        <a:t>конструктивная проверка существования объекта исследования (изучения) → оценка адекватности модели объекта исследования (изучения) исходным данным → конструирование инструментов (средств, оборудования) или объяснение механизмов их работы → разработка рекомендаций по их использованию</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39208790"/>
                  </a:ext>
                </a:extLst>
              </a:tr>
              <a:tr h="619307">
                <a:tc>
                  <a:txBody>
                    <a:bodyPr/>
                    <a:lstStyle/>
                    <a:p>
                      <a:pPr algn="just">
                        <a:lnSpc>
                          <a:spcPct val="115000"/>
                        </a:lnSpc>
                        <a:spcAft>
                          <a:spcPts val="0"/>
                        </a:spcAft>
                      </a:pPr>
                      <a:r>
                        <a:rPr lang="ru-RU" sz="1200">
                          <a:solidFill>
                            <a:srgbClr val="002060"/>
                          </a:solidFill>
                          <a:effectLst/>
                        </a:rPr>
                        <a:t>Иллюстративный эксперимент</a:t>
                      </a:r>
                      <a:endParaRPr lang="ru-RU" sz="11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200" dirty="0">
                          <a:solidFill>
                            <a:srgbClr val="002060"/>
                          </a:solidFill>
                          <a:effectLst/>
                        </a:rPr>
                        <a:t>визуализация утверждений, как поддержка работы памяти или достижение понимания</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77141250"/>
                  </a:ext>
                </a:extLst>
              </a:tr>
              <a:tr h="619500">
                <a:tc>
                  <a:txBody>
                    <a:bodyPr/>
                    <a:lstStyle/>
                    <a:p>
                      <a:pPr algn="just">
                        <a:lnSpc>
                          <a:spcPct val="115000"/>
                        </a:lnSpc>
                        <a:spcAft>
                          <a:spcPts val="0"/>
                        </a:spcAft>
                      </a:pPr>
                      <a:r>
                        <a:rPr lang="ru-RU" sz="1200">
                          <a:solidFill>
                            <a:srgbClr val="002060"/>
                          </a:solidFill>
                          <a:effectLst/>
                        </a:rPr>
                        <a:t>Разведочный</a:t>
                      </a:r>
                      <a:endParaRPr lang="ru-RU" sz="1100">
                        <a:solidFill>
                          <a:srgbClr val="002060"/>
                        </a:solidFill>
                        <a:effectLst/>
                      </a:endParaRPr>
                    </a:p>
                    <a:p>
                      <a:pPr algn="just">
                        <a:lnSpc>
                          <a:spcPct val="115000"/>
                        </a:lnSpc>
                        <a:spcAft>
                          <a:spcPts val="0"/>
                        </a:spcAft>
                      </a:pPr>
                      <a:r>
                        <a:rPr lang="ru-RU" sz="1200">
                          <a:solidFill>
                            <a:srgbClr val="002060"/>
                          </a:solidFill>
                          <a:effectLst/>
                        </a:rPr>
                        <a:t> эксперимент</a:t>
                      </a:r>
                      <a:endParaRPr lang="ru-RU" sz="11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200" dirty="0">
                          <a:solidFill>
                            <a:srgbClr val="002060"/>
                          </a:solidFill>
                          <a:effectLst/>
                        </a:rPr>
                        <a:t>использование модели для использования экспериментальных данных, позволяющих выдвинуть гипотезы о свойствах и связях изучаемых объектов</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571529086"/>
                  </a:ext>
                </a:extLst>
              </a:tr>
              <a:tr h="299359">
                <a:tc>
                  <a:txBody>
                    <a:bodyPr/>
                    <a:lstStyle/>
                    <a:p>
                      <a:pPr algn="just">
                        <a:lnSpc>
                          <a:spcPct val="115000"/>
                        </a:lnSpc>
                        <a:spcAft>
                          <a:spcPts val="0"/>
                        </a:spcAft>
                      </a:pPr>
                      <a:r>
                        <a:rPr lang="ru-RU" sz="1200">
                          <a:solidFill>
                            <a:srgbClr val="002060"/>
                          </a:solidFill>
                          <a:effectLst/>
                        </a:rPr>
                        <a:t>Контрольный эксперимент</a:t>
                      </a:r>
                      <a:endParaRPr lang="ru-RU" sz="11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200" dirty="0">
                          <a:solidFill>
                            <a:srgbClr val="002060"/>
                          </a:solidFill>
                          <a:effectLst/>
                        </a:rPr>
                        <a:t>контроль преобразований и вычислений, фальсификация, верификация гипотез</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45915706"/>
                  </a:ext>
                </a:extLst>
              </a:tr>
              <a:tr h="619500">
                <a:tc>
                  <a:txBody>
                    <a:bodyPr/>
                    <a:lstStyle/>
                    <a:p>
                      <a:pPr algn="just">
                        <a:lnSpc>
                          <a:spcPct val="115000"/>
                        </a:lnSpc>
                        <a:spcAft>
                          <a:spcPts val="0"/>
                        </a:spcAft>
                      </a:pPr>
                      <a:r>
                        <a:rPr lang="ru-RU" sz="1200">
                          <a:solidFill>
                            <a:srgbClr val="002060"/>
                          </a:solidFill>
                          <a:effectLst/>
                        </a:rPr>
                        <a:t>Модифицирующий эксперимент</a:t>
                      </a:r>
                      <a:endParaRPr lang="ru-RU" sz="11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200" dirty="0">
                          <a:solidFill>
                            <a:srgbClr val="002060"/>
                          </a:solidFill>
                          <a:effectLst/>
                        </a:rPr>
                        <a:t>обнаружение ограниченности знаний, определение направления развития идеи, постановка новых задач»</a:t>
                      </a:r>
                      <a:endParaRPr lang="ru-RU" sz="11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3962051"/>
                  </a:ext>
                </a:extLst>
              </a:tr>
            </a:tbl>
          </a:graphicData>
        </a:graphic>
      </p:graphicFrame>
    </p:spTree>
    <p:extLst>
      <p:ext uri="{BB962C8B-B14F-4D97-AF65-F5344CB8AC3E}">
        <p14:creationId xmlns:p14="http://schemas.microsoft.com/office/powerpoint/2010/main" val="1168311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47A0989-467C-44B1-9C69-3BCEE540F0C5}"/>
              </a:ext>
            </a:extLst>
          </p:cNvPr>
          <p:cNvSpPr txBox="1"/>
          <p:nvPr/>
        </p:nvSpPr>
        <p:spPr>
          <a:xfrm>
            <a:off x="677008" y="525994"/>
            <a:ext cx="10770577" cy="4317207"/>
          </a:xfrm>
          <a:prstGeom prst="rect">
            <a:avLst/>
          </a:prstGeom>
          <a:noFill/>
        </p:spPr>
        <p:txBody>
          <a:bodyPr wrap="square">
            <a:spAutoFit/>
          </a:bodyPr>
          <a:lstStyle/>
          <a:p>
            <a:pPr indent="450215" algn="just">
              <a:lnSpc>
                <a:spcPct val="115000"/>
              </a:lnSpc>
              <a:spcAft>
                <a:spcPts val="0"/>
              </a:spcAft>
            </a:pPr>
            <a: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При проектировании системы задач экспериментальной математики  в рамках </a:t>
            </a:r>
            <a:r>
              <a:rPr lang="ru-RU" sz="2000"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дидактической модели обучения М.И. Шабановой</a:t>
            </a:r>
            <a: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мы исходили из следующих принципов:</a:t>
            </a:r>
          </a:p>
          <a:p>
            <a:pPr indent="450215" algn="just">
              <a:lnSpc>
                <a:spcPct val="115000"/>
              </a:lnSpc>
              <a:spcAft>
                <a:spcPts val="0"/>
              </a:spcAft>
            </a:pPr>
            <a:endParaRPr lang="ru-RU" sz="20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включение в систему  таких задач, которые доступны для  понимания и   его выполнения  обучающимися  соответствующего  возраста (принцип доступности); </a:t>
            </a:r>
            <a:endParaRPr lang="ru-RU" sz="20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включение в систему  таких задач, которые допускают применение методов экспериментальной математики ( наблюдение, опыт, измерение, построение); </a:t>
            </a:r>
            <a:endParaRPr lang="ru-RU" sz="20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включение в систему  таких задач школьного курса математики, которые допускают  различные методы решений, в том числе с использованием   дополнительных средств измерения, построения;</a:t>
            </a:r>
            <a:endParaRPr lang="ru-RU" sz="20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15000"/>
              </a:lnSpc>
              <a:spcAft>
                <a:spcPts val="0"/>
              </a:spcAft>
            </a:pPr>
            <a:r>
              <a:rPr lang="ru-RU"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включение в систему  таких задач школьного курса математики, которые допускают  различные методы решений, в том числе с использованием   компьютерного эксперимента.</a:t>
            </a:r>
            <a:endParaRPr lang="ru-RU" sz="20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58173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6C1121D-C407-43E0-911D-8D7544A680FC}"/>
              </a:ext>
            </a:extLst>
          </p:cNvPr>
          <p:cNvSpPr txBox="1"/>
          <p:nvPr/>
        </p:nvSpPr>
        <p:spPr>
          <a:xfrm>
            <a:off x="516548" y="529606"/>
            <a:ext cx="6097464" cy="1754326"/>
          </a:xfrm>
          <a:prstGeom prst="rect">
            <a:avLst/>
          </a:prstGeom>
          <a:noFill/>
        </p:spPr>
        <p:txBody>
          <a:bodyPr wrap="square">
            <a:spAutoFit/>
          </a:bodyPr>
          <a:lstStyle/>
          <a:p>
            <a:pPr algn="just">
              <a:spcAft>
                <a:spcPts val="0"/>
              </a:spcAft>
            </a:pPr>
            <a:r>
              <a:rPr lang="ru-RU" sz="1800" i="1" dirty="0">
                <a:solidFill>
                  <a:srgbClr val="002060"/>
                </a:solidFill>
                <a:effectLst/>
                <a:latin typeface="Times New Roman" panose="02020603050405020304" pitchFamily="18" charset="0"/>
              </a:rPr>
              <a:t>Познакомьтесь с понятием «</a:t>
            </a:r>
            <a:r>
              <a:rPr lang="en-AU" sz="1800" dirty="0">
                <a:solidFill>
                  <a:srgbClr val="002060"/>
                </a:solidFill>
                <a:effectLst/>
                <a:latin typeface="Times New Roman" panose="02020603050405020304" pitchFamily="18" charset="0"/>
              </a:rPr>
              <a:t>n</a:t>
            </a:r>
            <a:r>
              <a:rPr lang="ru-RU" sz="1800" dirty="0">
                <a:solidFill>
                  <a:srgbClr val="002060"/>
                </a:solidFill>
                <a:effectLst/>
                <a:latin typeface="Times New Roman" panose="02020603050405020304" pitchFamily="18" charset="0"/>
              </a:rPr>
              <a:t>-</a:t>
            </a:r>
            <a:r>
              <a:rPr lang="ru-RU" sz="1800" dirty="0" err="1">
                <a:solidFill>
                  <a:srgbClr val="002060"/>
                </a:solidFill>
                <a:effectLst/>
                <a:latin typeface="Times New Roman" panose="02020603050405020304" pitchFamily="18" charset="0"/>
              </a:rPr>
              <a:t>ного</a:t>
            </a:r>
            <a:r>
              <a:rPr lang="ru-RU" sz="1800" dirty="0">
                <a:solidFill>
                  <a:srgbClr val="002060"/>
                </a:solidFill>
                <a:effectLst/>
                <a:latin typeface="Times New Roman" panose="02020603050405020304" pitchFamily="18" charset="0"/>
              </a:rPr>
              <a:t> </a:t>
            </a:r>
            <a:r>
              <a:rPr lang="ru-RU" sz="1800" i="1" dirty="0">
                <a:solidFill>
                  <a:srgbClr val="002060"/>
                </a:solidFill>
                <a:effectLst/>
                <a:latin typeface="Times New Roman" panose="02020603050405020304" pitchFamily="18" charset="0"/>
              </a:rPr>
              <a:t>треугольного числа». Сформулируйте понятие «</a:t>
            </a:r>
            <a:r>
              <a:rPr lang="en-AU" sz="1800" i="1" dirty="0">
                <a:solidFill>
                  <a:srgbClr val="002060"/>
                </a:solidFill>
                <a:effectLst/>
                <a:latin typeface="Times New Roman" panose="02020603050405020304" pitchFamily="18" charset="0"/>
              </a:rPr>
              <a:t>n</a:t>
            </a:r>
            <a:r>
              <a:rPr lang="ru-RU" sz="1800" i="1" dirty="0">
                <a:solidFill>
                  <a:srgbClr val="002060"/>
                </a:solidFill>
                <a:effectLst/>
                <a:latin typeface="Times New Roman" panose="02020603050405020304" pitchFamily="18" charset="0"/>
              </a:rPr>
              <a:t>-</a:t>
            </a:r>
            <a:r>
              <a:rPr lang="ru-RU" sz="1800" i="1" dirty="0" err="1">
                <a:solidFill>
                  <a:srgbClr val="002060"/>
                </a:solidFill>
                <a:effectLst/>
                <a:latin typeface="Times New Roman" panose="02020603050405020304" pitchFamily="18" charset="0"/>
              </a:rPr>
              <a:t>ного</a:t>
            </a:r>
            <a:r>
              <a:rPr lang="ru-RU" sz="1800" i="1" dirty="0">
                <a:solidFill>
                  <a:srgbClr val="002060"/>
                </a:solidFill>
                <a:effectLst/>
                <a:latin typeface="Times New Roman" panose="02020603050405020304" pitchFamily="18" charset="0"/>
              </a:rPr>
              <a:t> трапецеидального числа».</a:t>
            </a:r>
            <a:r>
              <a:rPr lang="ru-RU" sz="1800" dirty="0">
                <a:solidFill>
                  <a:srgbClr val="002060"/>
                </a:solidFill>
                <a:effectLst/>
                <a:latin typeface="Times New Roman" panose="02020603050405020304" pitchFamily="18" charset="0"/>
              </a:rPr>
              <a:t> </a:t>
            </a:r>
            <a:r>
              <a:rPr lang="ru-RU" sz="1800" i="1" dirty="0">
                <a:solidFill>
                  <a:srgbClr val="002060"/>
                </a:solidFill>
                <a:effectLst/>
                <a:latin typeface="Times New Roman" panose="02020603050405020304" pitchFamily="18" charset="0"/>
              </a:rPr>
              <a:t>Проведите эксперимент с целыми положительными числами от 1 до 110. Найдите зависимость </a:t>
            </a:r>
            <a:r>
              <a:rPr lang="en-AU" sz="1800" i="1" dirty="0">
                <a:solidFill>
                  <a:srgbClr val="002060"/>
                </a:solidFill>
                <a:effectLst/>
                <a:latin typeface="Times New Roman" panose="02020603050405020304" pitchFamily="18" charset="0"/>
              </a:rPr>
              <a:t>a</a:t>
            </a:r>
            <a:r>
              <a:rPr lang="ru-RU" sz="1800" i="1" dirty="0">
                <a:solidFill>
                  <a:srgbClr val="002060"/>
                </a:solidFill>
                <a:effectLst/>
                <a:latin typeface="Times New Roman" panose="02020603050405020304" pitchFamily="18" charset="0"/>
              </a:rPr>
              <a:t>(</a:t>
            </a:r>
            <a:r>
              <a:rPr lang="en-AU" sz="1800" i="1" dirty="0">
                <a:solidFill>
                  <a:srgbClr val="002060"/>
                </a:solidFill>
                <a:effectLst/>
                <a:latin typeface="Times New Roman" panose="02020603050405020304" pitchFamily="18" charset="0"/>
              </a:rPr>
              <a:t>n</a:t>
            </a:r>
            <a:r>
              <a:rPr lang="ru-RU" sz="1800" i="1" dirty="0">
                <a:solidFill>
                  <a:srgbClr val="002060"/>
                </a:solidFill>
                <a:effectLst/>
                <a:latin typeface="Times New Roman" panose="02020603050405020304" pitchFamily="18" charset="0"/>
              </a:rPr>
              <a:t>), количества трапецеидальных представлений от исходного целого положительного числа </a:t>
            </a:r>
            <a:r>
              <a:rPr lang="en-AU" sz="1800" i="1" dirty="0">
                <a:solidFill>
                  <a:srgbClr val="002060"/>
                </a:solidFill>
                <a:effectLst/>
                <a:latin typeface="Times New Roman" panose="02020603050405020304" pitchFamily="18" charset="0"/>
              </a:rPr>
              <a:t>n</a:t>
            </a:r>
            <a:r>
              <a:rPr lang="ru-RU" sz="1800" i="1" dirty="0">
                <a:solidFill>
                  <a:srgbClr val="002060"/>
                </a:solidFill>
                <a:effectLst/>
                <a:latin typeface="Times New Roman" panose="02020603050405020304" pitchFamily="18" charset="0"/>
              </a:rPr>
              <a:t>. </a:t>
            </a:r>
            <a:endParaRPr lang="ru-RU" dirty="0">
              <a:solidFill>
                <a:srgbClr val="002060"/>
              </a:solidFill>
              <a:effectLst/>
            </a:endParaRPr>
          </a:p>
        </p:txBody>
      </p:sp>
      <p:pic>
        <p:nvPicPr>
          <p:cNvPr id="4" name="Рисунок 3">
            <a:extLst>
              <a:ext uri="{FF2B5EF4-FFF2-40B4-BE49-F238E27FC236}">
                <a16:creationId xmlns:a16="http://schemas.microsoft.com/office/drawing/2014/main" id="{8C40A0F2-46F7-466F-AE0D-03DED67F129A}"/>
              </a:ext>
            </a:extLst>
          </p:cNvPr>
          <p:cNvPicPr/>
          <p:nvPr/>
        </p:nvPicPr>
        <p:blipFill>
          <a:blip r:embed="rId2" cstate="print"/>
          <a:stretch>
            <a:fillRect/>
          </a:stretch>
        </p:blipFill>
        <p:spPr>
          <a:xfrm>
            <a:off x="550008" y="2531961"/>
            <a:ext cx="5545992" cy="3613566"/>
          </a:xfrm>
          <a:prstGeom prst="rect">
            <a:avLst/>
          </a:prstGeom>
        </p:spPr>
      </p:pic>
      <p:graphicFrame>
        <p:nvGraphicFramePr>
          <p:cNvPr id="5" name="Таблица 4">
            <a:extLst>
              <a:ext uri="{FF2B5EF4-FFF2-40B4-BE49-F238E27FC236}">
                <a16:creationId xmlns:a16="http://schemas.microsoft.com/office/drawing/2014/main" id="{736D0D52-7794-4C29-8A5C-67BA2D49EFE8}"/>
              </a:ext>
            </a:extLst>
          </p:cNvPr>
          <p:cNvGraphicFramePr>
            <a:graphicFrameLocks noGrp="1"/>
          </p:cNvGraphicFramePr>
          <p:nvPr>
            <p:extLst>
              <p:ext uri="{D42A27DB-BD31-4B8C-83A1-F6EECF244321}">
                <p14:modId xmlns:p14="http://schemas.microsoft.com/office/powerpoint/2010/main" val="64650160"/>
              </p:ext>
            </p:extLst>
          </p:nvPr>
        </p:nvGraphicFramePr>
        <p:xfrm>
          <a:off x="6707432" y="1756407"/>
          <a:ext cx="4872037" cy="4389120"/>
        </p:xfrm>
        <a:graphic>
          <a:graphicData uri="http://schemas.openxmlformats.org/drawingml/2006/table">
            <a:tbl>
              <a:tblPr firstRow="1" firstCol="1" bandRow="1">
                <a:tableStyleId>{F5AB1C69-6EDB-4FF4-983F-18BD219EF322}</a:tableStyleId>
              </a:tblPr>
              <a:tblGrid>
                <a:gridCol w="2843455">
                  <a:extLst>
                    <a:ext uri="{9D8B030D-6E8A-4147-A177-3AD203B41FA5}">
                      <a16:colId xmlns:a16="http://schemas.microsoft.com/office/drawing/2014/main" val="1581350481"/>
                    </a:ext>
                  </a:extLst>
                </a:gridCol>
                <a:gridCol w="2028582">
                  <a:extLst>
                    <a:ext uri="{9D8B030D-6E8A-4147-A177-3AD203B41FA5}">
                      <a16:colId xmlns:a16="http://schemas.microsoft.com/office/drawing/2014/main" val="839086216"/>
                    </a:ext>
                  </a:extLst>
                </a:gridCol>
              </a:tblGrid>
              <a:tr h="612664">
                <a:tc>
                  <a:txBody>
                    <a:bodyPr/>
                    <a:lstStyle/>
                    <a:p>
                      <a:pPr algn="ctr">
                        <a:spcAft>
                          <a:spcPts val="0"/>
                        </a:spcAft>
                      </a:pPr>
                      <a:r>
                        <a:rPr lang="ru-RU" sz="1200" dirty="0">
                          <a:effectLst/>
                        </a:rPr>
                        <a:t>Способы разложения целых положительных чисел на сумму последовательных целых положительных чисел</a:t>
                      </a:r>
                      <a:endParaRPr lang="ru-RU" sz="1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200">
                          <a:effectLst/>
                        </a:rPr>
                        <a:t>Множители целых положительных чисел</a:t>
                      </a:r>
                      <a:endParaRPr lang="ru-RU" sz="10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70876554"/>
                  </a:ext>
                </a:extLst>
              </a:tr>
              <a:tr h="2910153">
                <a:tc>
                  <a:txBody>
                    <a:bodyPr/>
                    <a:lstStyle/>
                    <a:p>
                      <a:pPr algn="just">
                        <a:spcAft>
                          <a:spcPts val="0"/>
                        </a:spcAft>
                      </a:pPr>
                      <a:r>
                        <a:rPr lang="ru-RU" sz="1200">
                          <a:effectLst/>
                        </a:rPr>
                        <a:t>1=1</a:t>
                      </a:r>
                      <a:endParaRPr lang="ru-RU" sz="1000">
                        <a:effectLst/>
                      </a:endParaRPr>
                    </a:p>
                    <a:p>
                      <a:pPr algn="just">
                        <a:spcAft>
                          <a:spcPts val="0"/>
                        </a:spcAft>
                      </a:pPr>
                      <a:r>
                        <a:rPr lang="ru-RU" sz="1200">
                          <a:effectLst/>
                        </a:rPr>
                        <a:t>2=2</a:t>
                      </a:r>
                      <a:endParaRPr lang="ru-RU" sz="1000">
                        <a:effectLst/>
                      </a:endParaRPr>
                    </a:p>
                    <a:p>
                      <a:pPr algn="just">
                        <a:spcAft>
                          <a:spcPts val="0"/>
                        </a:spcAft>
                      </a:pPr>
                      <a:r>
                        <a:rPr lang="ru-RU" sz="1200">
                          <a:effectLst/>
                        </a:rPr>
                        <a:t>3=1+2</a:t>
                      </a:r>
                      <a:endParaRPr lang="ru-RU" sz="1000">
                        <a:effectLst/>
                      </a:endParaRPr>
                    </a:p>
                    <a:p>
                      <a:pPr algn="just">
                        <a:spcAft>
                          <a:spcPts val="0"/>
                        </a:spcAft>
                      </a:pPr>
                      <a:r>
                        <a:rPr lang="ru-RU" sz="1200">
                          <a:effectLst/>
                        </a:rPr>
                        <a:t>…</a:t>
                      </a:r>
                      <a:endParaRPr lang="ru-RU" sz="1000">
                        <a:effectLst/>
                      </a:endParaRPr>
                    </a:p>
                    <a:p>
                      <a:pPr algn="just">
                        <a:spcAft>
                          <a:spcPts val="0"/>
                        </a:spcAft>
                      </a:pPr>
                      <a:r>
                        <a:rPr lang="ru-RU" sz="1200">
                          <a:effectLst/>
                        </a:rPr>
                        <a:t>9=4+5=2+3+4</a:t>
                      </a:r>
                      <a:endParaRPr lang="ru-RU" sz="1000">
                        <a:effectLst/>
                      </a:endParaRPr>
                    </a:p>
                    <a:p>
                      <a:pPr algn="just">
                        <a:spcAft>
                          <a:spcPts val="0"/>
                        </a:spcAft>
                      </a:pPr>
                      <a:r>
                        <a:rPr lang="ru-RU" sz="1200">
                          <a:effectLst/>
                        </a:rPr>
                        <a:t>10=1+2+3+4</a:t>
                      </a:r>
                      <a:endParaRPr lang="ru-RU" sz="1000">
                        <a:effectLst/>
                      </a:endParaRPr>
                    </a:p>
                    <a:p>
                      <a:pPr algn="just">
                        <a:spcAft>
                          <a:spcPts val="0"/>
                        </a:spcAft>
                      </a:pPr>
                      <a:r>
                        <a:rPr lang="ru-RU" sz="1200">
                          <a:effectLst/>
                        </a:rPr>
                        <a:t>…</a:t>
                      </a:r>
                      <a:endParaRPr lang="ru-RU" sz="1000">
                        <a:effectLst/>
                      </a:endParaRPr>
                    </a:p>
                    <a:p>
                      <a:pPr algn="just">
                        <a:spcAft>
                          <a:spcPts val="0"/>
                        </a:spcAft>
                      </a:pPr>
                      <a:r>
                        <a:rPr lang="ru-RU" sz="1200">
                          <a:effectLst/>
                        </a:rPr>
                        <a:t>15=7+8=4+5+6=1+2+3+4+5</a:t>
                      </a:r>
                      <a:endParaRPr lang="ru-RU" sz="1000">
                        <a:effectLst/>
                      </a:endParaRPr>
                    </a:p>
                    <a:p>
                      <a:pPr algn="just">
                        <a:spcAft>
                          <a:spcPts val="0"/>
                        </a:spcAft>
                      </a:pPr>
                      <a:r>
                        <a:rPr lang="ru-RU" sz="1200">
                          <a:effectLst/>
                        </a:rPr>
                        <a:t>…</a:t>
                      </a:r>
                      <a:endParaRPr lang="ru-RU" sz="1000">
                        <a:effectLst/>
                      </a:endParaRPr>
                    </a:p>
                    <a:p>
                      <a:pPr algn="just">
                        <a:spcAft>
                          <a:spcPts val="0"/>
                        </a:spcAft>
                      </a:pPr>
                      <a:r>
                        <a:rPr lang="ru-RU" sz="1200">
                          <a:effectLst/>
                        </a:rPr>
                        <a:t>34=7+8+9+10</a:t>
                      </a:r>
                      <a:endParaRPr lang="ru-RU" sz="1000">
                        <a:effectLst/>
                      </a:endParaRPr>
                    </a:p>
                    <a:p>
                      <a:pPr algn="just">
                        <a:spcAft>
                          <a:spcPts val="0"/>
                        </a:spcAft>
                      </a:pPr>
                      <a:r>
                        <a:rPr lang="ru-RU" sz="1200">
                          <a:effectLst/>
                        </a:rPr>
                        <a:t>…</a:t>
                      </a:r>
                      <a:endParaRPr lang="ru-RU" sz="1000">
                        <a:effectLst/>
                      </a:endParaRPr>
                    </a:p>
                    <a:p>
                      <a:pPr algn="just">
                        <a:spcAft>
                          <a:spcPts val="0"/>
                        </a:spcAft>
                      </a:pPr>
                      <a:r>
                        <a:rPr lang="ru-RU" sz="1200">
                          <a:effectLst/>
                        </a:rPr>
                        <a:t>60=4+5+6+7+8+9+10+11=19+20+21=…</a:t>
                      </a:r>
                      <a:endParaRPr lang="ru-RU" sz="1000">
                        <a:effectLst/>
                      </a:endParaRPr>
                    </a:p>
                    <a:p>
                      <a:pPr algn="just">
                        <a:spcAft>
                          <a:spcPts val="0"/>
                        </a:spcAft>
                      </a:pPr>
                      <a:r>
                        <a:rPr lang="ru-RU" sz="1200">
                          <a:effectLst/>
                        </a:rPr>
                        <a:t>…</a:t>
                      </a:r>
                      <a:endParaRPr lang="ru-RU" sz="1000">
                        <a:effectLst/>
                      </a:endParaRPr>
                    </a:p>
                    <a:p>
                      <a:pPr algn="just">
                        <a:spcAft>
                          <a:spcPts val="0"/>
                        </a:spcAft>
                      </a:pPr>
                      <a:r>
                        <a:rPr lang="ru-RU" sz="1200">
                          <a:effectLst/>
                        </a:rPr>
                        <a:t>81=5+6+7+8+9+10+11+12+13=…</a:t>
                      </a:r>
                      <a:endParaRPr lang="ru-RU" sz="1000">
                        <a:effectLst/>
                      </a:endParaRPr>
                    </a:p>
                    <a:p>
                      <a:pPr algn="just">
                        <a:spcAft>
                          <a:spcPts val="0"/>
                        </a:spcAft>
                      </a:pPr>
                      <a:r>
                        <a:rPr lang="ru-RU" sz="1200">
                          <a:effectLst/>
                        </a:rPr>
                        <a:t>…</a:t>
                      </a:r>
                      <a:endParaRPr lang="ru-RU" sz="1000">
                        <a:effectLst/>
                      </a:endParaRPr>
                    </a:p>
                    <a:p>
                      <a:pPr algn="just">
                        <a:spcAft>
                          <a:spcPts val="0"/>
                        </a:spcAft>
                      </a:pPr>
                      <a:r>
                        <a:rPr lang="ru-RU" sz="1200">
                          <a:effectLst/>
                        </a:rPr>
                        <a:t>105=1+2+3+4+5+6+7+8+9+10+11+12+13+14=…</a:t>
                      </a:r>
                      <a:endParaRPr lang="ru-RU" sz="1000">
                        <a:effectLst/>
                      </a:endParaRPr>
                    </a:p>
                    <a:p>
                      <a:pPr algn="just">
                        <a:spcAft>
                          <a:spcPts val="0"/>
                        </a:spcAft>
                      </a:pPr>
                      <a:r>
                        <a:rPr lang="ru-RU" sz="1200">
                          <a:effectLst/>
                        </a:rPr>
                        <a:t> </a:t>
                      </a:r>
                      <a:endParaRPr lang="ru-RU" sz="1000">
                        <a:effectLst/>
                      </a:endParaRPr>
                    </a:p>
                    <a:p>
                      <a:pPr algn="just">
                        <a:spcAft>
                          <a:spcPts val="0"/>
                        </a:spcAft>
                      </a:pPr>
                      <a:r>
                        <a:rPr lang="ru-RU" sz="1200">
                          <a:effectLst/>
                        </a:rPr>
                        <a:t> </a:t>
                      </a:r>
                      <a:endParaRPr lang="ru-RU" sz="1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just">
                        <a:spcAft>
                          <a:spcPts val="0"/>
                        </a:spcAft>
                      </a:pPr>
                      <a:r>
                        <a:rPr lang="ru-RU" sz="1200" dirty="0">
                          <a:solidFill>
                            <a:srgbClr val="002060"/>
                          </a:solidFill>
                          <a:effectLst/>
                        </a:rPr>
                        <a:t>1: 1</a:t>
                      </a:r>
                      <a:endParaRPr lang="ru-RU" sz="1000" dirty="0">
                        <a:solidFill>
                          <a:srgbClr val="002060"/>
                        </a:solidFill>
                        <a:effectLst/>
                      </a:endParaRPr>
                    </a:p>
                    <a:p>
                      <a:pPr algn="just">
                        <a:spcAft>
                          <a:spcPts val="0"/>
                        </a:spcAft>
                      </a:pPr>
                      <a:r>
                        <a:rPr lang="ru-RU" sz="1200" dirty="0">
                          <a:solidFill>
                            <a:srgbClr val="002060"/>
                          </a:solidFill>
                          <a:effectLst/>
                        </a:rPr>
                        <a:t>2: 1;2</a:t>
                      </a:r>
                      <a:endParaRPr lang="ru-RU" sz="1000" dirty="0">
                        <a:solidFill>
                          <a:srgbClr val="002060"/>
                        </a:solidFill>
                        <a:effectLst/>
                      </a:endParaRPr>
                    </a:p>
                    <a:p>
                      <a:pPr algn="just">
                        <a:spcAft>
                          <a:spcPts val="0"/>
                        </a:spcAft>
                      </a:pPr>
                      <a:r>
                        <a:rPr lang="ru-RU" sz="1200" dirty="0">
                          <a:solidFill>
                            <a:srgbClr val="002060"/>
                          </a:solidFill>
                          <a:effectLst/>
                        </a:rPr>
                        <a:t>3: 1;3</a:t>
                      </a:r>
                      <a:endParaRPr lang="ru-RU" sz="1000" dirty="0">
                        <a:solidFill>
                          <a:srgbClr val="002060"/>
                        </a:solidFill>
                        <a:effectLst/>
                      </a:endParaRPr>
                    </a:p>
                    <a:p>
                      <a:pPr algn="just">
                        <a:spcAft>
                          <a:spcPts val="0"/>
                        </a:spcAft>
                      </a:pPr>
                      <a:r>
                        <a:rPr lang="ru-RU" sz="1200" dirty="0">
                          <a:solidFill>
                            <a:srgbClr val="002060"/>
                          </a:solidFill>
                          <a:effectLst/>
                        </a:rPr>
                        <a:t>…</a:t>
                      </a:r>
                      <a:endParaRPr lang="ru-RU" sz="1000" dirty="0">
                        <a:solidFill>
                          <a:srgbClr val="002060"/>
                        </a:solidFill>
                        <a:effectLst/>
                      </a:endParaRPr>
                    </a:p>
                    <a:p>
                      <a:pPr algn="just">
                        <a:spcAft>
                          <a:spcPts val="0"/>
                        </a:spcAft>
                      </a:pPr>
                      <a:r>
                        <a:rPr lang="ru-RU" sz="1200" dirty="0">
                          <a:solidFill>
                            <a:srgbClr val="002060"/>
                          </a:solidFill>
                          <a:effectLst/>
                        </a:rPr>
                        <a:t>9: 1;3;9</a:t>
                      </a:r>
                      <a:endParaRPr lang="ru-RU" sz="1000" dirty="0">
                        <a:solidFill>
                          <a:srgbClr val="002060"/>
                        </a:solidFill>
                        <a:effectLst/>
                      </a:endParaRPr>
                    </a:p>
                    <a:p>
                      <a:pPr algn="just">
                        <a:spcAft>
                          <a:spcPts val="0"/>
                        </a:spcAft>
                      </a:pPr>
                      <a:r>
                        <a:rPr lang="ru-RU" sz="1200" dirty="0">
                          <a:solidFill>
                            <a:srgbClr val="002060"/>
                          </a:solidFill>
                          <a:effectLst/>
                        </a:rPr>
                        <a:t>10: 1;2;5;10</a:t>
                      </a:r>
                      <a:endParaRPr lang="ru-RU" sz="1000" dirty="0">
                        <a:solidFill>
                          <a:srgbClr val="002060"/>
                        </a:solidFill>
                        <a:effectLst/>
                      </a:endParaRPr>
                    </a:p>
                    <a:p>
                      <a:pPr algn="just">
                        <a:spcAft>
                          <a:spcPts val="0"/>
                        </a:spcAft>
                      </a:pPr>
                      <a:r>
                        <a:rPr lang="ru-RU" sz="1200" dirty="0">
                          <a:solidFill>
                            <a:srgbClr val="002060"/>
                          </a:solidFill>
                          <a:effectLst/>
                        </a:rPr>
                        <a:t>…</a:t>
                      </a:r>
                      <a:endParaRPr lang="ru-RU" sz="1000" dirty="0">
                        <a:solidFill>
                          <a:srgbClr val="002060"/>
                        </a:solidFill>
                        <a:effectLst/>
                      </a:endParaRPr>
                    </a:p>
                    <a:p>
                      <a:pPr algn="just">
                        <a:spcAft>
                          <a:spcPts val="0"/>
                        </a:spcAft>
                      </a:pPr>
                      <a:r>
                        <a:rPr lang="ru-RU" sz="1200" dirty="0">
                          <a:solidFill>
                            <a:srgbClr val="002060"/>
                          </a:solidFill>
                          <a:effectLst/>
                        </a:rPr>
                        <a:t>15: 1;3;5;15</a:t>
                      </a:r>
                      <a:endParaRPr lang="ru-RU" sz="1000" dirty="0">
                        <a:solidFill>
                          <a:srgbClr val="002060"/>
                        </a:solidFill>
                        <a:effectLst/>
                      </a:endParaRPr>
                    </a:p>
                    <a:p>
                      <a:pPr algn="just">
                        <a:spcAft>
                          <a:spcPts val="0"/>
                        </a:spcAft>
                      </a:pPr>
                      <a:r>
                        <a:rPr lang="ru-RU" sz="1200" dirty="0">
                          <a:solidFill>
                            <a:srgbClr val="002060"/>
                          </a:solidFill>
                          <a:effectLst/>
                        </a:rPr>
                        <a:t>…</a:t>
                      </a:r>
                      <a:endParaRPr lang="ru-RU" sz="1000" dirty="0">
                        <a:solidFill>
                          <a:srgbClr val="002060"/>
                        </a:solidFill>
                        <a:effectLst/>
                      </a:endParaRPr>
                    </a:p>
                    <a:p>
                      <a:pPr algn="just">
                        <a:spcAft>
                          <a:spcPts val="0"/>
                        </a:spcAft>
                      </a:pPr>
                      <a:r>
                        <a:rPr lang="ru-RU" sz="1200" dirty="0">
                          <a:solidFill>
                            <a:srgbClr val="002060"/>
                          </a:solidFill>
                          <a:effectLst/>
                        </a:rPr>
                        <a:t>34: 1;2;17;34</a:t>
                      </a:r>
                      <a:endParaRPr lang="ru-RU" sz="1000" dirty="0">
                        <a:solidFill>
                          <a:srgbClr val="002060"/>
                        </a:solidFill>
                        <a:effectLst/>
                      </a:endParaRPr>
                    </a:p>
                    <a:p>
                      <a:pPr algn="just">
                        <a:spcAft>
                          <a:spcPts val="0"/>
                        </a:spcAft>
                      </a:pPr>
                      <a:r>
                        <a:rPr lang="ru-RU" sz="1200" dirty="0">
                          <a:solidFill>
                            <a:srgbClr val="002060"/>
                          </a:solidFill>
                          <a:effectLst/>
                        </a:rPr>
                        <a:t>…</a:t>
                      </a:r>
                      <a:endParaRPr lang="ru-RU" sz="1000" dirty="0">
                        <a:solidFill>
                          <a:srgbClr val="002060"/>
                        </a:solidFill>
                        <a:effectLst/>
                      </a:endParaRPr>
                    </a:p>
                    <a:p>
                      <a:pPr algn="just">
                        <a:spcAft>
                          <a:spcPts val="0"/>
                        </a:spcAft>
                      </a:pPr>
                      <a:r>
                        <a:rPr lang="ru-RU" sz="1200" dirty="0">
                          <a:solidFill>
                            <a:srgbClr val="002060"/>
                          </a:solidFill>
                          <a:effectLst/>
                        </a:rPr>
                        <a:t>60: 1;2;3;4;5;6;10;12;15;20;30;60</a:t>
                      </a:r>
                      <a:endParaRPr lang="ru-RU" sz="1000" dirty="0">
                        <a:solidFill>
                          <a:srgbClr val="002060"/>
                        </a:solidFill>
                        <a:effectLst/>
                      </a:endParaRPr>
                    </a:p>
                    <a:p>
                      <a:pPr algn="just">
                        <a:spcAft>
                          <a:spcPts val="0"/>
                        </a:spcAft>
                      </a:pPr>
                      <a:r>
                        <a:rPr lang="ru-RU" sz="1200" dirty="0">
                          <a:solidFill>
                            <a:srgbClr val="002060"/>
                          </a:solidFill>
                          <a:effectLst/>
                        </a:rPr>
                        <a:t>…</a:t>
                      </a:r>
                      <a:endParaRPr lang="ru-RU" sz="1000" dirty="0">
                        <a:solidFill>
                          <a:srgbClr val="002060"/>
                        </a:solidFill>
                        <a:effectLst/>
                      </a:endParaRPr>
                    </a:p>
                    <a:p>
                      <a:pPr algn="just">
                        <a:spcAft>
                          <a:spcPts val="0"/>
                        </a:spcAft>
                      </a:pPr>
                      <a:r>
                        <a:rPr lang="ru-RU" sz="1200" dirty="0">
                          <a:solidFill>
                            <a:srgbClr val="002060"/>
                          </a:solidFill>
                          <a:effectLst/>
                        </a:rPr>
                        <a:t>81: 1;3;9;27;81</a:t>
                      </a:r>
                      <a:endParaRPr lang="ru-RU" sz="1000" dirty="0">
                        <a:solidFill>
                          <a:srgbClr val="002060"/>
                        </a:solidFill>
                        <a:effectLst/>
                      </a:endParaRPr>
                    </a:p>
                    <a:p>
                      <a:pPr algn="just">
                        <a:spcAft>
                          <a:spcPts val="0"/>
                        </a:spcAft>
                      </a:pPr>
                      <a:r>
                        <a:rPr lang="ru-RU" sz="1200" dirty="0">
                          <a:solidFill>
                            <a:srgbClr val="002060"/>
                          </a:solidFill>
                          <a:effectLst/>
                        </a:rPr>
                        <a:t>…</a:t>
                      </a:r>
                      <a:endParaRPr lang="ru-RU" sz="1000" dirty="0">
                        <a:solidFill>
                          <a:srgbClr val="002060"/>
                        </a:solidFill>
                        <a:effectLst/>
                      </a:endParaRPr>
                    </a:p>
                    <a:p>
                      <a:pPr algn="just">
                        <a:spcAft>
                          <a:spcPts val="0"/>
                        </a:spcAft>
                      </a:pPr>
                      <a:r>
                        <a:rPr lang="ru-RU" sz="1200" dirty="0">
                          <a:solidFill>
                            <a:srgbClr val="002060"/>
                          </a:solidFill>
                          <a:effectLst/>
                        </a:rPr>
                        <a:t>105: 1;3;5;7;15;21;105</a:t>
                      </a:r>
                      <a:endParaRPr lang="ru-RU" sz="1000" dirty="0">
                        <a:solidFill>
                          <a:srgbClr val="002060"/>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44688738"/>
                  </a:ext>
                </a:extLst>
              </a:tr>
            </a:tbl>
          </a:graphicData>
        </a:graphic>
      </p:graphicFrame>
    </p:spTree>
    <p:extLst>
      <p:ext uri="{BB962C8B-B14F-4D97-AF65-F5344CB8AC3E}">
        <p14:creationId xmlns:p14="http://schemas.microsoft.com/office/powerpoint/2010/main" val="3359799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CC91619-26C6-4106-B82E-A8A65DDF8BFF}"/>
              </a:ext>
            </a:extLst>
          </p:cNvPr>
          <p:cNvSpPr txBox="1"/>
          <p:nvPr/>
        </p:nvSpPr>
        <p:spPr>
          <a:xfrm>
            <a:off x="639642" y="586161"/>
            <a:ext cx="5195522" cy="1040416"/>
          </a:xfrm>
          <a:prstGeom prst="rect">
            <a:avLst/>
          </a:prstGeom>
          <a:noFill/>
        </p:spPr>
        <p:txBody>
          <a:bodyPr wrap="square">
            <a:spAutoFit/>
          </a:bodyPr>
          <a:lstStyle/>
          <a:p>
            <a:pPr indent="457200" algn="just">
              <a:lnSpc>
                <a:spcPct val="115000"/>
              </a:lnSpc>
              <a:spcAft>
                <a:spcPts val="0"/>
              </a:spcAft>
            </a:pPr>
            <a:r>
              <a:rPr lang="ru-RU" sz="1800" i="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Найти </a:t>
            </a:r>
            <a:r>
              <a:rPr lang="ru-RU" sz="18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0" i="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способ построения касательной в любой точке гиперболы без нахождения уравнения касательной.</a:t>
            </a:r>
            <a:endParaRPr lang="ru-RU"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AA2FE21C-0B9A-4DEC-AA75-57D7F791B72F}"/>
              </a:ext>
            </a:extLst>
          </p:cNvPr>
          <p:cNvPicPr/>
          <p:nvPr/>
        </p:nvPicPr>
        <p:blipFill>
          <a:blip r:embed="rId2" cstate="print"/>
          <a:stretch>
            <a:fillRect/>
          </a:stretch>
        </p:blipFill>
        <p:spPr>
          <a:xfrm>
            <a:off x="578096" y="1821693"/>
            <a:ext cx="5857874" cy="3471276"/>
          </a:xfrm>
          <a:prstGeom prst="rect">
            <a:avLst/>
          </a:prstGeom>
        </p:spPr>
      </p:pic>
      <p:sp>
        <p:nvSpPr>
          <p:cNvPr id="6" name="TextBox 5">
            <a:extLst>
              <a:ext uri="{FF2B5EF4-FFF2-40B4-BE49-F238E27FC236}">
                <a16:creationId xmlns:a16="http://schemas.microsoft.com/office/drawing/2014/main" id="{BFD4491D-8351-487C-B763-5A1D0E8A14E1}"/>
              </a:ext>
            </a:extLst>
          </p:cNvPr>
          <p:cNvSpPr txBox="1"/>
          <p:nvPr/>
        </p:nvSpPr>
        <p:spPr>
          <a:xfrm>
            <a:off x="6356838" y="586161"/>
            <a:ext cx="5398477" cy="923330"/>
          </a:xfrm>
          <a:prstGeom prst="rect">
            <a:avLst/>
          </a:prstGeom>
          <a:noFill/>
        </p:spPr>
        <p:txBody>
          <a:bodyPr wrap="square">
            <a:spAutoFit/>
          </a:bodyPr>
          <a:lstStyle/>
          <a:p>
            <a:r>
              <a:rPr lang="ru-RU" sz="1800" i="1" dirty="0">
                <a:solidFill>
                  <a:srgbClr val="002060"/>
                </a:solidFill>
                <a:effectLst/>
                <a:latin typeface="Times New Roman" panose="02020603050405020304" pitchFamily="18" charset="0"/>
                <a:ea typeface="Times New Roman" panose="02020603050405020304" pitchFamily="18" charset="0"/>
              </a:rPr>
              <a:t>Выразить через коэффициент </a:t>
            </a:r>
            <a:r>
              <a:rPr lang="en-AU" sz="1800" i="1" dirty="0">
                <a:solidFill>
                  <a:srgbClr val="002060"/>
                </a:solidFill>
                <a:effectLst/>
                <a:latin typeface="Times New Roman" panose="02020603050405020304" pitchFamily="18" charset="0"/>
                <a:ea typeface="Times New Roman" panose="02020603050405020304" pitchFamily="18" charset="0"/>
              </a:rPr>
              <a:t>k </a:t>
            </a:r>
            <a:r>
              <a:rPr lang="ru-RU" sz="1800" i="1" dirty="0">
                <a:solidFill>
                  <a:srgbClr val="002060"/>
                </a:solidFill>
                <a:effectLst/>
                <a:latin typeface="Times New Roman" panose="02020603050405020304" pitchFamily="18" charset="0"/>
                <a:ea typeface="Times New Roman" panose="02020603050405020304" pitchFamily="18" charset="0"/>
              </a:rPr>
              <a:t>площадь треугольников, образуемых пересечением  касательной к гиперболе с осями координат.</a:t>
            </a:r>
            <a:endParaRPr lang="ru-RU" i="1" dirty="0">
              <a:solidFill>
                <a:srgbClr val="002060"/>
              </a:solidFill>
            </a:endParaRPr>
          </a:p>
        </p:txBody>
      </p:sp>
      <p:pic>
        <p:nvPicPr>
          <p:cNvPr id="7" name="Рисунок 6">
            <a:extLst>
              <a:ext uri="{FF2B5EF4-FFF2-40B4-BE49-F238E27FC236}">
                <a16:creationId xmlns:a16="http://schemas.microsoft.com/office/drawing/2014/main" id="{3FDD43FB-0985-41B6-9EAA-02FCC874CBF5}"/>
              </a:ext>
            </a:extLst>
          </p:cNvPr>
          <p:cNvPicPr/>
          <p:nvPr/>
        </p:nvPicPr>
        <p:blipFill>
          <a:blip r:embed="rId3" cstate="print"/>
          <a:stretch>
            <a:fillRect/>
          </a:stretch>
        </p:blipFill>
        <p:spPr>
          <a:xfrm>
            <a:off x="6478464" y="1821694"/>
            <a:ext cx="5155223" cy="3471275"/>
          </a:xfrm>
          <a:prstGeom prst="rect">
            <a:avLst/>
          </a:prstGeom>
        </p:spPr>
      </p:pic>
    </p:spTree>
    <p:extLst>
      <p:ext uri="{BB962C8B-B14F-4D97-AF65-F5344CB8AC3E}">
        <p14:creationId xmlns:p14="http://schemas.microsoft.com/office/powerpoint/2010/main" val="42631796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3F6EDFC-DA5C-4088-944D-4A8B86128DD0}"/>
              </a:ext>
            </a:extLst>
          </p:cNvPr>
          <p:cNvSpPr/>
          <p:nvPr/>
        </p:nvSpPr>
        <p:spPr>
          <a:xfrm>
            <a:off x="1518469" y="2967335"/>
            <a:ext cx="9155071" cy="923330"/>
          </a:xfrm>
          <a:prstGeom prst="rect">
            <a:avLst/>
          </a:prstGeom>
          <a:noFill/>
        </p:spPr>
        <p:txBody>
          <a:bodyPr wrap="none" lIns="91440" tIns="45720" rIns="91440" bIns="45720">
            <a:spAutoFit/>
          </a:bodyPr>
          <a:lstStyle/>
          <a:p>
            <a:pPr algn="ctr"/>
            <a:r>
              <a:rPr lang="ru-RU" sz="5400" b="1" cap="none" spc="0" dirty="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rPr>
              <a:t>СПАСИБО ЗА ВНИМАНИЕ !</a:t>
            </a:r>
          </a:p>
        </p:txBody>
      </p:sp>
    </p:spTree>
    <p:extLst>
      <p:ext uri="{BB962C8B-B14F-4D97-AF65-F5344CB8AC3E}">
        <p14:creationId xmlns:p14="http://schemas.microsoft.com/office/powerpoint/2010/main" val="9206565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авон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ffice_41798989_TF78438558" id="{9E57F44F-DA93-4254-91DF-B1426C3EFFA1}" vid="{65451059-DDF1-4B5B-9523-2E5E61368425}"/>
    </a:ext>
  </a:extLst>
</a:theme>
</file>

<file path=ppt/theme/theme2.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{31CF3281-767D-4F3B-8755-615F91A635F5}tf78438558_win32</Template>
  <TotalTime>91</TotalTime>
  <Words>1555</Words>
  <Application>Microsoft Office PowerPoint</Application>
  <PresentationFormat>Широкоэкранный</PresentationFormat>
  <Paragraphs>162</Paragraphs>
  <Slides>14</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14</vt:i4>
      </vt:variant>
    </vt:vector>
  </HeadingPairs>
  <TitlesOfParts>
    <vt:vector size="22" baseType="lpstr">
      <vt:lpstr>Arial</vt:lpstr>
      <vt:lpstr>Calibri</vt:lpstr>
      <vt:lpstr>Cambria</vt:lpstr>
      <vt:lpstr>Century Gothic</vt:lpstr>
      <vt:lpstr>Garamond</vt:lpstr>
      <vt:lpstr>Symbol</vt:lpstr>
      <vt:lpstr>Times New Roman</vt:lpstr>
      <vt:lpstr>СавонVTI</vt:lpstr>
      <vt:lpstr>Теория и методика обучения  математике в профильной школе  (10-11 классы)</vt:lpstr>
      <vt:lpstr>Методический проект  «Теория и методика обучения  математике в профильной школе»  Близнюкова о.в., учитель математики МБУ «Гимназия №38»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ЗАДАЧИ ЭКСПЕРИМЕНТАЛЬНОЙ МАТЕМАТИКИ  (10-11 классы)</dc:title>
  <dc:creator>Пользователь</dc:creator>
  <cp:lastModifiedBy>Пользователь</cp:lastModifiedBy>
  <cp:revision>26</cp:revision>
  <dcterms:created xsi:type="dcterms:W3CDTF">2022-06-05T18:00:23Z</dcterms:created>
  <dcterms:modified xsi:type="dcterms:W3CDTF">2025-02-20T12:40:53Z</dcterms:modified>
</cp:coreProperties>
</file>