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15"/>
  </p:notesMasterIdLst>
  <p:sldIdLst>
    <p:sldId id="256" r:id="rId2"/>
    <p:sldId id="260" r:id="rId3"/>
    <p:sldId id="261" r:id="rId4"/>
    <p:sldId id="258" r:id="rId5"/>
    <p:sldId id="259" r:id="rId6"/>
    <p:sldId id="262" r:id="rId7"/>
    <p:sldId id="269" r:id="rId8"/>
    <p:sldId id="267" r:id="rId9"/>
    <p:sldId id="270" r:id="rId10"/>
    <p:sldId id="268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909" autoAdjust="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F4286-CCF8-412C-AF28-D79D775156E2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B49AB-12E3-4818-9B35-35A2C95FDB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021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892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264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655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292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4251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165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696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949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23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9419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49840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956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0080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3937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641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343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368F0-5378-4022-81F8-924927A01AA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C6520F4-1ACB-48AB-86A2-0D37B1C2AF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040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91127"/>
            <a:ext cx="9144000" cy="1754909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Психологический климат в детском коллективе как условие развития способностей младших школьников</a:t>
            </a:r>
            <a:endParaRPr lang="ru-RU" sz="4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20214" y="5179579"/>
            <a:ext cx="4673600" cy="858981"/>
          </a:xfrm>
        </p:spPr>
        <p:txBody>
          <a:bodyPr>
            <a:normAutofit fontScale="77500" lnSpcReduction="20000"/>
          </a:bodyPr>
          <a:lstStyle/>
          <a:p>
            <a:pPr lvl="0">
              <a:lnSpc>
                <a:spcPct val="112000"/>
              </a:lnSpc>
              <a:spcBef>
                <a:spcPts val="0"/>
              </a:spcBef>
            </a:pPr>
            <a:r>
              <a:rPr lang="ru-RU" sz="2300" dirty="0">
                <a:solidFill>
                  <a:srgbClr val="191B0E"/>
                </a:solidFill>
                <a:latin typeface="Franklin Gothic Book" panose="020B0503020102020204"/>
              </a:rPr>
              <a:t>Юнусова Альбина Альбертовна </a:t>
            </a:r>
          </a:p>
          <a:p>
            <a:pPr lvl="0">
              <a:lnSpc>
                <a:spcPct val="112000"/>
              </a:lnSpc>
              <a:spcBef>
                <a:spcPts val="0"/>
              </a:spcBef>
            </a:pPr>
            <a:r>
              <a:rPr lang="ru-RU" sz="2300" dirty="0">
                <a:solidFill>
                  <a:srgbClr val="191B0E"/>
                </a:solidFill>
                <a:latin typeface="Franklin Gothic Book" panose="020B0503020102020204"/>
              </a:rPr>
              <a:t>Учитель начальных классов</a:t>
            </a:r>
          </a:p>
          <a:p>
            <a:pPr lvl="0">
              <a:lnSpc>
                <a:spcPct val="112000"/>
              </a:lnSpc>
              <a:spcBef>
                <a:spcPts val="0"/>
              </a:spcBef>
            </a:pPr>
            <a:r>
              <a:rPr lang="ru-RU" sz="2300" dirty="0">
                <a:solidFill>
                  <a:srgbClr val="191B0E"/>
                </a:solidFill>
                <a:latin typeface="Franklin Gothic Book" panose="020B0503020102020204"/>
              </a:rPr>
              <a:t>МБОУ «Школа №144»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" t="8201" r="6008" b="12992"/>
          <a:stretch/>
        </p:blipFill>
        <p:spPr>
          <a:xfrm rot="16200000">
            <a:off x="9154936" y="2944703"/>
            <a:ext cx="2713314" cy="1515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5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01134" y="722315"/>
            <a:ext cx="8596668" cy="1544636"/>
          </a:xfrm>
        </p:spPr>
        <p:txBody>
          <a:bodyPr/>
          <a:lstStyle/>
          <a:p>
            <a:r>
              <a:rPr lang="ru-RU" b="1" dirty="0"/>
              <a:t>Психологический климат </a:t>
            </a:r>
            <a:r>
              <a:rPr lang="ru-RU" dirty="0"/>
              <a:t>является </a:t>
            </a:r>
            <a:r>
              <a:rPr lang="ru-RU" dirty="0" smtClean="0"/>
              <a:t>полем </a:t>
            </a:r>
            <a:r>
              <a:rPr lang="ru-RU" dirty="0"/>
              <a:t>отношений, в котором развивается групповая деятельность и которое определяет самочувствие личности, меру проявления личностного "Я" 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6727" y="2754593"/>
            <a:ext cx="4486850" cy="2996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26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77" y="365125"/>
            <a:ext cx="4634369" cy="256515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476" y="365125"/>
            <a:ext cx="5348466" cy="25651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7345" y="3373631"/>
            <a:ext cx="4611593" cy="30742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t="20964" r="14021"/>
          <a:stretch/>
        </p:blipFill>
        <p:spPr>
          <a:xfrm>
            <a:off x="7711688" y="2952158"/>
            <a:ext cx="3213487" cy="349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809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Свойства и признаки коллектива: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Наличие общих целей;</a:t>
            </a:r>
          </a:p>
          <a:p>
            <a:r>
              <a:rPr lang="ru-RU" dirty="0" err="1" smtClean="0"/>
              <a:t>Внутреколлективные</a:t>
            </a:r>
            <a:r>
              <a:rPr lang="ru-RU" dirty="0" smtClean="0"/>
              <a:t> нормы и правила;</a:t>
            </a:r>
          </a:p>
          <a:p>
            <a:r>
              <a:rPr lang="ru-RU" dirty="0"/>
              <a:t>Доброжелательная и деловая критика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Взаимопомощь;</a:t>
            </a:r>
          </a:p>
          <a:p>
            <a:r>
              <a:rPr lang="ru-RU" dirty="0" smtClean="0"/>
              <a:t>Приоритет коллективных ценностей;</a:t>
            </a:r>
          </a:p>
          <a:p>
            <a:r>
              <a:rPr lang="ru-RU" dirty="0" smtClean="0"/>
              <a:t>Дисциплина;</a:t>
            </a:r>
          </a:p>
          <a:p>
            <a:r>
              <a:rPr lang="ru-RU" dirty="0"/>
              <a:t>Свободное выражение собственного мнения при обсуждении вопросов, касающихся всего коллектива;</a:t>
            </a:r>
            <a:endParaRPr lang="ru-RU" dirty="0" smtClean="0"/>
          </a:p>
          <a:p>
            <a:r>
              <a:rPr lang="ru-RU" dirty="0" smtClean="0"/>
              <a:t>Наличие лидера.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7454" y="1443181"/>
            <a:ext cx="3207179" cy="3207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8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7089" y="168274"/>
            <a:ext cx="8715463" cy="652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76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3760" y="428625"/>
            <a:ext cx="8953592" cy="61626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569" y="384175"/>
            <a:ext cx="2953783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4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384" y="445188"/>
            <a:ext cx="8248791" cy="6186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Социометрия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2992" y="1270000"/>
            <a:ext cx="6362953" cy="3881437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7185945" y="2276475"/>
            <a:ext cx="4710780" cy="299085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600951" y="2733675"/>
            <a:ext cx="3933824" cy="21717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334375" y="3276600"/>
            <a:ext cx="2495550" cy="108585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9567863" y="1171575"/>
            <a:ext cx="1" cy="4924425"/>
          </a:xfrm>
          <a:prstGeom prst="line">
            <a:avLst/>
          </a:prstGeom>
          <a:scene3d>
            <a:camera prst="isometricOffAxis2Right"/>
            <a:lightRig rig="threePt" dir="t"/>
          </a:scene3d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 flipH="1">
            <a:off x="9567863" y="1095375"/>
            <a:ext cx="45719" cy="49911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7724775" y="1590675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девочки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0188844" y="1561068"/>
            <a:ext cx="121058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м</a:t>
            </a:r>
            <a:r>
              <a:rPr lang="ru-RU" dirty="0" smtClean="0"/>
              <a:t>альчики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62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62400" y="609600"/>
            <a:ext cx="5311602" cy="1320800"/>
          </a:xfrm>
        </p:spPr>
        <p:txBody>
          <a:bodyPr/>
          <a:lstStyle/>
          <a:p>
            <a:r>
              <a:rPr lang="ru-RU" dirty="0" smtClean="0"/>
              <a:t>«Семейная перемена»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61" y="874910"/>
            <a:ext cx="3278188" cy="245864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7" t="1170"/>
          <a:stretch/>
        </p:blipFill>
        <p:spPr>
          <a:xfrm>
            <a:off x="2405522" y="3133725"/>
            <a:ext cx="3529609" cy="32178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7" t="288" r="23844" b="-288"/>
          <a:stretch/>
        </p:blipFill>
        <p:spPr>
          <a:xfrm>
            <a:off x="6517043" y="1965324"/>
            <a:ext cx="4170007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82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804" y="1598613"/>
            <a:ext cx="6494430" cy="3881437"/>
          </a:xfrm>
        </p:spPr>
      </p:pic>
    </p:spTree>
    <p:extLst>
      <p:ext uri="{BB962C8B-B14F-4D97-AF65-F5344CB8AC3E}">
        <p14:creationId xmlns:p14="http://schemas.microsoft.com/office/powerpoint/2010/main" val="377775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456" y="465139"/>
            <a:ext cx="8596668" cy="193516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Благоприятный психологический климат способствует и лучшему усвоению учебного материала младшим школьником и полноценному развитию его личности, следовательно, создание благоприятного психологического климата в классе является важным компонентом педагогической работы, поскольку психологически здоровые, творческие, уверенные в своих силах люди представляют особую ценность для современного общества.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2400300"/>
            <a:ext cx="5524501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62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250" y="1123950"/>
            <a:ext cx="8797752" cy="8064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Благодарю за внимание! До скорых встреч!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6174" y="2657475"/>
            <a:ext cx="5587827" cy="3383887"/>
          </a:xfrm>
        </p:spPr>
        <p:txBody>
          <a:bodyPr/>
          <a:lstStyle/>
          <a:p>
            <a:r>
              <a:rPr lang="ru-RU" dirty="0" smtClean="0"/>
              <a:t>Легкого учебного года!</a:t>
            </a:r>
          </a:p>
          <a:p>
            <a:r>
              <a:rPr lang="ru-RU" dirty="0" smtClean="0"/>
              <a:t>До скорых встреч!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75" y="1820786"/>
            <a:ext cx="6562725" cy="458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45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8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372</TotalTime>
  <Words>163</Words>
  <Application>Microsoft Office PowerPoint</Application>
  <PresentationFormat>Широкоэкранный</PresentationFormat>
  <Paragraphs>25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Franklin Gothic Book</vt:lpstr>
      <vt:lpstr>Trebuchet MS</vt:lpstr>
      <vt:lpstr>Wingdings 3</vt:lpstr>
      <vt:lpstr>Аспект</vt:lpstr>
      <vt:lpstr>Психологический климат в детском коллективе как условие развития способностей младших школьников</vt:lpstr>
      <vt:lpstr>Презентация PowerPoint</vt:lpstr>
      <vt:lpstr>Презентация PowerPoint</vt:lpstr>
      <vt:lpstr>Свойства и признаки коллектива:</vt:lpstr>
      <vt:lpstr>Презентация PowerPoint</vt:lpstr>
      <vt:lpstr>Презентация PowerPoint</vt:lpstr>
      <vt:lpstr>Презентация PowerPoint</vt:lpstr>
      <vt:lpstr>Социометрия</vt:lpstr>
      <vt:lpstr>«Семейная перемена»</vt:lpstr>
      <vt:lpstr>Презентация PowerPoint</vt:lpstr>
      <vt:lpstr>Презентация PowerPoint</vt:lpstr>
      <vt:lpstr>Благодарю за внимание! До скорых встреч!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Психологический климат в детском коллективе как условие развития способностей младших школьников</dc:title>
  <dc:creator>ШКОЛА 144</dc:creator>
  <cp:lastModifiedBy>ШКОЛА 144</cp:lastModifiedBy>
  <cp:revision>14</cp:revision>
  <dcterms:created xsi:type="dcterms:W3CDTF">2024-08-25T14:45:46Z</dcterms:created>
  <dcterms:modified xsi:type="dcterms:W3CDTF">2024-08-25T21:02:04Z</dcterms:modified>
</cp:coreProperties>
</file>