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7" r:id="rId10"/>
    <p:sldId id="289" r:id="rId11"/>
    <p:sldId id="318" r:id="rId12"/>
    <p:sldId id="313" r:id="rId13"/>
    <p:sldId id="290" r:id="rId14"/>
    <p:sldId id="291" r:id="rId15"/>
    <p:sldId id="294" r:id="rId16"/>
    <p:sldId id="302" r:id="rId17"/>
    <p:sldId id="303" r:id="rId18"/>
    <p:sldId id="304" r:id="rId19"/>
    <p:sldId id="269" r:id="rId20"/>
    <p:sldId id="264" r:id="rId21"/>
    <p:sldId id="265" r:id="rId22"/>
    <p:sldId id="266" r:id="rId23"/>
    <p:sldId id="267" r:id="rId24"/>
    <p:sldId id="293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279" r:id="rId33"/>
    <p:sldId id="282" r:id="rId34"/>
    <p:sldId id="283" r:id="rId35"/>
    <p:sldId id="284" r:id="rId36"/>
    <p:sldId id="285" r:id="rId37"/>
    <p:sldId id="292" r:id="rId38"/>
    <p:sldId id="305" r:id="rId39"/>
    <p:sldId id="319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F63CA-1177-4AAD-A38A-150079AB3E31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095-F5D9-4CE5-A97A-7DEFF218E0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71022-977C-4441-9648-ADD922D77A24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5A356-A652-451C-9C36-C2F39F2087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D1778-1B99-4409-9319-00767090925D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7C675-90D8-47D6-A83B-8C0F583D70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C3B41-744E-4A89-810D-68BE08C99992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5B2EB-0320-4A1B-9E00-66AF671D94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4CADE-0383-41AF-BB5B-1885E5299B8C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B4FFB-0F79-4302-BAB5-ECC4D24F68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6F3C8-FD14-4317-90C8-9FBF11EF657A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B30C3-5EE0-4231-B5B3-EA246E953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ED59A-07CB-4660-B58A-6FBCE91E470D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7362E-99FB-43D9-9A89-D1C12B5D4D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BCA81-450D-4F4B-960F-568D4A177132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A8DB9-2771-426F-8407-17AAF1A0B8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C2B9D-FFF0-4026-AEC3-0EBB1C926ACA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43C28-04E7-4E24-A367-D717FCE32B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42673-2A24-4C96-B5EB-443820D59E47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665B5-C113-4621-9036-F51E1BD079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76C1B-5DDB-410C-8B61-1098376144C7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C0F13-8A74-4A52-920D-75645E925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E314364-D6E0-400B-9F1C-630887ADA851}" type="datetimeFigureOut">
              <a:rPr lang="ru-RU"/>
              <a:pPr>
                <a:defRPr/>
              </a:pPr>
              <a:t>24.11.2024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AD68D7-2B27-4D99-A110-1CAE488E58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370413/265363892.2d/0_1986a6_5a1f6467_orig.jpg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200" y="5053013"/>
            <a:ext cx="5907112" cy="881062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Составила: воспитатель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МДОУ д/с № 13  г. Сердобска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Парамонова И.В.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556792"/>
            <a:ext cx="7175351" cy="3096345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 dirty="0" smtClean="0">
                <a:effectLst/>
                <a:latin typeface="Times New Roman"/>
                <a:ea typeface="Calibri"/>
              </a:rPr>
              <a:t>«Освоение </a:t>
            </a:r>
            <a:r>
              <a:rPr lang="ru-RU" sz="4000" dirty="0">
                <a:effectLst/>
                <a:latin typeface="Times New Roman"/>
                <a:ea typeface="Calibri"/>
              </a:rPr>
              <a:t>дошкольником знаний через историю своей семьи</a:t>
            </a:r>
            <a:r>
              <a:rPr lang="ru-RU" sz="4000" i="1" dirty="0" smtClean="0"/>
              <a:t>»</a:t>
            </a:r>
            <a:endParaRPr lang="ru-RU" sz="4000" i="1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1"/>
          <p:cNvSpPr>
            <a:spLocks noChangeArrowheads="1"/>
          </p:cNvSpPr>
          <p:nvPr/>
        </p:nvSpPr>
        <p:spPr bwMode="auto">
          <a:xfrm>
            <a:off x="1258888" y="1370013"/>
            <a:ext cx="6192837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Актуальность: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Большое значение для нравственного воспитания детей имеет знакомство со своей малой Родиной,  достопримечательностями, известными людьми, которые прославили свой край. Но в современном мире родители имеют недостаточно знаний о своих корнях, не уделяют внимание данной проблеме, считая ее неважной, дети не владеют достаточной информацией о месте, в котором живут. Взрослые нередко озабочены только своими проблемами. Есть родители, которые искренне желают уделять детям время, но не знают, как это сделать. Поэтому проблема проведения с детьми свободного времени является очень актуальной. Выходные – то время, когда родители могут уделить больше времени своим детям.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1"/>
          <p:cNvSpPr>
            <a:spLocks noChangeArrowheads="1"/>
          </p:cNvSpPr>
          <p:nvPr/>
        </p:nvSpPr>
        <p:spPr bwMode="auto">
          <a:xfrm>
            <a:off x="2286000" y="2562225"/>
            <a:ext cx="457200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Гипотеза: 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Успешность развития дошкольников при знакомстве с родным городом возможна только при условии активного взаимодействия с окружающим миром эмоционально практическим путём: через игру, предметную деятельность, общение, труд,  разные виды деятельности, свойственные дошкольному возрасту.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1"/>
          <p:cNvSpPr>
            <a:spLocks noChangeArrowheads="1"/>
          </p:cNvSpPr>
          <p:nvPr/>
        </p:nvSpPr>
        <p:spPr bwMode="auto">
          <a:xfrm>
            <a:off x="2525568" y="908050"/>
            <a:ext cx="4537075" cy="121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 </a:t>
            </a:r>
            <a:r>
              <a:rPr lang="ru-RU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формирование у детей представлений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 историческом прошлом родного края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через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свою биографию, историю свей семьи и родного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города.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u="sng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Задачи</a:t>
            </a:r>
            <a:r>
              <a:rPr lang="ru-RU" sz="1400" b="1" u="sng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: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1760" y="2119664"/>
            <a:ext cx="444624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Times New Roman"/>
              <a:buChar char="-"/>
              <a:tabLst>
                <a:tab pos="457200" algn="l"/>
              </a:tabLst>
            </a:pPr>
            <a:r>
              <a:rPr lang="ru-RU" sz="1400" dirty="0">
                <a:solidFill>
                  <a:srgbClr val="262626"/>
                </a:solidFill>
                <a:latin typeface="Times New Roman"/>
              </a:rPr>
              <a:t>развивать интерес к фактам, связанным с историей возникновения и названия родного населённого пункта; </a:t>
            </a:r>
            <a:endParaRPr lang="ru-RU" sz="14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Char char="-"/>
              <a:tabLst>
                <a:tab pos="457200" algn="l"/>
              </a:tabLst>
            </a:pPr>
            <a:r>
              <a:rPr lang="ru-RU" sz="1400" dirty="0">
                <a:solidFill>
                  <a:srgbClr val="262626"/>
                </a:solidFill>
                <a:latin typeface="Times New Roman"/>
              </a:rPr>
              <a:t>вызвать интерес к достопримечательностям города и области; </a:t>
            </a:r>
            <a:endParaRPr lang="ru-RU" sz="14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Char char="-"/>
              <a:tabLst>
                <a:tab pos="457200" algn="l"/>
              </a:tabLst>
            </a:pPr>
            <a:r>
              <a:rPr lang="ru-RU" sz="1400" dirty="0">
                <a:solidFill>
                  <a:srgbClr val="262626"/>
                </a:solidFill>
                <a:latin typeface="Times New Roman"/>
              </a:rPr>
              <a:t>формировать элементарные представления о том, что история населённого пункта есть часть истории всего Пензенского края</a:t>
            </a: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;</a:t>
            </a:r>
            <a:endParaRPr lang="ru-RU" sz="1400" dirty="0" smtClean="0">
              <a:latin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-      </a:t>
            </a:r>
            <a:r>
              <a:rPr lang="ru-RU" sz="1400" dirty="0">
                <a:solidFill>
                  <a:srgbClr val="262626"/>
                </a:solidFill>
                <a:latin typeface="Times New Roman"/>
              </a:rPr>
              <a:t>пробуждать интерес каждого ребёнка к своей </a:t>
            </a: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   родословной</a:t>
            </a:r>
            <a:r>
              <a:rPr lang="ru-RU" sz="1400" dirty="0">
                <a:solidFill>
                  <a:srgbClr val="262626"/>
                </a:solidFill>
                <a:latin typeface="Times New Roman"/>
              </a:rPr>
              <a:t>;</a:t>
            </a:r>
            <a:endParaRPr lang="ru-RU" sz="14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Char char="-"/>
              <a:tabLst>
                <a:tab pos="457200" algn="l"/>
              </a:tabLst>
            </a:pPr>
            <a:r>
              <a:rPr lang="ru-RU" sz="1400" dirty="0">
                <a:solidFill>
                  <a:srgbClr val="262626"/>
                </a:solidFill>
                <a:latin typeface="Times New Roman"/>
              </a:rPr>
              <a:t>углубить знания о профессиях родителей и старшего поколения; </a:t>
            </a:r>
            <a:endParaRPr lang="ru-RU" sz="1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-       развивать </a:t>
            </a:r>
            <a:r>
              <a:rPr lang="ru-RU" sz="1400" dirty="0">
                <a:solidFill>
                  <a:srgbClr val="262626"/>
                </a:solidFill>
                <a:latin typeface="Times New Roman"/>
              </a:rPr>
              <a:t>у ребёнка способность ощущать себя в </a:t>
            </a: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  потоке </a:t>
            </a:r>
            <a:r>
              <a:rPr lang="ru-RU" sz="1400" dirty="0">
                <a:solidFill>
                  <a:srgbClr val="262626"/>
                </a:solidFill>
                <a:latin typeface="Times New Roman"/>
              </a:rPr>
              <a:t>времени как продолжателя жизни своих предков;</a:t>
            </a:r>
            <a:endParaRPr lang="ru-RU" sz="1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-      воспитывать </a:t>
            </a:r>
            <a:r>
              <a:rPr lang="ru-RU" sz="1400" dirty="0">
                <a:solidFill>
                  <a:srgbClr val="262626"/>
                </a:solidFill>
                <a:latin typeface="Times New Roman"/>
              </a:rPr>
              <a:t>чувство гордости за своих земляков, за свой родной </a:t>
            </a:r>
            <a:r>
              <a:rPr lang="ru-RU" sz="1400" dirty="0" smtClean="0">
                <a:solidFill>
                  <a:srgbClr val="262626"/>
                </a:solidFill>
                <a:latin typeface="Times New Roman"/>
              </a:rPr>
              <a:t>край.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1"/>
          <p:cNvSpPr>
            <a:spLocks noChangeArrowheads="1"/>
          </p:cNvSpPr>
          <p:nvPr/>
        </p:nvSpPr>
        <p:spPr bwMode="auto">
          <a:xfrm>
            <a:off x="2286000" y="2044700"/>
            <a:ext cx="4572000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Предполагаемый результат: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Совместные прогулки и поездки позволят родителям преодолеть определенные трудности в воспитании ребенка и общении с ним. Дети познакомятся с историей своей семьи, города. Досуг семей станет насыщенным интересными  событиями, яркими впечатлениями.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1"/>
          <p:cNvSpPr>
            <a:spLocks noChangeArrowheads="1"/>
          </p:cNvSpPr>
          <p:nvPr/>
        </p:nvSpPr>
        <p:spPr bwMode="auto">
          <a:xfrm>
            <a:off x="2286000" y="1812925"/>
            <a:ext cx="457200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 проекта: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познавательно-творческий, групповой.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Время реализации:  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1год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 проекта: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педагоги, дети, родители воспитанников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2"/>
          <p:cNvSpPr>
            <a:spLocks noChangeArrowheads="1"/>
          </p:cNvSpPr>
          <p:nvPr/>
        </p:nvSpPr>
        <p:spPr bwMode="auto">
          <a:xfrm>
            <a:off x="2286000" y="1004888"/>
            <a:ext cx="457200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реализации проекта: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этап: подготовительный.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Анкетирование родителей, анализ полученных результатов,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выводы.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выбор маршрутов для поездок и экскурсий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Подготовка материала для продуктивной деятельности.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Подбор детской и методической литературы, иллюстраций,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дидактических и подвижных игр. </a:t>
            </a:r>
            <a:endParaRPr lang="ru-RU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89000"/>
            <a:ext cx="4572000" cy="5080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этап: основной. 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НОД с детьми в соответствии с перспективным планом,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совместные мероприятия с семьями воспитанников,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экскурсии по городу и области в соответствии с выбранными маршрутами,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пополнение развивающей среды,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выпуск ежемесячной газеты «Помни имя своё»,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создание книги памяти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этап: итоговый. 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итоговое диагностирование детей,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повторное анкетирование родителей.</a:t>
            </a: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E:\документы Иришка\фото\работа\февраль 2018\IMG_32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704850"/>
            <a:ext cx="3297237" cy="247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4" descr="E:\документы Иришка\фото\работа\2016 год\126___11\IMG_21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674688"/>
            <a:ext cx="3279775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 descr="E:\документы Иришка\фото\работа\2016 год\126___11\IMG_217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3732213"/>
            <a:ext cx="2063750" cy="275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E:\документы Иришка\фото\работа\2016 год\126___11\IMG_217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16575" y="4070350"/>
            <a:ext cx="2767013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1"/>
          <p:cNvSpPr txBox="1">
            <a:spLocks noChangeArrowheads="1"/>
          </p:cNvSpPr>
          <p:nvPr/>
        </p:nvSpPr>
        <p:spPr bwMode="auto">
          <a:xfrm>
            <a:off x="3133725" y="3933825"/>
            <a:ext cx="24828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родина моя! </a:t>
            </a:r>
          </a:p>
          <a:p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прекрасна для меня!</a:t>
            </a:r>
          </a:p>
          <a:p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воей чудесной красотой,</a:t>
            </a:r>
          </a:p>
          <a:p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воей историей богатой!</a:t>
            </a:r>
          </a:p>
          <a:p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уеду никуда, </a:t>
            </a:r>
          </a:p>
          <a:p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ней останусь навсегда!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(А. Гудков)</a:t>
            </a:r>
          </a:p>
        </p:txBody>
      </p:sp>
      <p:sp>
        <p:nvSpPr>
          <p:cNvPr id="22534" name="TextBox 2"/>
          <p:cNvSpPr txBox="1">
            <a:spLocks noChangeArrowheads="1"/>
          </p:cNvSpPr>
          <p:nvPr/>
        </p:nvSpPr>
        <p:spPr bwMode="auto">
          <a:xfrm>
            <a:off x="3078163" y="233363"/>
            <a:ext cx="31405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Знакомимся с символикой России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E:\документы Иришка\проект маршрут выходного дня\газета, лепбук\IMG_32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908050"/>
            <a:ext cx="3313112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3" descr="E:\документы Иришка\проект маршрут выходного дня\газета, лепбук\IMG_32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908050"/>
            <a:ext cx="3392487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1116013" y="3773488"/>
            <a:ext cx="2667000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Посреди моей земли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Городок лежит,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Ото всех границ вдали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Сердоба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бежит.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Там, где берег речки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плоск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Кони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бродились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Триста лет хранит Сердобск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Славу Родины.</a:t>
            </a:r>
          </a:p>
          <a:p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                         (Е. Мягкова)</a:t>
            </a:r>
            <a:b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TextBox 2"/>
          <p:cNvSpPr txBox="1">
            <a:spLocks noChangeArrowheads="1"/>
          </p:cNvSpPr>
          <p:nvPr/>
        </p:nvSpPr>
        <p:spPr bwMode="auto">
          <a:xfrm>
            <a:off x="2843213" y="466725"/>
            <a:ext cx="29987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Рассматривание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лэпбука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«Сердобск»</a:t>
            </a:r>
          </a:p>
        </p:txBody>
      </p:sp>
      <p:pic>
        <p:nvPicPr>
          <p:cNvPr id="23557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3598863"/>
            <a:ext cx="2271712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59113" y="336550"/>
            <a:ext cx="568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рисунков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родословная. Герб семьи»</a:t>
            </a:r>
          </a:p>
        </p:txBody>
      </p:sp>
      <p:pic>
        <p:nvPicPr>
          <p:cNvPr id="624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7638"/>
            <a:ext cx="2693988" cy="238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565400"/>
            <a:ext cx="36004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9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0713" y="1230313"/>
            <a:ext cx="3670300" cy="26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0" name="Рисунок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6663" y="4005263"/>
            <a:ext cx="367030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37882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3438" y="1111250"/>
            <a:ext cx="3263900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855663"/>
            <a:ext cx="3455988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-69850"/>
            <a:ext cx="2627312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Прямоугольник 5"/>
          <p:cNvSpPr>
            <a:spLocks noChangeArrowheads="1"/>
          </p:cNvSpPr>
          <p:nvPr/>
        </p:nvSpPr>
        <p:spPr bwMode="auto">
          <a:xfrm>
            <a:off x="3887788" y="333375"/>
            <a:ext cx="35981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знаю, я горжусь !»</a:t>
            </a:r>
          </a:p>
        </p:txBody>
      </p:sp>
      <p:pic>
        <p:nvPicPr>
          <p:cNvPr id="6144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7538" y="3629025"/>
            <a:ext cx="38163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513" y="3481388"/>
            <a:ext cx="3187700" cy="329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87938" y="4686300"/>
            <a:ext cx="3468687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E:\документы Иришка\фото\работа\2017 год\январь 17\выставка папы\IMG_25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400" y="836613"/>
            <a:ext cx="3424238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5" descr="E:\документы Иришка\фото\работа\февраль 2018\IMG_3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865188"/>
            <a:ext cx="345598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6" descr="E:\документы Иришка\фото\работа\февраль 2018\IMG_32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3716338"/>
            <a:ext cx="3481388" cy="261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1"/>
          <p:cNvSpPr txBox="1">
            <a:spLocks noChangeArrowheads="1"/>
          </p:cNvSpPr>
          <p:nvPr/>
        </p:nvSpPr>
        <p:spPr bwMode="auto">
          <a:xfrm>
            <a:off x="4859338" y="4005263"/>
            <a:ext cx="396081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феврале воспитатели совместно с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родителями воспитанников организовали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выставку фотографий «По страничкам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армейских альбомов».  Ребята с удовольствием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рассматривали фотографии своих пап и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дедушек, служивших в Армии. А таких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набралось немало!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E:\документы Иришка\фото\работа\2017 год\январь 17\выставка мамы\IMG_25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908050"/>
            <a:ext cx="4105275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E:\документы Иришка\фото\работа\2017 год\январь 17\выставка мамы\IMG_258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052513"/>
            <a:ext cx="3219450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957263" y="4437063"/>
            <a:ext cx="38449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Была организована фотовыставка «Маленькие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помощники» к международному женскому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дню «8 марта». И мальчики и девочки с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удовольствием представили свои таланты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кулинаров, прачек и помощников по хозяйству!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E:\документы Иришка\проект маршрут выходного дня\фото\133___04\IMG_33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075" y="371475"/>
            <a:ext cx="3392488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3" descr="E:\документы Иришка\проект маршрут выходного дня\фото\133___04\IMG_33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005263"/>
            <a:ext cx="3465513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271463" y="2965450"/>
            <a:ext cx="39608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В апреле прошла выставка поделок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 «Пасхальное чудо», в которой приняли 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Участие почти все родители. Ребята тоже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 участвовали, оказывая посильную помощь. </a:t>
            </a:r>
          </a:p>
        </p:txBody>
      </p:sp>
      <p:sp>
        <p:nvSpPr>
          <p:cNvPr id="26628" name="TextBox 4"/>
          <p:cNvSpPr txBox="1">
            <a:spLocks noChangeArrowheads="1"/>
          </p:cNvSpPr>
          <p:nvPr/>
        </p:nvSpPr>
        <p:spPr bwMode="auto">
          <a:xfrm>
            <a:off x="5219700" y="4652963"/>
            <a:ext cx="3614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Работы семей Шапошникова Павла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 и Штепа Саши заняли призовые места</a:t>
            </a:r>
          </a:p>
        </p:txBody>
      </p:sp>
      <p:pic>
        <p:nvPicPr>
          <p:cNvPr id="26629" name="Рисунок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03825" y="692150"/>
            <a:ext cx="2970213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E:\документы Иришка\проект маршрут выходного дня\фото\май 2018\IMG_33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650" y="1412875"/>
            <a:ext cx="3633788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4" descr="E:\документы Иришка\проект маршрут выходного дня\фото\май 2018\133___05\IMG_33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7" y="398464"/>
            <a:ext cx="2520975" cy="3360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1"/>
          <p:cNvSpPr>
            <a:spLocks noChangeArrowheads="1"/>
          </p:cNvSpPr>
          <p:nvPr/>
        </p:nvSpPr>
        <p:spPr bwMode="auto">
          <a:xfrm>
            <a:off x="1116013" y="4292600"/>
            <a:ext cx="316865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Стоят в России обелиски,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На них фамилии солдат…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Мои ровесники мальчишки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Под обелисками лежат.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И к ним, притихшие в печали,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Цветы приносят полевые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Девчонки те, что их так ждали,</a:t>
            </a:r>
            <a:br>
              <a:rPr lang="ru-RU" sz="1600"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latin typeface="Times New Roman" pitchFamily="18" charset="0"/>
                <a:cs typeface="Times New Roman" pitchFamily="18" charset="0"/>
              </a:rPr>
              <a:t>Теперь уже совсем седые.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</p:txBody>
      </p:sp>
      <p:sp>
        <p:nvSpPr>
          <p:cNvPr id="27652" name="TextBox 2"/>
          <p:cNvSpPr txBox="1">
            <a:spLocks noChangeArrowheads="1"/>
          </p:cNvSpPr>
          <p:nvPr/>
        </p:nvSpPr>
        <p:spPr bwMode="auto">
          <a:xfrm>
            <a:off x="752475" y="398463"/>
            <a:ext cx="35671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К празднованию Дня великой Победы родители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почтили память павших в Великой Отечественной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 войне, поделившись фотографиями из семейных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 архивов. В этой галерее Героев принимал участие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весь детский сад.</a:t>
            </a:r>
          </a:p>
        </p:txBody>
      </p:sp>
      <p:pic>
        <p:nvPicPr>
          <p:cNvPr id="7" name="Picture 2" descr="E:\документы Иришка\фото\библиотека\IMG_07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861048"/>
            <a:ext cx="3214621" cy="241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175" y="2332038"/>
            <a:ext cx="360838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 descr="E:\документы Иришка\проект маршрут выходного дня\фото\май 2018\IMG_33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692150"/>
            <a:ext cx="4122737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2"/>
          <p:cNvSpPr txBox="1">
            <a:spLocks noChangeArrowheads="1"/>
          </p:cNvSpPr>
          <p:nvPr/>
        </p:nvSpPr>
        <p:spPr bwMode="auto">
          <a:xfrm>
            <a:off x="377825" y="652463"/>
            <a:ext cx="3868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 мае наши ребята приняли участие в выставке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рисунков «Дети против войны»</a:t>
            </a:r>
          </a:p>
        </p:txBody>
      </p:sp>
      <p:sp>
        <p:nvSpPr>
          <p:cNvPr id="28676" name="Прямоугольник 4"/>
          <p:cNvSpPr>
            <a:spLocks noChangeArrowheads="1"/>
          </p:cNvSpPr>
          <p:nvPr/>
        </p:nvSpPr>
        <p:spPr bwMode="auto">
          <a:xfrm>
            <a:off x="4775200" y="4076700"/>
            <a:ext cx="37449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Мы – дети свободной и мирной страны,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Народ наш великий не хочет войны!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матери наши, и наши отцы —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 мир, за свободу, за счастье борцы!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Ни детям, ни взрослым война не нужна.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Пусть с нашей планеты исчезнет она.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Пусть мирные звезды над миром горят!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дружба не знает границ и преград!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E:\документы Иришка\проект маршрут выходного дня\фото\май 2018\день победы\IMG_33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3716338"/>
            <a:ext cx="3560763" cy="267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 descr="E:\документы Иришка\проект маршрут выходного дня\фото\май 2018\день победы\IMG_33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450" y="404813"/>
            <a:ext cx="3259138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4" descr="E:\документы Иришка\проект маршрут выходного дня\фото\май 2018\день победы\IMG_338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620713"/>
            <a:ext cx="3232150" cy="242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Прямоугольник 1"/>
          <p:cNvSpPr>
            <a:spLocks noChangeArrowheads="1"/>
          </p:cNvSpPr>
          <p:nvPr/>
        </p:nvSpPr>
        <p:spPr bwMode="auto">
          <a:xfrm>
            <a:off x="4427538" y="4076700"/>
            <a:ext cx="4572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Расцветает сирень… Расцветает. 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>
                <a:latin typeface="Times New Roman" pitchFamily="18" charset="0"/>
                <a:cs typeface="Times New Roman" pitchFamily="18" charset="0"/>
              </a:rPr>
            </a:b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Деда ленточку я берегу… 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>
                <a:latin typeface="Times New Roman" pitchFamily="18" charset="0"/>
                <a:cs typeface="Times New Roman" pitchFamily="18" charset="0"/>
              </a:rPr>
            </a:b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Воскресает мой дед… Воскресает, 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>
                <a:latin typeface="Times New Roman" pitchFamily="18" charset="0"/>
                <a:cs typeface="Times New Roman" pitchFamily="18" charset="0"/>
              </a:rPr>
            </a:b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Здесь их много – в Бессмертном полку!</a:t>
            </a:r>
          </a:p>
          <a:p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Они были такими, как мы,</a:t>
            </a:r>
          </a:p>
          <a:p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Они строили планы, любили.</a:t>
            </a:r>
          </a:p>
          <a:p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Низко в пояс поклонимся мы,</a:t>
            </a:r>
          </a:p>
          <a:p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ПОМНИМ… ЛЮБИМ… Мы вас НЕ ЗАБЫЛИ!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1" name="TextBox 2"/>
          <p:cNvSpPr txBox="1">
            <a:spLocks noChangeArrowheads="1"/>
          </p:cNvSpPr>
          <p:nvPr/>
        </p:nvSpPr>
        <p:spPr bwMode="auto">
          <a:xfrm>
            <a:off x="768350" y="3179763"/>
            <a:ext cx="73453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 честь празднования «Дня Победы»  в детском саду прошёл конкурс чтецов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«Строки, опалённые войной», в котором  приняли участие воспитанники группы «Звёздочки»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E:\документы Иришка\фото\работа\2017 год\мы следопыты\IMG_30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764704"/>
            <a:ext cx="3536950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 descr="E:\документы Иришка\фото\работа\2017 год\мы следопыты\IMG_30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219450"/>
            <a:ext cx="3824287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Прямоугольник 3"/>
          <p:cNvSpPr>
            <a:spLocks noChangeArrowheads="1"/>
          </p:cNvSpPr>
          <p:nvPr/>
        </p:nvSpPr>
        <p:spPr bwMode="auto">
          <a:xfrm>
            <a:off x="4572000" y="809625"/>
            <a:ext cx="38258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по улицам Сердобска гуляли,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 родной город всё узнавали: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 герои воевали,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Что заводы выпускали,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Природа, храмы, игры, песни –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Всё нам было интересно.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rebuchet MS" pitchFamily="34" charset="0"/>
            </a:endParaRPr>
          </a:p>
        </p:txBody>
      </p:sp>
      <p:sp>
        <p:nvSpPr>
          <p:cNvPr id="30724" name="TextBox 4"/>
          <p:cNvSpPr txBox="1">
            <a:spLocks noChangeArrowheads="1"/>
          </p:cNvSpPr>
          <p:nvPr/>
        </p:nvSpPr>
        <p:spPr bwMode="auto">
          <a:xfrm>
            <a:off x="468313" y="3476625"/>
            <a:ext cx="3563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Любимое место горожан – фонтан в центре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Сердобска.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10554" y="236735"/>
            <a:ext cx="2148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Прогулки по городу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 descr="E:\документы Иришка\фото\работа\2017 год\мы следопыты\IMG_29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404813"/>
            <a:ext cx="3176587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4" descr="E:\документы Иришка\фото\работа\2017 год\мы следопыты\IMG_29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4500" y="4076700"/>
            <a:ext cx="31369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5" descr="E:\документы Иришка\фото\работа\2017 год\мы следопыты\IMG_30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4813"/>
            <a:ext cx="3176587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6" descr="E:\документы Иришка\фото\работа\2017 год\мы следопыты\IMG_298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4098925"/>
            <a:ext cx="31369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Прямоугольник 1"/>
          <p:cNvSpPr>
            <a:spLocks noChangeArrowheads="1"/>
          </p:cNvSpPr>
          <p:nvPr/>
        </p:nvSpPr>
        <p:spPr bwMode="auto">
          <a:xfrm>
            <a:off x="468313" y="2982913"/>
            <a:ext cx="8280400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Ребята посетили одну из главных достопримечательностей – Собор Михаила Архангела и воскресную школу. Дети узнали некоторые факты из истории Собора. Например, то, что во время Великой Отечественной войны в храме находился склад боеприпасов. В воскресной школе дошколятам особенно понравились поделки, сделанные руками детей. 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ru-RU" sz="140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E:\документы Иришка\фото\работа\2017 год\мы следопыты\IMG_3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836613"/>
            <a:ext cx="5202238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Прямоугольник 1"/>
          <p:cNvSpPr>
            <a:spLocks noChangeArrowheads="1"/>
          </p:cNvSpPr>
          <p:nvPr/>
        </p:nvSpPr>
        <p:spPr bwMode="auto">
          <a:xfrm>
            <a:off x="1116013" y="4868863"/>
            <a:ext cx="73437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Чувство Родины начинается с восхищения тем, что видит перед собой ребёнок, чему он изумляется и что вызывает отклик в его душе... И хотя многие впечатления ещё не осознаны им глубоко, но, пропущенные через детское восприятие, они играют огромную роль в становлении личности патриота.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E:\документы Иришка\фото\работа\2017 год\мы следопыты\IMG_3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2763" y="692150"/>
            <a:ext cx="1944687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3" descr="E:\документы Иришка\фото\работа\2017 год\мы следопыты\IMG_30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804863"/>
            <a:ext cx="1960562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4" descr="E:\документы Иришка\фото\работа\2017 год\мы следопыты\IMG_305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44900"/>
            <a:ext cx="3178175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5" descr="E:\документы Иришка\фото\работа\2017 год\мы следопыты\IMG_30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67388" y="3722688"/>
            <a:ext cx="3189287" cy="239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Прямоугольник 1"/>
          <p:cNvSpPr>
            <a:spLocks noChangeArrowheads="1"/>
          </p:cNvSpPr>
          <p:nvPr/>
        </p:nvSpPr>
        <p:spPr bwMode="auto">
          <a:xfrm>
            <a:off x="2555875" y="1593850"/>
            <a:ext cx="36004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rebuchet MS" pitchFamily="34" charset="0"/>
              </a:rPr>
              <a:t>Памятники – это не только архитектурные сооружения со своей композиционной особенностью, но, прежде всего, история. История города, народа, Человека.  </a:t>
            </a:r>
          </a:p>
        </p:txBody>
      </p:sp>
      <p:sp>
        <p:nvSpPr>
          <p:cNvPr id="33798" name="Прямоугольник 3"/>
          <p:cNvSpPr>
            <a:spLocks noChangeArrowheads="1"/>
          </p:cNvSpPr>
          <p:nvPr/>
        </p:nvSpPr>
        <p:spPr bwMode="auto">
          <a:xfrm>
            <a:off x="3481388" y="3819525"/>
            <a:ext cx="2286000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Памятник П.Н.Яблочкову   </a:t>
            </a: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русскому  электротехнику, изобретателю был установлен в 1992 году. «Электрическая свеча» Яблочкова была изобретением, благодаря которому искусственный свет стал использоваться повсеместно: на улицах, площадях, магазинах, домах.</a:t>
            </a:r>
            <a:endParaRPr lang="ru-RU" sz="1200">
              <a:solidFill>
                <a:srgbClr val="0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E:\документы Иришка\фото\работа\2017 год\мы следопыты\IMG_3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052513"/>
            <a:ext cx="326548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3" descr="E:\документы Иришка\фото\работа\2017 год\мы следопыты\IMG_30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063625"/>
            <a:ext cx="3249612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4" descr="E:\документы Иришка\фото\работа\2017 год\мы следопыты\IMG_30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3663950"/>
            <a:ext cx="20859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5" descr="E:\документы Иришка\фото\работа\2017 год\мы следопыты\IMG_303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3735388"/>
            <a:ext cx="203200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Прямоугольник 1"/>
          <p:cNvSpPr>
            <a:spLocks noChangeArrowheads="1"/>
          </p:cNvSpPr>
          <p:nvPr/>
        </p:nvSpPr>
        <p:spPr bwMode="auto">
          <a:xfrm>
            <a:off x="2771775" y="4146550"/>
            <a:ext cx="388778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 1977 году открылся мемориальный комплекс,  посвященный воинам-сердобчанам, погибшим в годы Великой Отечественной войны.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 центре мемориального комплекса горит Вечный огонь и установлен памятник с надписью: «Воинам сердобчанам павшим в боях 1941 1945» По периметру находится гранитная стела с вписанными именами павших в годы Великой Отечественной войны.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Прямоугольник 1"/>
          <p:cNvSpPr>
            <a:spLocks noChangeArrowheads="1"/>
          </p:cNvSpPr>
          <p:nvPr/>
        </p:nvSpPr>
        <p:spPr bwMode="auto">
          <a:xfrm>
            <a:off x="558800" y="549275"/>
            <a:ext cx="446405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Совместные экскурсии выходного дня способствуют развитию представлений о родном городе, районе, оказывают влияние на формирование нравственно-патриотических качеств личности, воспитывают бережное отношение к окружающей среде, помогают сохранять и укреплять здоровье детей. Воспитатели группы «Звёздочки» предложили родителям вместе с воспитанниками маршрут выходного дня, составленный ими. Следуя этому маршруту, начинаем  экскурсию от детского сада «Снежок», двигаемся по городу и возвращаемся обратно к садику. </a:t>
            </a:r>
          </a:p>
        </p:txBody>
      </p:sp>
      <p:pic>
        <p:nvPicPr>
          <p:cNvPr id="35842" name="Picture 2" descr="E:\документы Иришка\проект маршрут выходного дня\фото\133___04\IMG_33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1588" y="628650"/>
            <a:ext cx="3176587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262313"/>
            <a:ext cx="3630612" cy="272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Рисунок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3262313"/>
            <a:ext cx="3609975" cy="270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G:\работа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850900"/>
            <a:ext cx="3544887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Прямоугольник 1"/>
          <p:cNvSpPr>
            <a:spLocks noChangeArrowheads="1"/>
          </p:cNvSpPr>
          <p:nvPr/>
        </p:nvSpPr>
        <p:spPr bwMode="auto">
          <a:xfrm>
            <a:off x="4716463" y="3213100"/>
            <a:ext cx="35274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Камень- обелиск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 капсулой потомкам, установлен в честь 200-летия основания города.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G:\работа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052513"/>
            <a:ext cx="3598862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Прямоугольник 1"/>
          <p:cNvSpPr>
            <a:spLocks noChangeArrowheads="1"/>
          </p:cNvSpPr>
          <p:nvPr/>
        </p:nvSpPr>
        <p:spPr bwMode="auto">
          <a:xfrm>
            <a:off x="4972050" y="2349500"/>
            <a:ext cx="36544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Стела «Я люблю Сердобск» появилась в нашем городе недавно, но сразу нашла  поклонников среди местного населения!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 descr="E:\документы Иришка\проект маршрут выходного дня\фото\анисифоро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1550" y="584200"/>
            <a:ext cx="2708275" cy="384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Прямоугольник 1"/>
          <p:cNvSpPr>
            <a:spLocks noChangeArrowheads="1"/>
          </p:cNvSpPr>
          <p:nvPr/>
        </p:nvSpPr>
        <p:spPr bwMode="auto">
          <a:xfrm>
            <a:off x="1835150" y="4581525"/>
            <a:ext cx="5113338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Около монумента «три штыка»  стоит артиллерийское орудие, состоявшее на вооружении Российской Армии. Образец боевой техники доступен для полного и детального осмотра, что особенно привлекает внимание детей.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38915" name="Picture 5" descr="D:\Users\AE4A~1\AppData\Local\Temp\Rar$DIa2216.22215\lY67A1reon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661988"/>
            <a:ext cx="2773362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E:\документы Иришка\проект маршрут выходного дня\фото\варя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350" y="260350"/>
            <a:ext cx="27003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Прямоугольник 1"/>
          <p:cNvSpPr>
            <a:spLocks noChangeArrowheads="1"/>
          </p:cNvSpPr>
          <p:nvPr/>
        </p:nvSpPr>
        <p:spPr bwMode="auto">
          <a:xfrm>
            <a:off x="3563938" y="427038"/>
            <a:ext cx="4175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Аллея Героев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была открыта в 1985 году. Автор архитектор Б. И. Шляпин. Первоначально были установлены стелы с фотографиями сердобчан, удостоенных звания Героев Советского Союза, в 1987 году они заменены на бюсты из бронзы на гранитном постаменте.</a:t>
            </a:r>
          </a:p>
        </p:txBody>
      </p:sp>
      <p:pic>
        <p:nvPicPr>
          <p:cNvPr id="39939" name="Picture 3" descr="E:\документы Иришка\проект маршрут выходного дня\фото\2mldfSV-sO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1238" y="2979738"/>
            <a:ext cx="2549525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E:\документы Иришка\проект маршрут выходного дня\фото\gx_X-02_gT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625" y="2922588"/>
            <a:ext cx="2581275" cy="344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D:\Users\AE4A~1\AppData\Local\Temp\Rar$DIa2776.35415\Ju88cbvMl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400" y="333375"/>
            <a:ext cx="2538413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3" descr="E:\документы Иришка\проект маршрут выходного дня\фото\20180323_17465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2997200"/>
            <a:ext cx="2532062" cy="337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4" descr="E:\документы Иришка\проект маршрут выходного дня\фото\бирюкова соня\IMG_20180320_15543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476250"/>
            <a:ext cx="2505075" cy="334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Прямоугольник 1"/>
          <p:cNvSpPr>
            <a:spLocks noChangeArrowheads="1"/>
          </p:cNvSpPr>
          <p:nvPr/>
        </p:nvSpPr>
        <p:spPr bwMode="auto">
          <a:xfrm>
            <a:off x="3348038" y="692150"/>
            <a:ext cx="2592387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Памятник В.И. Ленину- 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вождю мирового пролетариата</a:t>
            </a:r>
            <a:r>
              <a:rPr lang="ru-RU" sz="1600" b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стоит на центральной площади города, перед зданием администрации. </a:t>
            </a:r>
            <a:endParaRPr lang="ru-RU" sz="16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z="16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0965" name="Прямоугольник 2"/>
          <p:cNvSpPr>
            <a:spLocks noChangeArrowheads="1"/>
          </p:cNvSpPr>
          <p:nvPr/>
        </p:nvSpPr>
        <p:spPr bwMode="auto">
          <a:xfrm>
            <a:off x="5962650" y="4051300"/>
            <a:ext cx="2933700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Памятник А.С.Пушкину 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классику русской литературы, открыт 22 мая 2009г. на улице Пушкина. Это событие приурочили ко дню славянской письменности.</a:t>
            </a:r>
            <a:endParaRPr lang="ru-RU" sz="16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0966" name="Прямоугольник 3"/>
          <p:cNvSpPr>
            <a:spLocks noChangeArrowheads="1"/>
          </p:cNvSpPr>
          <p:nvPr/>
        </p:nvSpPr>
        <p:spPr bwMode="auto">
          <a:xfrm>
            <a:off x="265113" y="3786188"/>
            <a:ext cx="286702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2 апреля 2009 г. в Сердобске, где, по мнению литераторов, происходило действие комедии «Ревизор», открыт бюст </a:t>
            </a:r>
            <a:r>
              <a:rPr lang="ru-RU" sz="1400" b="1">
                <a:latin typeface="Times New Roman" pitchFamily="18" charset="0"/>
                <a:cs typeface="Times New Roman" pitchFamily="18" charset="0"/>
              </a:rPr>
              <a:t>писателя Н.В.Гоголя.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Барельеф установлен на стене Дома искусств. Автор работы - наш земляк Владимир Трулов, выпускник Пензенского художественного училища.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E:\документы Иришка\проект маршрут выходного дня\фото\бирюкова соня\IMG_20180320_1605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622300"/>
            <a:ext cx="2735262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Прямоугольник 2"/>
          <p:cNvSpPr>
            <a:spLocks noChangeArrowheads="1"/>
          </p:cNvSpPr>
          <p:nvPr/>
        </p:nvSpPr>
        <p:spPr bwMode="auto">
          <a:xfrm>
            <a:off x="3481388" y="1773238"/>
            <a:ext cx="2376487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Сер­доб­ский кра­е­вед­че­ский музей был ос­но­ван в 1919 году на базе ка­би­не­та есте­ство­зна­ния ре­аль­но­го учи­ли­ща Чер­ми­си­но­вым М. М. Пер­вы­ми его экс­по­на­та­ми были бо­та­ни­че­ские и зоо­ло­ги­че­ские коллекции.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С 1985 г. музей стал пол­но­про­филь­ным.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1987" name="Picture 3" descr="D:\Users\AE4A~1\AppData\Local\Temp\Rar$DIa2080.39218\P80225-13301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11850" y="2349500"/>
            <a:ext cx="2895600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E:\документы Иришка\проект маршрут выходного дня\фото\земско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2160587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Прямоугольник 1"/>
          <p:cNvSpPr>
            <a:spLocks noChangeArrowheads="1"/>
          </p:cNvSpPr>
          <p:nvPr/>
        </p:nvSpPr>
        <p:spPr bwMode="auto">
          <a:xfrm>
            <a:off x="323850" y="4437063"/>
            <a:ext cx="3168650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В 1896 году было построено первое деревянное здание Сердобского вокзала, простоявшее до 1986 года. В 1986 г.  было построено новое здание из стекла и бетона, а старое вскоре было снесено. На здании вокзала расположены часы «кукушка», самые большие из часов с кукушкой в России.</a:t>
            </a:r>
            <a:endParaRPr lang="ru-RU" sz="14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3011" name="Picture 3" descr="E:\документы Иришка\проект маршрут выходного дня\фото\IMG_20180312_1631451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1388" y="1484313"/>
            <a:ext cx="29718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TextBox 2"/>
          <p:cNvSpPr txBox="1">
            <a:spLocks noChangeArrowheads="1"/>
          </p:cNvSpPr>
          <p:nvPr/>
        </p:nvSpPr>
        <p:spPr bwMode="auto">
          <a:xfrm>
            <a:off x="6592888" y="3113088"/>
            <a:ext cx="23272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Стела «Сердобск» 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на въезде в город – 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ещё одна местная 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достопримечательность.</a:t>
            </a:r>
          </a:p>
          <a:p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E:\документы Иришка\проект маршрут выходного дня\газета, лепбук\IMG_32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2175" y="746125"/>
            <a:ext cx="3176588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3" descr="E:\документы Иришка\проект маршрут выходного дня\газета, лепбук\IMG_32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7406" y="3959626"/>
            <a:ext cx="32734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4" descr="E:\документы Иришка\проект маршрут выходного дня\газета, лепбук\IMG_32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25" y="746125"/>
            <a:ext cx="3201988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Прямоугольник 1"/>
          <p:cNvSpPr>
            <a:spLocks noChangeArrowheads="1"/>
          </p:cNvSpPr>
          <p:nvPr/>
        </p:nvSpPr>
        <p:spPr bwMode="auto">
          <a:xfrm>
            <a:off x="2051720" y="3284984"/>
            <a:ext cx="4572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FFFFFF"/>
                </a:solidFill>
                <a:latin typeface="Trebuchet MS" pitchFamily="34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Мы книгу памяти с родителями составляли,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Всё о своей малой Родине и предках узнавали.</a:t>
            </a:r>
          </a:p>
        </p:txBody>
      </p:sp>
      <p:pic>
        <p:nvPicPr>
          <p:cNvPr id="6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2175" y="3983283"/>
            <a:ext cx="3304406" cy="2478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3" descr="E:\документы Иришка\фото\работа\февраль 2018\IMG_32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8200" y="2049463"/>
            <a:ext cx="3536950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Прямоугольник 2"/>
          <p:cNvSpPr>
            <a:spLocks noChangeArrowheads="1"/>
          </p:cNvSpPr>
          <p:nvPr/>
        </p:nvSpPr>
        <p:spPr bwMode="auto">
          <a:xfrm>
            <a:off x="674688" y="5013325"/>
            <a:ext cx="4572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Мои корни из села Усть-Уза.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Там живёт моя дружная родня.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Нас с братом по татарским традициям встречают,</a:t>
            </a:r>
          </a:p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Летом праздник Сабантуй отмечают.</a:t>
            </a:r>
          </a:p>
        </p:txBody>
      </p:sp>
      <p:pic>
        <p:nvPicPr>
          <p:cNvPr id="45059" name="Рисунок 3" descr="Изображение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908050"/>
            <a:ext cx="23368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Прямоугольник 4"/>
          <p:cNvSpPr>
            <a:spLocks noChangeArrowheads="1"/>
          </p:cNvSpPr>
          <p:nvPr/>
        </p:nvSpPr>
        <p:spPr bwMode="auto">
          <a:xfrm>
            <a:off x="5867400" y="4184650"/>
            <a:ext cx="28813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Книга Зюзина Ф. М. и Алюшева Р. Х. "Усть-Уза". Этот серьёзный краеведческий труд открывает нам историю татарского села. </a:t>
            </a:r>
            <a:endParaRPr lang="ru-RU" sz="1400">
              <a:latin typeface="Trebuchet MS" pitchFamily="34" charset="0"/>
            </a:endParaRPr>
          </a:p>
        </p:txBody>
      </p:sp>
      <p:pic>
        <p:nvPicPr>
          <p:cNvPr id="45061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323850"/>
            <a:ext cx="1563687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Box 6"/>
          <p:cNvSpPr txBox="1">
            <a:spLocks noChangeArrowheads="1"/>
          </p:cNvSpPr>
          <p:nvPr/>
        </p:nvSpPr>
        <p:spPr bwMode="auto">
          <a:xfrm>
            <a:off x="274638" y="2492375"/>
            <a:ext cx="1684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Багаутдинова Вика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E:\документы Иришка\фото\работа\февраль 2018\IMG_32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3825" y="2025650"/>
            <a:ext cx="3379788" cy="253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Прямоугольник 2"/>
          <p:cNvSpPr>
            <a:spLocks noChangeArrowheads="1"/>
          </p:cNvSpPr>
          <p:nvPr/>
        </p:nvSpPr>
        <p:spPr bwMode="auto">
          <a:xfrm>
            <a:off x="468313" y="3068638"/>
            <a:ext cx="4175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Мои корни из села Соколка,  где глину в печи обжигали,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Сокольской глазурью  керамическую посуду покрывали.</a:t>
            </a:r>
          </a:p>
        </p:txBody>
      </p:sp>
      <p:sp>
        <p:nvSpPr>
          <p:cNvPr id="46083" name="Прямоугольник 3"/>
          <p:cNvSpPr>
            <a:spLocks noChangeArrowheads="1"/>
          </p:cNvSpPr>
          <p:nvPr/>
        </p:nvSpPr>
        <p:spPr bwMode="auto">
          <a:xfrm>
            <a:off x="4932363" y="4586288"/>
            <a:ext cx="3924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 1929 году в Соколке была организована гончарная артель, существовавшая до 1958 года, отдельные мастера работали до 1970-х годов. Изделия сокольских мастеров хранятся в Государственном Русском музее, музеях Пензы, Саратова, Сердобска. </a:t>
            </a:r>
          </a:p>
        </p:txBody>
      </p:sp>
      <p:pic>
        <p:nvPicPr>
          <p:cNvPr id="46084" name="Рисунок 5" descr="http://static.panoramio.com/photos/large/544727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549275"/>
            <a:ext cx="26289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Рисунок 6" descr="http://documents.penza-gorod.ru/images/news/news_text_14976_144131_image0017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4197350"/>
            <a:ext cx="2811462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2" descr="E:\документы Иришка\проект маршрут выходного дня\фото\май 2018\133___05\IMG_341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44913" y="404813"/>
            <a:ext cx="1258887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7" name="TextBox 4"/>
          <p:cNvSpPr txBox="1">
            <a:spLocks noChangeArrowheads="1"/>
          </p:cNvSpPr>
          <p:nvPr/>
        </p:nvSpPr>
        <p:spPr bwMode="auto">
          <a:xfrm>
            <a:off x="5013325" y="792163"/>
            <a:ext cx="17351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Анисифорова Маша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Прямоугольник 1"/>
          <p:cNvSpPr>
            <a:spLocks noChangeArrowheads="1"/>
          </p:cNvSpPr>
          <p:nvPr/>
        </p:nvSpPr>
        <p:spPr bwMode="auto">
          <a:xfrm>
            <a:off x="827088" y="3422650"/>
            <a:ext cx="4572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Всей семьёй в Тарханах побывали,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О славном земляке Лермонтове многое узнали.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На балу в усадьбе польку танцевали,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По резным мосточкам в парке погуляли.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 А в селе Кошкарово, что близ Тархан,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Жил прадед мой, он на войне геройски пал.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Ульяновский родник там уже 300 лет течёт,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Всем жителям здоровья он даёт. </a:t>
            </a:r>
          </a:p>
        </p:txBody>
      </p:sp>
      <p:pic>
        <p:nvPicPr>
          <p:cNvPr id="47106" name="Picture 2" descr="E:\документы Иришка\фото\работа\март 2018\IMG_32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20713"/>
            <a:ext cx="3605213" cy="270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Прямоугольник 3"/>
          <p:cNvSpPr>
            <a:spLocks noChangeArrowheads="1"/>
          </p:cNvSpPr>
          <p:nvPr/>
        </p:nvSpPr>
        <p:spPr bwMode="auto">
          <a:xfrm>
            <a:off x="5003800" y="2349500"/>
            <a:ext cx="36004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историю ВОВ вошёл подвиг танкиста, лейтенанта Вахмистрова Андрея Николаевича ( двоюродного прапрадеда Васильевой Ульяны). Этот подвиг описывался в газете «Правда» от 13 ноября 1978г. </a:t>
            </a:r>
          </a:p>
        </p:txBody>
      </p:sp>
      <p:pic>
        <p:nvPicPr>
          <p:cNvPr id="47108" name="Рисунок 4" descr="http://pandia.ru/text/78/253/images/image001_1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7175" y="4149725"/>
            <a:ext cx="3178175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2" descr="E:\документы Иришка\проект маршрут выходного дня\фото\май 2018\IMG_336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431800"/>
            <a:ext cx="143668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TextBox 5"/>
          <p:cNvSpPr txBox="1">
            <a:spLocks noChangeArrowheads="1"/>
          </p:cNvSpPr>
          <p:nvPr/>
        </p:nvSpPr>
        <p:spPr bwMode="auto">
          <a:xfrm>
            <a:off x="6516688" y="836613"/>
            <a:ext cx="155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Васильева Ульяна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E:\документы Иришка\фото\работа\март 2018\IMG_32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324100"/>
            <a:ext cx="3609975" cy="2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Прямоугольник 2"/>
          <p:cNvSpPr>
            <a:spLocks noChangeArrowheads="1"/>
          </p:cNvSpPr>
          <p:nvPr/>
        </p:nvSpPr>
        <p:spPr bwMode="auto">
          <a:xfrm>
            <a:off x="323850" y="5030788"/>
            <a:ext cx="4572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А мой прадед артиллеристом был,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От фашистов Родину он защитил.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В Старой Студёновке вместе с бабушкой проживал.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На месте села остался родник и разрушенный храм.</a:t>
            </a:r>
          </a:p>
        </p:txBody>
      </p:sp>
      <p:sp>
        <p:nvSpPr>
          <p:cNvPr id="48131" name="Прямоугольник 3"/>
          <p:cNvSpPr>
            <a:spLocks noChangeArrowheads="1"/>
          </p:cNvSpPr>
          <p:nvPr/>
        </p:nvSpPr>
        <p:spPr bwMode="auto">
          <a:xfrm>
            <a:off x="4500563" y="2360613"/>
            <a:ext cx="43195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</a:rPr>
              <a:t>Когда провожали в Армию молодых ребят, то им приходилось пешком преодолевать расстояние от Старой Студёновки до Сердобска, так как именно там находился призывной пункт, а доехать было не на чем. </a:t>
            </a:r>
            <a:endParaRPr lang="ru-RU" sz="1600">
              <a:latin typeface="Trebuchet MS" pitchFamily="34" charset="0"/>
            </a:endParaRPr>
          </a:p>
        </p:txBody>
      </p:sp>
      <p:pic>
        <p:nvPicPr>
          <p:cNvPr id="48132" name="Рисунок 4" descr="http://img-fotki.yandex.ru/get/5608/133805371.12/0_e285a_7fa27a3d_or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3786188"/>
            <a:ext cx="3382963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2" descr="E:\документы Иришка\проект маршрут выходного дня\фото\май 2018\133___05\IMG_34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333375"/>
            <a:ext cx="140335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TextBox 5"/>
          <p:cNvSpPr txBox="1">
            <a:spLocks noChangeArrowheads="1"/>
          </p:cNvSpPr>
          <p:nvPr/>
        </p:nvSpPr>
        <p:spPr bwMode="auto">
          <a:xfrm>
            <a:off x="2416175" y="862013"/>
            <a:ext cx="19399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Шапошников Павел</a:t>
            </a:r>
          </a:p>
        </p:txBody>
      </p:sp>
      <p:pic>
        <p:nvPicPr>
          <p:cNvPr id="48135" name="Рисунок 7" descr="http://svyato.info/uploads/posts/2017-05/1495130878_voda-gorin-rodnik-u-sela-novaya-studenovka-serdobskiy-rayon-penzenskaya-oblas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57775" y="295275"/>
            <a:ext cx="3136900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Рисунок 1" descr="http://www.rufront.ru/images/materials/201307/51DFBF3BAAA5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36613"/>
            <a:ext cx="2730500" cy="199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Рисунок 2" descr="http://900igr.net/up/datai/238722/0004-005-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539750"/>
            <a:ext cx="4148138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Рисунок 5" descr="E:\документы Иришка\фото\работа\сентябрь 17\IMG_308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02175" y="3933825"/>
            <a:ext cx="3319463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Прямоугольник 6"/>
          <p:cNvSpPr>
            <a:spLocks noChangeArrowheads="1"/>
          </p:cNvSpPr>
          <p:nvPr/>
        </p:nvSpPr>
        <p:spPr bwMode="auto">
          <a:xfrm>
            <a:off x="3635375" y="2397125"/>
            <a:ext cx="51133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Ребята группы «Звёздочки» заинтересовались тем, откуда берётся сахар, где в Пензенской области находится сахарный завод? Педагоги решили рассказать им об этом.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Один из старейших в России сахарных заводов расположен в селе Земетчино, который построили в 1849 году по распоряжению графини Софьи Львовны Нарышкиной.</a:t>
            </a:r>
          </a:p>
        </p:txBody>
      </p:sp>
      <p:pic>
        <p:nvPicPr>
          <p:cNvPr id="49157" name="Picture 2" descr="E:\документы Иришка\проект маршрут выходного дня\газета, лепбук\IMG_324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050" y="3862388"/>
            <a:ext cx="3248025" cy="243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Прямоугольник 5"/>
          <p:cNvSpPr>
            <a:spLocks noChangeArrowheads="1"/>
          </p:cNvSpPr>
          <p:nvPr/>
        </p:nvSpPr>
        <p:spPr bwMode="auto">
          <a:xfrm>
            <a:off x="539750" y="260350"/>
            <a:ext cx="8135938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588"/>
              </a:lnSpc>
              <a:spcAft>
                <a:spcPts val="1000"/>
              </a:spcAft>
            </a:pPr>
            <a:r>
              <a:rPr lang="ru-RU" b="1" u="sng">
                <a:latin typeface="Times New Roman" pitchFamily="18" charset="0"/>
                <a:cs typeface="Times New Roman" pitchFamily="18" charset="0"/>
              </a:rPr>
              <a:t>Итоги проекта: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В начале и в конце года было проведено анкетирование родителей и детей с целью выявления знаний о малой Родине. </a:t>
            </a:r>
            <a:endParaRPr lang="ru-RU" sz="1200">
              <a:latin typeface="Calibri" pitchFamily="34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Анкетирование родителей в начале учебного года показало крайне низкий уровень подготовленности взрослых по формированию у детей нравственно-патриотических чувств. Проблеме полезного досуга уделяется мало времени. Лишь 14% опрошенных совершают прогулки с детьми по родному городу, в музей, на аллею героев, знакомят детей с историей своей семьи. </a:t>
            </a:r>
            <a:endParaRPr lang="ru-RU" sz="1200">
              <a:latin typeface="Calibri" pitchFamily="34" charset="0"/>
            </a:endParaRPr>
          </a:p>
        </p:txBody>
      </p:sp>
      <p:sp>
        <p:nvSpPr>
          <p:cNvPr id="50178" name="Прямоугольник 6"/>
          <p:cNvSpPr>
            <a:spLocks noChangeArrowheads="1"/>
          </p:cNvSpPr>
          <p:nvPr/>
        </p:nvSpPr>
        <p:spPr bwMode="auto">
          <a:xfrm>
            <a:off x="395288" y="1839913"/>
            <a:ext cx="8497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Мониторинг воспитанников показал, что у детей крайне  мало знаний о малой Родине. </a:t>
            </a:r>
            <a:r>
              <a:rPr lang="ru-RU" sz="120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Дети не знают, в каком городе они живут, как называется наша страна. Затрудняются с ответами на вопросы о достопримечательностях города, не интересуются семейными традициями. </a:t>
            </a:r>
            <a:endParaRPr lang="ru-RU" sz="12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0179" name="Прямоугольник 7"/>
          <p:cNvSpPr>
            <a:spLocks noChangeArrowheads="1"/>
          </p:cNvSpPr>
          <p:nvPr/>
        </p:nvSpPr>
        <p:spPr bwMode="auto">
          <a:xfrm>
            <a:off x="217488" y="2547938"/>
            <a:ext cx="84963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В конце года анкетирование показало следующие результаты:</a:t>
            </a:r>
            <a:endParaRPr lang="ru-RU" sz="12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36% опрошенных родителей стали активно проводить время с детьми, гуляя по улицам города, посещая достопримечательности, рассказывая историю семьи и родного края. У них появились новые семейные традиции. Вместе с детьми они посетили места, где жили их бабушки и дедушки. </a:t>
            </a:r>
            <a:endParaRPr lang="ru-RU" sz="1200">
              <a:latin typeface="Calibri" pitchFamily="34" charset="0"/>
            </a:endParaRPr>
          </a:p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50 % стали читать детям рассказы о героях ВОВ, посетили аллею героев, Дом Искусств, стали принимать более активное участие в жизни детского сада, участвуя в конкурсах, выставках поделок. </a:t>
            </a:r>
            <a:endParaRPr lang="ru-RU" sz="1200">
              <a:latin typeface="Calibri" pitchFamily="34" charset="0"/>
            </a:endParaRPr>
          </a:p>
        </p:txBody>
      </p:sp>
      <p:sp>
        <p:nvSpPr>
          <p:cNvPr id="50180" name="Прямоугольник 8"/>
          <p:cNvSpPr>
            <a:spLocks noChangeArrowheads="1"/>
          </p:cNvSpPr>
          <p:nvPr/>
        </p:nvSpPr>
        <p:spPr bwMode="auto">
          <a:xfrm>
            <a:off x="369888" y="4129088"/>
            <a:ext cx="7489825" cy="91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588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Мониторинг воспитанников показал следующие результаты: </a:t>
            </a:r>
            <a:r>
              <a:rPr lang="ru-RU" sz="120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дети знают родословную семьи, интересуются историей своего города, страны, рассказывают о семейных традициях, своих впечатлениях. Вместе с родителями совершают экскурсии по городу, бывают в музеях, знакомятся с достопримечательностями, посещают с родителями памятные места города и области и т.д.</a:t>
            </a:r>
            <a:endParaRPr lang="ru-RU" sz="12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0181" name="Прямоугольник 9"/>
          <p:cNvSpPr>
            <a:spLocks noChangeArrowheads="1"/>
          </p:cNvSpPr>
          <p:nvPr/>
        </p:nvSpPr>
        <p:spPr bwMode="auto">
          <a:xfrm>
            <a:off x="395288" y="5157788"/>
            <a:ext cx="8424862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Таким образом, можно сделать вывод, что данный проект дал положительные результаты как среди родителей, так и среди воспитанников.</a:t>
            </a:r>
            <a:endParaRPr lang="ru-RU" sz="120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692696"/>
            <a:ext cx="25101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1277471"/>
            <a:ext cx="6192688" cy="4870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Алёшина Н.В. Знакомим дошкольников с родным городом. – М.: ТЦ Сфера, 1999. – 112 с.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Алёшина Н.В. Патриотическое воспитание дошкольников. – М.: ЦГЛ, 2004. – 156 с.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Давыдова О.И. Проекты в работе с семьей: Методическое пособие. М.: ТЦ «Сфера», 2012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 err="1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Доронова</a:t>
            </a: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Т.Н. Взаимодействие дошкольного учреждения с родителями. Пособие для работников дошкольных образовательных учреждений. М.: Детство-Пресс, 2002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 err="1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Купецкова</a:t>
            </a: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Е.Ф. История Пензенского края как средство развития личности ребёнка дошкольного возраста: парциальная образовательная программа. ГАОУ ДПО «Институт регионального развития Пензенской области», 2016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Майер А.А., Давыдова О.И., Воронина Н.В. 555 идей для вовлечения родителей в жизнь детского сада. М.: ТЦ «Сфера», 2011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 err="1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Маханева</a:t>
            </a: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, М.Д. Нравственно-патриотическое воспитание дошкольников / </a:t>
            </a:r>
            <a:r>
              <a:rPr lang="ru-RU" sz="1200" i="1" dirty="0" err="1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М.Д.Маханева</a:t>
            </a: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// Управление дошкольным учреждением, 2005 г. – 55-67 с.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  <a:defRPr/>
            </a:pPr>
            <a:r>
              <a:rPr lang="ru-RU" sz="1200" i="1" dirty="0" err="1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Рыбалкова</a:t>
            </a: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И. Ознакомление с родным городом как средство патриотического воспитания. // Дошкольное воспитание 2003, № 6. С. 45 – 55.</a:t>
            </a:r>
          </a:p>
          <a:p>
            <a:pPr marL="342900" lvl="0" indent="-342900">
              <a:lnSpc>
                <a:spcPct val="115000"/>
              </a:lnSpc>
              <a:tabLst>
                <a:tab pos="457200" algn="l"/>
              </a:tabLst>
              <a:defRPr/>
            </a:pPr>
            <a:r>
              <a:rPr lang="ru-RU" sz="1200" i="1" dirty="0">
                <a:solidFill>
                  <a:srgbClr val="262626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Якушева Т.А. Воспитание гражданско-патриотических чувств у ребёнка старшего дошкольного возраста. // Т.А. Якушева // Дошкольная педагогика. –</a:t>
            </a:r>
            <a:r>
              <a:rPr lang="ru-RU" sz="12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2006 №</a:t>
            </a:r>
            <a:r>
              <a:rPr lang="ru-RU" sz="1200" i="1" dirty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6  </a:t>
            </a:r>
            <a:r>
              <a:rPr lang="ru-RU" sz="3200" b="1" i="1" dirty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  </a:t>
            </a:r>
            <a:endParaRPr lang="ru-RU" i="1" dirty="0">
              <a:solidFill>
                <a:srgbClr val="262626"/>
              </a:solidFill>
              <a:latin typeface="Calibri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19362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738</TotalTime>
  <Words>1883</Words>
  <Application>Microsoft Office PowerPoint</Application>
  <PresentationFormat>Экран (4:3)</PresentationFormat>
  <Paragraphs>189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Воздушный поток</vt:lpstr>
      <vt:lpstr>«Освоение дошкольником знаний через историю своей семьи»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Серый</dc:creator>
  <cp:lastModifiedBy>HP</cp:lastModifiedBy>
  <cp:revision>123</cp:revision>
  <dcterms:created xsi:type="dcterms:W3CDTF">2018-03-14T16:24:26Z</dcterms:created>
  <dcterms:modified xsi:type="dcterms:W3CDTF">2024-11-24T14:35:31Z</dcterms:modified>
</cp:coreProperties>
</file>