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sldIdLst>
    <p:sldId id="27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70" r:id="rId14"/>
    <p:sldId id="266" r:id="rId15"/>
    <p:sldId id="267" r:id="rId16"/>
    <p:sldId id="271" r:id="rId17"/>
    <p:sldId id="274" r:id="rId18"/>
    <p:sldId id="275" r:id="rId19"/>
    <p:sldId id="276" r:id="rId20"/>
    <p:sldId id="277" r:id="rId21"/>
    <p:sldId id="278" r:id="rId22"/>
    <p:sldId id="273" r:id="rId23"/>
    <p:sldId id="272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-72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212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048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895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961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248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596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91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410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620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420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061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1140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1609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025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265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851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298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A77295B-6A69-423E-9A50-FD1C855C240D}" type="datetimeFigureOut">
              <a:rPr lang="ru-RU" smtClean="0"/>
              <a:t>07.02.2020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A78F887-284B-4FB4-ACA4-9447338DA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83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  <p:sldLayoutId id="214748379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1781"/>
          <a:stretch/>
        </p:blipFill>
        <p:spPr>
          <a:xfrm>
            <a:off x="0" y="0"/>
            <a:ext cx="12192000" cy="682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1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0375" y="141079"/>
            <a:ext cx="10718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ru-RU" sz="3200" b="1" i="1" dirty="0">
                <a:solidFill>
                  <a:srgbClr val="C00000"/>
                </a:solidFill>
                <a:latin typeface="Century Gothic" panose="020B0502020202020204"/>
              </a:rPr>
              <a:t>В нашей повседневной жизни мы настолько привыкли к математике, что даже не замечаем, что пользуемся ею постоянно. </a:t>
            </a:r>
          </a:p>
        </p:txBody>
      </p:sp>
      <p:pic>
        <p:nvPicPr>
          <p:cNvPr id="1028" name="Picture 4" descr="https://www.retail.ru/upload/medialibrary/ee0/900x600xeb92b1e2daa0fc05788e0dbbe8ffaf72_XL.jpg.pagespeed.ic.I-oySfWsH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758709"/>
            <a:ext cx="3358283" cy="223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418" y="1276052"/>
            <a:ext cx="4377307" cy="27373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975" y="4093504"/>
            <a:ext cx="3896470" cy="25939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18164" y="4191146"/>
            <a:ext cx="3161789" cy="2373450"/>
          </a:xfrm>
          <a:prstGeom prst="rect">
            <a:avLst/>
          </a:prstGeom>
        </p:spPr>
      </p:pic>
      <p:sp>
        <p:nvSpPr>
          <p:cNvPr id="10" name="AutoShape 6" descr="https://respectrb.ru/files/buhgalter_6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0501" y="1937111"/>
            <a:ext cx="2823074" cy="188204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94488" y="3819160"/>
            <a:ext cx="3960962" cy="292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79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675" y="274638"/>
            <a:ext cx="10364451" cy="1596177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</a:rPr>
              <a:t>А как насчёт такой математики?</a:t>
            </a:r>
            <a:br>
              <a:rPr lang="ru-RU" sz="4800" b="1" i="1" dirty="0" smtClean="0">
                <a:solidFill>
                  <a:srgbClr val="C00000"/>
                </a:solidFill>
              </a:rPr>
            </a:b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6426" y="1239838"/>
            <a:ext cx="10426700" cy="229076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200" b="1" cap="none" dirty="0">
                <a:solidFill>
                  <a:srgbClr val="C00000"/>
                </a:solidFill>
                <a:latin typeface="Helvetica Neue"/>
                <a:ea typeface="+mj-ea"/>
                <a:cs typeface="+mj-cs"/>
              </a:rPr>
              <a:t>Задача </a:t>
            </a:r>
            <a:r>
              <a:rPr lang="ru-RU" sz="3200" b="1" cap="none" dirty="0" smtClean="0">
                <a:solidFill>
                  <a:srgbClr val="C00000"/>
                </a:solidFill>
                <a:latin typeface="Helvetica Neue"/>
                <a:ea typeface="+mj-ea"/>
                <a:cs typeface="+mj-cs"/>
              </a:rPr>
              <a:t>№1. </a:t>
            </a:r>
            <a:r>
              <a:rPr lang="ru-RU" sz="2200" b="1" i="0" cap="none" dirty="0" smtClean="0">
                <a:solidFill>
                  <a:srgbClr val="323233"/>
                </a:solidFill>
                <a:effectLst/>
                <a:latin typeface="Arial" panose="020B0604020202020204" pitchFamily="34" charset="0"/>
              </a:rPr>
              <a:t>Согласно государственному стандарту, автомобильный номерной знак состоит из 3 цифр и 3 букв. При этом недопустим номер с тремя нулями, а буквы выбираются из набора А, В, Е, К, М, Н, О, Р, С, Т, У, Х  </a:t>
            </a:r>
            <a:r>
              <a:rPr lang="ru-RU" sz="2200" b="1" i="1" cap="none" dirty="0" smtClean="0">
                <a:solidFill>
                  <a:srgbClr val="323233"/>
                </a:solidFill>
                <a:effectLst/>
                <a:latin typeface="Arial" panose="020B0604020202020204" pitchFamily="34" charset="0"/>
              </a:rPr>
              <a:t>(используются только те буквы кириллицы, написание которых совпадает с латинскими буквами)</a:t>
            </a:r>
            <a:r>
              <a:rPr lang="ru-RU" sz="2200" b="1" i="0" cap="none" dirty="0" smtClean="0">
                <a:solidFill>
                  <a:srgbClr val="323233"/>
                </a:solidFill>
                <a:effectLst/>
                <a:latin typeface="Arial" panose="020B0604020202020204" pitchFamily="34" charset="0"/>
              </a:rPr>
              <a:t>. Сколько различных номерных знаков можно составить для региона?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1000" y="3282897"/>
            <a:ext cx="4547300" cy="30290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1" y="3687901"/>
            <a:ext cx="70487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Решение: комбинацию из 3 цифр можно составить 1000 способами. Так как комбинацию </a:t>
            </a:r>
            <a:r>
              <a:rPr lang="ru-RU" sz="2000" b="1" dirty="0" smtClean="0">
                <a:solidFill>
                  <a:srgbClr val="323233"/>
                </a:solidFill>
                <a:latin typeface="Arial" panose="020B0604020202020204" pitchFamily="34" charset="0"/>
              </a:rPr>
              <a:t>000 использовать нельзя,  то получим 1000-1 = 999 способов.</a:t>
            </a:r>
          </a:p>
          <a:p>
            <a:endParaRPr lang="ru-RU" sz="2000" b="1" dirty="0">
              <a:solidFill>
                <a:srgbClr val="323233"/>
              </a:solidFill>
              <a:latin typeface="Arial" panose="020B0604020202020204" pitchFamily="34" charset="0"/>
            </a:endParaRPr>
          </a:p>
          <a:p>
            <a:r>
              <a:rPr lang="ru-RU" sz="2000" b="1" dirty="0" smtClean="0">
                <a:solidFill>
                  <a:srgbClr val="323233"/>
                </a:solidFill>
                <a:latin typeface="Arial" panose="020B0604020202020204" pitchFamily="34" charset="0"/>
              </a:rPr>
              <a:t>Комбинации из букв можно составить</a:t>
            </a:r>
          </a:p>
          <a:p>
            <a:r>
              <a:rPr lang="ru-RU" sz="2000" b="1" dirty="0" smtClean="0">
                <a:solidFill>
                  <a:srgbClr val="323233"/>
                </a:solidFill>
                <a:latin typeface="Arial" panose="020B0604020202020204" pitchFamily="34" charset="0"/>
              </a:rPr>
              <a:t> 12*12*12 = 1728 способами.</a:t>
            </a:r>
          </a:p>
          <a:p>
            <a:endParaRPr lang="ru-RU" sz="2000" b="1" dirty="0">
              <a:solidFill>
                <a:srgbClr val="323233"/>
              </a:solidFill>
              <a:latin typeface="Arial" panose="020B0604020202020204" pitchFamily="34" charset="0"/>
            </a:endParaRPr>
          </a:p>
          <a:p>
            <a:r>
              <a:rPr lang="ru-RU" sz="2000" b="1" dirty="0" smtClean="0">
                <a:solidFill>
                  <a:srgbClr val="323233"/>
                </a:solidFill>
                <a:latin typeface="Arial" panose="020B0604020202020204" pitchFamily="34" charset="0"/>
              </a:rPr>
              <a:t>А так как можно использовать и цифры и буквы , то имеем результат 999*1728 = 1726372 способа</a:t>
            </a:r>
            <a:endParaRPr lang="ru-RU" sz="2000" b="1" dirty="0">
              <a:solidFill>
                <a:srgbClr val="323233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68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0300" y="1193799"/>
            <a:ext cx="10147926" cy="1257301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</a:rPr>
              <a:t/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</a:rPr>
            </a:b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</a:rPr>
              <a:t/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</a:rPr>
            </a:b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</a:rPr>
              <a:t> </a:t>
            </a:r>
            <a:r>
              <a:rPr lang="ru-RU" b="1" cap="none" dirty="0">
                <a:solidFill>
                  <a:srgbClr val="C00000"/>
                </a:solidFill>
                <a:latin typeface="Helvetica Neue"/>
              </a:rPr>
              <a:t>Задача </a:t>
            </a:r>
            <a:r>
              <a:rPr lang="ru-RU" b="1" cap="none" dirty="0" smtClean="0">
                <a:solidFill>
                  <a:srgbClr val="C00000"/>
                </a:solidFill>
                <a:latin typeface="Helvetica Neue"/>
              </a:rPr>
              <a:t>№2.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</a:rPr>
              <a:t> 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некоторого князя был сад и в этом саду работал один  садовник. В один прекрасный день князю стало скучно и он  вызвал к себе садовника  и велел посадить к следующему дню  9 дерев в 10 рядов так, чтобы в каждом ряду было по 3 дерева. А иначе голова с плеч долой…. Садовник задумался, но утро вечера мудренее…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515" t="2277" r="15177" b="2277"/>
          <a:stretch/>
        </p:blipFill>
        <p:spPr>
          <a:xfrm>
            <a:off x="3442038" y="3441700"/>
            <a:ext cx="2603161" cy="30861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599" y="3213100"/>
            <a:ext cx="4100513" cy="364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98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68416" t="338" r="2660" b="49982"/>
          <a:stretch/>
        </p:blipFill>
        <p:spPr>
          <a:xfrm>
            <a:off x="6900051" y="2124531"/>
            <a:ext cx="1486799" cy="20101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2269" y="143606"/>
            <a:ext cx="2133599" cy="230726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r="7873"/>
          <a:stretch/>
        </p:blipFill>
        <p:spPr>
          <a:xfrm>
            <a:off x="2921962" y="2088949"/>
            <a:ext cx="1426025" cy="192103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288" y="146381"/>
            <a:ext cx="2133785" cy="230448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902" y="146381"/>
            <a:ext cx="2133785" cy="230448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610" y="4119747"/>
            <a:ext cx="2133785" cy="230448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0160" y="4233507"/>
            <a:ext cx="2133785" cy="230448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0547" y="4089798"/>
            <a:ext cx="2133785" cy="230448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5737" y="2169392"/>
            <a:ext cx="1426588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8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130301" y="326416"/>
            <a:ext cx="9684062" cy="610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1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1701" y="0"/>
            <a:ext cx="10376526" cy="6985000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ru-RU" b="1" cap="none" dirty="0" smtClean="0">
                <a:solidFill>
                  <a:srgbClr val="C00000"/>
                </a:solidFill>
                <a:latin typeface="Helvetica Neue"/>
              </a:rPr>
              <a:t>Задача №3. Дети математика</a:t>
            </a:r>
            <a:br>
              <a:rPr lang="ru-RU" b="1" cap="none" dirty="0" smtClean="0">
                <a:solidFill>
                  <a:srgbClr val="C00000"/>
                </a:solidFill>
                <a:latin typeface="Helvetica Neue"/>
              </a:rPr>
            </a:br>
            <a:r>
              <a:rPr lang="ru-RU" b="1" i="1" cap="none" dirty="0" smtClean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b="1" i="1" cap="none" dirty="0" smtClean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b="1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Встретились как-то два знакомых математика А и В, которые давно не виделись.</a:t>
            </a:r>
            <a:br>
              <a:rPr lang="ru-RU" b="1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i="1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А: «У меня трое сыновей»</a:t>
            </a:r>
            <a:br>
              <a:rPr lang="ru-RU" i="1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В: «Сколько им лет?»</a:t>
            </a:r>
            <a:b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А: «Произведение их возрастов равно 36″</a:t>
            </a:r>
            <a:b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В: «Этой информации недостаточно»</a:t>
            </a:r>
            <a:b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А: «Сумма их возрастов равна номеру твоего дома»</a:t>
            </a:r>
            <a:b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В: «Этой информации мне тоже недостаточно»</a:t>
            </a:r>
            <a:b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А: «Мой старший сын рыжий»</a:t>
            </a:r>
            <a:b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  <a:t>В: « О, теперь я знаю сколько лет твоим сыновьям!»</a:t>
            </a:r>
            <a:br>
              <a:rPr lang="ru-RU" cap="none" dirty="0" smtClean="0">
                <a:solidFill>
                  <a:srgbClr val="333333"/>
                </a:solidFill>
                <a:latin typeface="Arial" panose="020B0604020202020204" pitchFamily="34" charset="0"/>
              </a:rPr>
            </a:br>
            <a:endParaRPr lang="ru-RU" cap="none" dirty="0"/>
          </a:p>
        </p:txBody>
      </p:sp>
    </p:spTree>
    <p:extLst>
      <p:ext uri="{BB962C8B-B14F-4D97-AF65-F5344CB8AC3E}">
        <p14:creationId xmlns:p14="http://schemas.microsoft.com/office/powerpoint/2010/main" val="193096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651483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C00000"/>
                </a:solidFill>
              </a:rPr>
              <a:t>Решение: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16000" y="1104900"/>
            <a:ext cx="10261600" cy="977901"/>
          </a:xfrm>
        </p:spPr>
        <p:txBody>
          <a:bodyPr>
            <a:normAutofit fontScale="92500" lnSpcReduction="10000"/>
          </a:bodyPr>
          <a:lstStyle/>
          <a:p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Разберём все возможные варианты множителей при которых мы можем получить произведение 36: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68400" y="2082801"/>
            <a:ext cx="3556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36, 1, 1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18, 2, 1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12, 3, 1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9, 4, 1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9, 2, 2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6, 6, 1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6, 3, 2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4, 3, 3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14999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71600" y="2006600"/>
            <a:ext cx="2972426" cy="3873499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36 + 1 + 1 = 38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18 + 2 + 1 = 21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12 + 3 + 1 = 16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9 + 4 + 1 = 14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9 + 2 + 2 = 13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6 + 6 + 1 = 13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6 + 3 + 2 = 11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333333"/>
                </a:solidFill>
                <a:latin typeface="Arial" panose="020B0604020202020204" pitchFamily="34" charset="0"/>
              </a:rPr>
              <a:t>4 + 3 + 3 = 10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71600" y="632936"/>
            <a:ext cx="9626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Arial" panose="020B0604020202020204" pitchFamily="34" charset="0"/>
                <a:ea typeface="+mj-ea"/>
                <a:cs typeface="+mj-cs"/>
              </a:rPr>
              <a:t>Вспомним  о втором условии «Сумма </a:t>
            </a:r>
            <a:r>
              <a:rPr lang="ru-RU" sz="3600" dirty="0">
                <a:solidFill>
                  <a:srgbClr val="333333"/>
                </a:solidFill>
                <a:latin typeface="Arial" panose="020B0604020202020204" pitchFamily="34" charset="0"/>
                <a:ea typeface="+mj-ea"/>
                <a:cs typeface="+mj-cs"/>
              </a:rPr>
              <a:t>их возрастов равна номеру твоего дома»</a:t>
            </a:r>
            <a:br>
              <a:rPr lang="ru-RU" sz="3600" dirty="0">
                <a:solidFill>
                  <a:srgbClr val="333333"/>
                </a:solidFill>
                <a:latin typeface="Arial" panose="020B0604020202020204" pitchFamily="34" charset="0"/>
                <a:ea typeface="+mj-ea"/>
                <a:cs typeface="+mj-cs"/>
              </a:rPr>
            </a:br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498600" y="2311400"/>
            <a:ext cx="3124200" cy="1270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498600" y="2802466"/>
            <a:ext cx="3124200" cy="1270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498600" y="3270249"/>
            <a:ext cx="3124200" cy="1270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371600" y="5397499"/>
            <a:ext cx="3124200" cy="1270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371600" y="5880099"/>
            <a:ext cx="3124200" cy="1270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498600" y="3866091"/>
            <a:ext cx="3124200" cy="1270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1010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2266" y="2844799"/>
            <a:ext cx="10126133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 теперь вспомним о том, что у математика А есть старший сын. </a:t>
            </a:r>
          </a:p>
          <a:p>
            <a:endParaRPr lang="ru-RU" sz="2800" b="1" dirty="0" smtClean="0"/>
          </a:p>
          <a:p>
            <a:r>
              <a:rPr lang="ru-RU" sz="4400" b="1" dirty="0" smtClean="0"/>
              <a:t>Таким образом получаем возраст сыновей: </a:t>
            </a:r>
            <a:r>
              <a:rPr lang="ru-RU" sz="4400" b="1" dirty="0" smtClean="0">
                <a:solidFill>
                  <a:srgbClr val="C00000"/>
                </a:solidFill>
              </a:rPr>
              <a:t>9; 2; 2.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08667" y="774974"/>
            <a:ext cx="93133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Имеем теперь только 2 комбинации:</a:t>
            </a:r>
          </a:p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9 </a:t>
            </a:r>
            <a:r>
              <a:rPr lang="ru-RU" sz="3600" b="1" dirty="0">
                <a:solidFill>
                  <a:srgbClr val="333333"/>
                </a:solidFill>
                <a:latin typeface="Arial" panose="020B0604020202020204" pitchFamily="34" charset="0"/>
              </a:rPr>
              <a:t>+ 2 + 2 = </a:t>
            </a:r>
            <a:r>
              <a:rPr lang="ru-RU" sz="36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13</a:t>
            </a:r>
          </a:p>
          <a:p>
            <a:r>
              <a:rPr lang="ru-RU" sz="3600" b="1" cap="all" dirty="0">
                <a:solidFill>
                  <a:srgbClr val="333333"/>
                </a:solidFill>
                <a:latin typeface="Arial" panose="020B0604020202020204" pitchFamily="34" charset="0"/>
              </a:rPr>
              <a:t>6 + 6 + 1 = 13</a:t>
            </a:r>
            <a:r>
              <a:rPr lang="ru-RU" sz="2800" b="1" cap="all" dirty="0">
                <a:solidFill>
                  <a:prstClr val="black"/>
                </a:solidFill>
              </a:rPr>
              <a:t/>
            </a:r>
            <a:br>
              <a:rPr lang="ru-RU" sz="2800" b="1" cap="all" dirty="0">
                <a:solidFill>
                  <a:prstClr val="black"/>
                </a:solidFill>
              </a:rPr>
            </a:b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97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673325"/>
            <a:ext cx="10364451" cy="549883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Как угадать возраст?</a:t>
            </a:r>
            <a:br>
              <a:rPr lang="ru-RU" sz="4800" b="1" dirty="0" smtClean="0">
                <a:solidFill>
                  <a:srgbClr val="C00000"/>
                </a:solidFill>
              </a:rPr>
            </a:b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147" y="1223208"/>
            <a:ext cx="10584585" cy="5638799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умножить число своих </a:t>
            </a:r>
            <a:r>
              <a:rPr lang="ru-RU" sz="4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лет   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10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умножить число своих лет на 9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 первого </a:t>
            </a:r>
            <a:r>
              <a:rPr lang="ru-RU" sz="4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произведения  вычесть    второе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000" u="sng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  -  это ваш возраст</a:t>
            </a:r>
            <a:endParaRPr lang="ru-RU" sz="4000" u="sng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40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, serif"/>
              </a:rPr>
              <a:t>“Угадать задуманное число”.</a:t>
            </a:r>
            <a:r>
              <a:rPr lang="ru-RU" dirty="0">
                <a:solidFill>
                  <a:srgbClr val="C00000"/>
                </a:solidFill>
                <a:latin typeface="Times New Roman, serif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, serif"/>
              </a:rPr>
            </a:br>
            <a:r>
              <a:rPr lang="ru-RU" dirty="0">
                <a:solidFill>
                  <a:srgbClr val="000000"/>
                </a:solidFill>
                <a:latin typeface="Times New Roman, serif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, serif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75733" y="1405468"/>
            <a:ext cx="11074399" cy="4385732"/>
          </a:xfrm>
        </p:spPr>
        <p:txBody>
          <a:bodyPr>
            <a:normAutofit fontScale="85000" lnSpcReduction="20000"/>
          </a:bodyPr>
          <a:lstStyle/>
          <a:p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написать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на листе бумаги </a:t>
            </a:r>
            <a:r>
              <a:rPr lang="ru-RU" sz="3200" u="sng" dirty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любое трехзначное число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. </a:t>
            </a:r>
            <a:endParaRPr lang="ru-RU" sz="3200" dirty="0" smtClean="0">
              <a:solidFill>
                <a:srgbClr val="000000"/>
              </a:solidFill>
              <a:latin typeface="Times New Roman, serif"/>
              <a:ea typeface="+mj-ea"/>
              <a:cs typeface="+mj-cs"/>
            </a:endParaRPr>
          </a:p>
          <a:p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Далее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приписать к нему </a:t>
            </a:r>
            <a:r>
              <a:rPr lang="ru-RU" sz="3200" u="sng" dirty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это же число еще раз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. Получится шестизначное число. </a:t>
            </a:r>
            <a:endParaRPr lang="ru-RU" sz="3200" dirty="0" smtClean="0">
              <a:solidFill>
                <a:srgbClr val="000000"/>
              </a:solidFill>
              <a:latin typeface="Times New Roman, serif"/>
              <a:ea typeface="+mj-ea"/>
              <a:cs typeface="+mj-cs"/>
            </a:endParaRPr>
          </a:p>
          <a:p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Передать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лист соседу, пусть он разделит это число на </a:t>
            </a:r>
            <a:r>
              <a:rPr lang="ru-RU" sz="3200" b="1" dirty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7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. </a:t>
            </a:r>
            <a:endParaRPr lang="ru-RU" sz="3200" dirty="0" smtClean="0">
              <a:solidFill>
                <a:srgbClr val="000000"/>
              </a:solidFill>
              <a:latin typeface="Times New Roman, serif"/>
              <a:ea typeface="+mj-ea"/>
              <a:cs typeface="+mj-cs"/>
            </a:endParaRPr>
          </a:p>
          <a:p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Передать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листочек дальше, пусть следующий </a:t>
            </a:r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разделит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полученное число на </a:t>
            </a:r>
            <a:r>
              <a:rPr lang="ru-RU" sz="3200" b="1" dirty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11</a:t>
            </a:r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.</a:t>
            </a:r>
          </a:p>
          <a:p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Снова передать результат дальше, следующий </a:t>
            </a:r>
            <a:r>
              <a:rPr lang="ru-RU" sz="3200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пусть 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разделит полученное число на </a:t>
            </a:r>
            <a:r>
              <a:rPr lang="ru-RU" sz="3200" b="1" dirty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13</a:t>
            </a:r>
            <a:r>
              <a:rPr lang="ru-RU" sz="3200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. </a:t>
            </a:r>
            <a:endParaRPr lang="ru-RU" sz="3200" dirty="0" smtClean="0">
              <a:solidFill>
                <a:srgbClr val="000000"/>
              </a:solidFill>
              <a:latin typeface="Times New Roman, serif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9628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6907" y="347583"/>
            <a:ext cx="10364451" cy="159617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, serif"/>
              </a:rPr>
              <a:t>Как Угадать зачёркнутую цифру?</a:t>
            </a:r>
            <a:r>
              <a:rPr lang="ru-RU" dirty="0">
                <a:solidFill>
                  <a:srgbClr val="C00000"/>
                </a:solidFill>
                <a:latin typeface="Times New Roman, serif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, serif"/>
              </a:rPr>
            </a:br>
            <a:r>
              <a:rPr lang="ru-RU" dirty="0">
                <a:solidFill>
                  <a:srgbClr val="000000"/>
                </a:solidFill>
                <a:latin typeface="Times New Roman, serif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, serif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6267" y="1016000"/>
            <a:ext cx="12005733" cy="4639733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написать </a:t>
            </a:r>
            <a:r>
              <a:rPr lang="ru-RU" dirty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на листе бумаги </a:t>
            </a:r>
            <a:r>
              <a:rPr lang="ru-RU" u="sng" dirty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любое трехзначное </a:t>
            </a:r>
            <a:r>
              <a:rPr lang="ru-RU" u="sng" dirty="0" smtClean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число больше чем 110 и меньше чем 999</a:t>
            </a:r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.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1) Из этого числа вычесть число, составляющее первую цифру задуманного числа.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2) Из результата вычесть число, составляющее 2 цифру задуманного числа.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3)Из результата вычесть число, составляющее 3 цифру задуманного числа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4) В полученном числе зачеркните любую цифру.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5) Скажете две оставшиеся цифры. 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Например: вы задумали число     </a:t>
            </a:r>
            <a:r>
              <a:rPr lang="ru-RU" b="1" dirty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3</a:t>
            </a:r>
            <a:r>
              <a:rPr lang="ru-RU" b="1" dirty="0" smtClean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 8 3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1) 383 – 3 = 380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2) 380 – 8 = 372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, serif"/>
                <a:ea typeface="+mj-ea"/>
                <a:cs typeface="+mj-cs"/>
              </a:rPr>
              <a:t>3) 372 – 3 = 369                                        </a:t>
            </a:r>
            <a:r>
              <a:rPr lang="ru-RU" sz="2800" b="1" dirty="0" smtClean="0">
                <a:solidFill>
                  <a:srgbClr val="C00000"/>
                </a:solidFill>
                <a:latin typeface="Times New Roman, serif"/>
                <a:ea typeface="+mj-ea"/>
                <a:cs typeface="+mj-cs"/>
              </a:rPr>
              <a:t>3   6   9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621867" y="6324150"/>
            <a:ext cx="254000" cy="436483"/>
          </a:xfrm>
          <a:prstGeom prst="line">
            <a:avLst/>
          </a:prstGeom>
          <a:ln w="317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6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54988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Как угадать дату рождения ?</a:t>
            </a:r>
            <a:br>
              <a:rPr lang="ru-RU" b="1" dirty="0" smtClean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948267"/>
            <a:ext cx="10363826" cy="5638799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AutoNum type="arabicParenR"/>
            </a:pPr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на листе бумаги число, которое равно дню вашего рождения.</a:t>
            </a:r>
          </a:p>
          <a:p>
            <a:pPr marL="457200" indent="-457200">
              <a:buAutoNum type="arabicParenR"/>
            </a:pPr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Умножьте это число на 2.</a:t>
            </a:r>
          </a:p>
          <a:p>
            <a:pPr marL="457200" indent="-457200">
              <a:buAutoNum type="arabicParenR"/>
            </a:pPr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результату прибавьте 5.</a:t>
            </a:r>
          </a:p>
          <a:p>
            <a:pPr marL="457200" indent="-457200">
              <a:buAutoNum type="arabicParenR"/>
            </a:pPr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Полученное на этапе 3) число умножьте на 50.</a:t>
            </a:r>
          </a:p>
          <a:p>
            <a:pPr marL="457200" indent="-457200">
              <a:buAutoNum type="arabicParenR"/>
            </a:pPr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результату прибавьте число равное месяцу вашего рождения.</a:t>
            </a:r>
          </a:p>
          <a:p>
            <a:pPr marL="457200" indent="-457200">
              <a:buAutoNum type="arabicParenR"/>
            </a:pPr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Скажите мне результат.</a:t>
            </a:r>
          </a:p>
          <a:p>
            <a:pPr marL="0" indent="0">
              <a:buNone/>
            </a:pPr>
            <a:r>
              <a:rPr lang="ru-RU" sz="3400" dirty="0" smtClean="0"/>
              <a:t>Например:  </a:t>
            </a:r>
            <a:r>
              <a:rPr lang="ru-RU" sz="3400" b="1" dirty="0" smtClean="0">
                <a:solidFill>
                  <a:srgbClr val="C00000"/>
                </a:solidFill>
              </a:rPr>
              <a:t>день Вашего рождения 15 октября (10 месяц), значит </a:t>
            </a:r>
          </a:p>
          <a:p>
            <a:pPr marL="0" indent="0">
              <a:buNone/>
            </a:pPr>
            <a:r>
              <a:rPr lang="ru-RU" sz="3400" dirty="0" smtClean="0"/>
              <a:t>1) 15 </a:t>
            </a:r>
          </a:p>
          <a:p>
            <a:pPr marL="0" indent="0">
              <a:buNone/>
            </a:pPr>
            <a:r>
              <a:rPr lang="ru-RU" sz="3400" dirty="0" smtClean="0"/>
              <a:t>2) 15*2 = 30</a:t>
            </a:r>
          </a:p>
          <a:p>
            <a:pPr marL="0" indent="0">
              <a:buNone/>
            </a:pPr>
            <a:r>
              <a:rPr lang="ru-RU" sz="3400" dirty="0" smtClean="0"/>
              <a:t>3) 30+5 = 35</a:t>
            </a:r>
          </a:p>
          <a:p>
            <a:pPr marL="0" indent="0">
              <a:buNone/>
            </a:pPr>
            <a:r>
              <a:rPr lang="ru-RU" sz="3400" dirty="0" smtClean="0"/>
              <a:t>4) 35*50 =1750</a:t>
            </a:r>
          </a:p>
          <a:p>
            <a:pPr marL="0" indent="0">
              <a:buNone/>
            </a:pPr>
            <a:r>
              <a:rPr lang="ru-RU" sz="3400" dirty="0" smtClean="0"/>
              <a:t>5) 1750 + 10 = </a:t>
            </a:r>
            <a:r>
              <a:rPr lang="ru-RU" sz="4000" b="1" i="1" dirty="0" smtClean="0">
                <a:solidFill>
                  <a:srgbClr val="C00000"/>
                </a:solidFill>
              </a:rPr>
              <a:t>1760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057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287867"/>
            <a:ext cx="10364451" cy="6079066"/>
          </a:xfrm>
        </p:spPr>
        <p:txBody>
          <a:bodyPr>
            <a:normAutofit/>
          </a:bodyPr>
          <a:lstStyle/>
          <a:p>
            <a:pPr algn="l"/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 Сеня  и Федя только что встретили Машу. </a:t>
            </a:r>
            <a:r>
              <a:rPr lang="ru-RU" sz="2400" b="1" cap="none" dirty="0" smtClean="0">
                <a:solidFill>
                  <a:srgbClr val="303238"/>
                </a:solidFill>
                <a:latin typeface="Roboto"/>
              </a:rPr>
              <a:t>«Когда у тебя день рождения?» </a:t>
            </a:r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— Спросил Сеня у Маши. Маша  секунду подумала и сказала: «Я вам не скажу, но дам несколько подсказок». Она написала список из десяти дат:</a:t>
            </a:r>
            <a:br>
              <a:rPr lang="ru-RU" sz="2400" cap="none" dirty="0" smtClean="0">
                <a:solidFill>
                  <a:srgbClr val="303238"/>
                </a:solidFill>
                <a:latin typeface="Roboto"/>
              </a:rPr>
            </a:br>
            <a:r>
              <a:rPr lang="ru-RU" sz="2400" b="1" i="1" cap="none" dirty="0" smtClean="0">
                <a:solidFill>
                  <a:srgbClr val="C00000"/>
                </a:solidFill>
                <a:latin typeface="Roboto"/>
              </a:rPr>
              <a:t>15 мая — 16 мая — 19 мая</a:t>
            </a:r>
            <a:br>
              <a:rPr lang="ru-RU" sz="2400" b="1" i="1" cap="none" dirty="0" smtClean="0">
                <a:solidFill>
                  <a:srgbClr val="C00000"/>
                </a:solidFill>
                <a:latin typeface="Roboto"/>
              </a:rPr>
            </a:br>
            <a:r>
              <a:rPr lang="ru-RU" sz="2400" b="1" i="1" cap="none" dirty="0" smtClean="0">
                <a:solidFill>
                  <a:srgbClr val="C00000"/>
                </a:solidFill>
                <a:latin typeface="Roboto"/>
              </a:rPr>
              <a:t>17 июня — 18 июня</a:t>
            </a:r>
            <a:br>
              <a:rPr lang="ru-RU" sz="2400" b="1" i="1" cap="none" dirty="0" smtClean="0">
                <a:solidFill>
                  <a:srgbClr val="C00000"/>
                </a:solidFill>
                <a:latin typeface="Roboto"/>
              </a:rPr>
            </a:br>
            <a:r>
              <a:rPr lang="ru-RU" sz="2400" b="1" i="1" cap="none" dirty="0" smtClean="0">
                <a:solidFill>
                  <a:srgbClr val="C00000"/>
                </a:solidFill>
                <a:latin typeface="Roboto"/>
              </a:rPr>
              <a:t>14 июля — 16 июля</a:t>
            </a:r>
            <a:br>
              <a:rPr lang="ru-RU" sz="2400" b="1" i="1" cap="none" dirty="0" smtClean="0">
                <a:solidFill>
                  <a:srgbClr val="C00000"/>
                </a:solidFill>
                <a:latin typeface="Roboto"/>
              </a:rPr>
            </a:br>
            <a:r>
              <a:rPr lang="ru-RU" sz="2400" b="1" i="1" cap="none" dirty="0" smtClean="0">
                <a:solidFill>
                  <a:srgbClr val="C00000"/>
                </a:solidFill>
                <a:latin typeface="Roboto"/>
              </a:rPr>
              <a:t>14 августа — 15 августа — 17 августа</a:t>
            </a:r>
            <a:br>
              <a:rPr lang="ru-RU" sz="2400" b="1" i="1" cap="none" dirty="0" smtClean="0">
                <a:solidFill>
                  <a:srgbClr val="C00000"/>
                </a:solidFill>
                <a:latin typeface="Roboto"/>
              </a:rPr>
            </a:br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«Одна из этих дат — мой день рождения», сказала она.</a:t>
            </a:r>
            <a:br>
              <a:rPr lang="ru-RU" sz="2400" cap="none" dirty="0" smtClean="0">
                <a:solidFill>
                  <a:srgbClr val="303238"/>
                </a:solidFill>
                <a:latin typeface="Roboto"/>
              </a:rPr>
            </a:br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Затем Маша шепнула Сене на ухо только месяц,  в котором у нее день рождения. Феде она шепнула число, и только число .</a:t>
            </a:r>
            <a:br>
              <a:rPr lang="ru-RU" sz="2400" cap="none" dirty="0" smtClean="0">
                <a:solidFill>
                  <a:srgbClr val="303238"/>
                </a:solidFill>
                <a:latin typeface="Roboto"/>
              </a:rPr>
            </a:br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«Теперь ты можешь догадаться?» — Спросила она у Сени.</a:t>
            </a:r>
            <a:br>
              <a:rPr lang="ru-RU" sz="2400" cap="none" dirty="0" smtClean="0">
                <a:solidFill>
                  <a:srgbClr val="303238"/>
                </a:solidFill>
                <a:latin typeface="Roboto"/>
              </a:rPr>
            </a:br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Сеня ответил: Я не знаю, когда у тебя день рождения, но я знаю, что Федя тоже не знает.</a:t>
            </a:r>
            <a:br>
              <a:rPr lang="ru-RU" sz="2400" cap="none" dirty="0" smtClean="0">
                <a:solidFill>
                  <a:srgbClr val="303238"/>
                </a:solidFill>
                <a:latin typeface="Roboto"/>
              </a:rPr>
            </a:br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Федя сказал: « Сначала я не знал, но теперь знаю».</a:t>
            </a:r>
            <a:br>
              <a:rPr lang="ru-RU" sz="2400" cap="none" dirty="0" smtClean="0">
                <a:solidFill>
                  <a:srgbClr val="303238"/>
                </a:solidFill>
                <a:latin typeface="Roboto"/>
              </a:rPr>
            </a:br>
            <a:r>
              <a:rPr lang="ru-RU" sz="2400" cap="none" dirty="0" smtClean="0">
                <a:solidFill>
                  <a:srgbClr val="303238"/>
                </a:solidFill>
                <a:latin typeface="Roboto"/>
              </a:rPr>
              <a:t>Сеня: «Что ж, теперь и я знаю!»</a:t>
            </a:r>
            <a:br>
              <a:rPr lang="ru-RU" sz="2400" cap="none" dirty="0" smtClean="0">
                <a:solidFill>
                  <a:srgbClr val="303238"/>
                </a:solidFill>
                <a:latin typeface="Roboto"/>
              </a:rPr>
            </a:br>
            <a:r>
              <a:rPr lang="ru-RU" sz="2400" cap="none" dirty="0" smtClean="0">
                <a:solidFill>
                  <a:srgbClr val="C00000"/>
                </a:solidFill>
                <a:latin typeface="Roboto"/>
              </a:rPr>
              <a:t>Когда у Маши день рождения?</a:t>
            </a:r>
            <a:endParaRPr lang="ru-RU" sz="2400" cap="none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58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11338052"/>
              </p:ext>
            </p:extLst>
          </p:nvPr>
        </p:nvGraphicFramePr>
        <p:xfrm>
          <a:off x="914400" y="1693863"/>
          <a:ext cx="103632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367373140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7744672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12753143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97372916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52311610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19600862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77287147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177992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5767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5309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68701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87598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Август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8309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58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89736612"/>
              </p:ext>
            </p:extLst>
          </p:nvPr>
        </p:nvGraphicFramePr>
        <p:xfrm>
          <a:off x="914400" y="1693863"/>
          <a:ext cx="103632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367373140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7744672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12753143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97372916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52311610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19600862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77287147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177992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5767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5309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68701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87598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Август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8309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815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773660736"/>
              </p:ext>
            </p:extLst>
          </p:nvPr>
        </p:nvGraphicFramePr>
        <p:xfrm>
          <a:off x="914400" y="1693863"/>
          <a:ext cx="103632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367373140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7744672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12753143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97372916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52311610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19600862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77287147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177992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5767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5309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68701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87598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Август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8309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200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5125929"/>
              </p:ext>
            </p:extLst>
          </p:nvPr>
        </p:nvGraphicFramePr>
        <p:xfrm>
          <a:off x="914400" y="1693863"/>
          <a:ext cx="103632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367373140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7744672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12753143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97372916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52311610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19600862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77287147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177992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5767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5309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68701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87598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Август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8309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01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318063084"/>
              </p:ext>
            </p:extLst>
          </p:nvPr>
        </p:nvGraphicFramePr>
        <p:xfrm>
          <a:off x="914400" y="1693863"/>
          <a:ext cx="103632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367373140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7744672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12753143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97372916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52311610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19600862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77287147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177992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5767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5309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68701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87598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Август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8309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038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474090484"/>
              </p:ext>
            </p:extLst>
          </p:nvPr>
        </p:nvGraphicFramePr>
        <p:xfrm>
          <a:off x="914400" y="1693863"/>
          <a:ext cx="103632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367373140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7744672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12753143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97372916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523116105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196008628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177287147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36177992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5767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5309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68701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Июль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87598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Август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Monotype Corsiva" panose="03010101010201010101" pitchFamily="66" charset="0"/>
                        </a:rPr>
                        <a:t>●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830932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51467" y="4944533"/>
            <a:ext cx="4944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Ответ: 16 июля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54878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423333"/>
            <a:ext cx="10364451" cy="897467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Кабинет Математики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320800"/>
            <a:ext cx="10363826" cy="4470399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95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i05.fotocdn.net/s124/dd050d2b1a25854e/public_pin_l/2821742547.jpg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563003" y="1540933"/>
            <a:ext cx="10715223" cy="425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ru-RU" sz="12000" b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1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8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287</TotalTime>
  <Words>661</Words>
  <Application>Microsoft Office PowerPoint</Application>
  <PresentationFormat>Произвольный</PresentationFormat>
  <Paragraphs>193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Капля</vt:lpstr>
      <vt:lpstr>Презентация PowerPoint</vt:lpstr>
      <vt:lpstr>Презентация PowerPoint</vt:lpstr>
      <vt:lpstr>А как насчёт такой математики? </vt:lpstr>
      <vt:lpstr>   Задача №2. У некоторого князя был сад и в этом саду работал один  садовник. В один прекрасный день князю стало скучно и он  вызвал к себе садовника  и велел посадить к следующему дню  9 дерев в 10 рядов так, чтобы в каждом ряду было по 3 дерева. А иначе голова с плеч долой…. Садовник задумался, но утро вечера мудренее…  </vt:lpstr>
      <vt:lpstr>Презентация PowerPoint</vt:lpstr>
      <vt:lpstr>Презентация PowerPoint</vt:lpstr>
      <vt:lpstr>Задача №3. Дети математика  Встретились как-то два знакомых математика А и В, которые давно не виделись. А: «У меня трое сыновей» В: «Сколько им лет?» А: «Произведение их возрастов равно 36″ В: «Этой информации недостаточно» А: «Сумма их возрастов равна номеру твоего дома» В: «Этой информации мне тоже недостаточно» А: «Мой старший сын рыжий» В: « О, теперь я знаю сколько лет твоим сыновьям!» </vt:lpstr>
      <vt:lpstr>Решение:</vt:lpstr>
      <vt:lpstr>Презентация PowerPoint</vt:lpstr>
      <vt:lpstr>Презентация PowerPoint</vt:lpstr>
      <vt:lpstr>Как угадать возраст? </vt:lpstr>
      <vt:lpstr>“Угадать задуманное число”.  </vt:lpstr>
      <vt:lpstr>Как Угадать зачёркнутую цифру?  </vt:lpstr>
      <vt:lpstr>Как угадать дату рождения ? </vt:lpstr>
      <vt:lpstr> Сеня  и Федя только что встретили Машу. «Когда у тебя день рождения?» — Спросил Сеня у Маши. Маша  секунду подумала и сказала: «Я вам не скажу, но дам несколько подсказок». Она написала список из десяти дат: 15 мая — 16 мая — 19 мая 17 июня — 18 июня 14 июля — 16 июля 14 августа — 15 августа — 17 августа «Одна из этих дат — мой день рождения», сказала она. Затем Маша шепнула Сене на ухо только месяц,  в котором у нее день рождения. Феде она шепнула число, и только число . «Теперь ты можешь догадаться?» — Спросила она у Сени. Сеня ответил: Я не знаю, когда у тебя день рождения, но я знаю, что Федя тоже не знает. Федя сказал: « Сначала я не знал, но теперь знаю». Сеня: «Что ж, теперь и я знаю!» Когда у Маши день рождения?</vt:lpstr>
      <vt:lpstr>Решение:</vt:lpstr>
      <vt:lpstr>Решение:</vt:lpstr>
      <vt:lpstr>Решение:</vt:lpstr>
      <vt:lpstr>Решение:</vt:lpstr>
      <vt:lpstr>Решение:</vt:lpstr>
      <vt:lpstr>Решение:</vt:lpstr>
      <vt:lpstr>Кабинет Математики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School7</cp:lastModifiedBy>
  <cp:revision>28</cp:revision>
  <dcterms:created xsi:type="dcterms:W3CDTF">2020-02-06T13:29:00Z</dcterms:created>
  <dcterms:modified xsi:type="dcterms:W3CDTF">2020-02-07T05:46:34Z</dcterms:modified>
</cp:coreProperties>
</file>