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70" r:id="rId4"/>
    <p:sldId id="258" r:id="rId5"/>
    <p:sldId id="261" r:id="rId6"/>
    <p:sldId id="260" r:id="rId7"/>
    <p:sldId id="257" r:id="rId8"/>
    <p:sldId id="262" r:id="rId9"/>
    <p:sldId id="263" r:id="rId10"/>
    <p:sldId id="265" r:id="rId11"/>
    <p:sldId id="267" r:id="rId12"/>
    <p:sldId id="268" r:id="rId13"/>
    <p:sldId id="266" r:id="rId14"/>
    <p:sldId id="271" r:id="rId15"/>
    <p:sldId id="272" r:id="rId16"/>
    <p:sldId id="273" r:id="rId17"/>
    <p:sldId id="275" r:id="rId18"/>
    <p:sldId id="277" r:id="rId19"/>
    <p:sldId id="276" r:id="rId20"/>
    <p:sldId id="278"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09.02.2021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09.02.2021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funart.pro/uploads/posts/2020-04/1587641165_61-p-foni-dlya-prezentatsii-powerpoint-90.jpg"/>
          <p:cNvPicPr>
            <a:picLocks noChangeAspect="1" noChangeArrowheads="1"/>
          </p:cNvPicPr>
          <p:nvPr/>
        </p:nvPicPr>
        <p:blipFill>
          <a:blip r:embed="rId2">
            <a:lum bright="30000"/>
          </a:blip>
          <a:srcRect l="6207" t="6250" r="8441"/>
          <a:stretch>
            <a:fillRect/>
          </a:stretch>
        </p:blipFill>
        <p:spPr bwMode="auto">
          <a:xfrm>
            <a:off x="0" y="0"/>
            <a:ext cx="9144000" cy="6858000"/>
          </a:xfrm>
          <a:prstGeom prst="rect">
            <a:avLst/>
          </a:prstGeom>
          <a:noFill/>
        </p:spPr>
      </p:pic>
      <p:sp>
        <p:nvSpPr>
          <p:cNvPr id="2" name="Заголовок 1"/>
          <p:cNvSpPr>
            <a:spLocks noGrp="1"/>
          </p:cNvSpPr>
          <p:nvPr>
            <p:ph type="ctrTitle"/>
          </p:nvPr>
        </p:nvSpPr>
        <p:spPr>
          <a:xfrm>
            <a:off x="571472" y="2357430"/>
            <a:ext cx="8129590" cy="1470025"/>
          </a:xfrm>
        </p:spPr>
        <p:txBody>
          <a:bodyPr>
            <a:normAutofit fontScale="90000"/>
          </a:bodyPr>
          <a:lstStyle/>
          <a:p>
            <a:pPr fontAlgn="base"/>
            <a:r>
              <a:rPr lang="ru-RU" dirty="0" smtClean="0"/>
              <a:t/>
            </a:r>
            <a:br>
              <a:rPr lang="ru-RU" dirty="0" smtClean="0"/>
            </a:br>
            <a:r>
              <a:rPr lang="ru-RU" sz="2700" b="1" dirty="0" smtClean="0">
                <a:solidFill>
                  <a:srgbClr val="002060"/>
                </a:solidFill>
                <a:latin typeface="Times New Roman" pitchFamily="18" charset="0"/>
                <a:cs typeface="Times New Roman" pitchFamily="18" charset="0"/>
              </a:rPr>
              <a:t>«ПСИХОЛОГИЧЕСКОЕ ЗДОРОВЬЕ РЕБЕНКА»</a:t>
            </a:r>
            <a:r>
              <a:rPr lang="ru-RU" sz="2200" b="1" dirty="0" smtClean="0">
                <a:solidFill>
                  <a:srgbClr val="002060"/>
                </a:solidFill>
                <a:latin typeface="Times New Roman" pitchFamily="18" charset="0"/>
                <a:cs typeface="Times New Roman" pitchFamily="18" charset="0"/>
              </a:rPr>
              <a:t/>
            </a:r>
            <a:br>
              <a:rPr lang="ru-RU" sz="2200" b="1" dirty="0" smtClean="0">
                <a:solidFill>
                  <a:srgbClr val="002060"/>
                </a:solidFill>
                <a:latin typeface="Times New Roman" pitchFamily="18" charset="0"/>
                <a:cs typeface="Times New Roman" pitchFamily="18" charset="0"/>
              </a:rPr>
            </a:br>
            <a:r>
              <a:rPr lang="ru-RU" sz="3100" b="1" dirty="0" smtClean="0">
                <a:solidFill>
                  <a:srgbClr val="FFFF00"/>
                </a:solidFill>
                <a:latin typeface="Times New Roman" pitchFamily="18" charset="0"/>
                <a:cs typeface="Times New Roman" pitchFamily="18" charset="0"/>
              </a:rPr>
              <a:t> </a:t>
            </a:r>
            <a:r>
              <a:rPr lang="ru-RU" dirty="0" smtClean="0"/>
              <a:t/>
            </a:r>
            <a:br>
              <a:rPr lang="ru-RU" dirty="0" smtClean="0"/>
            </a:br>
            <a:endParaRPr lang="ru-RU" dirty="0"/>
          </a:p>
        </p:txBody>
      </p:sp>
      <p:sp>
        <p:nvSpPr>
          <p:cNvPr id="3" name="Подзаголовок 2"/>
          <p:cNvSpPr>
            <a:spLocks noGrp="1"/>
          </p:cNvSpPr>
          <p:nvPr>
            <p:ph type="subTitle" idx="1"/>
          </p:nvPr>
        </p:nvSpPr>
        <p:spPr>
          <a:xfrm>
            <a:off x="1285852" y="1214422"/>
            <a:ext cx="6900866" cy="566726"/>
          </a:xfrm>
        </p:spPr>
        <p:txBody>
          <a:bodyPr>
            <a:noAutofit/>
          </a:bodyPr>
          <a:lstStyle/>
          <a:p>
            <a:r>
              <a:rPr lang="ru-RU" sz="1400" b="1" dirty="0" smtClean="0">
                <a:solidFill>
                  <a:srgbClr val="002060"/>
                </a:solidFill>
                <a:latin typeface="Times New Roman" pitchFamily="18" charset="0"/>
                <a:cs typeface="Times New Roman" pitchFamily="18" charset="0"/>
              </a:rPr>
              <a:t>Муниципальное автономное дошкольное образовательное учреждение </a:t>
            </a:r>
          </a:p>
          <a:p>
            <a:r>
              <a:rPr lang="ru-RU" sz="1400" b="1" dirty="0" smtClean="0">
                <a:solidFill>
                  <a:srgbClr val="002060"/>
                </a:solidFill>
                <a:latin typeface="Times New Roman" pitchFamily="18" charset="0"/>
                <a:cs typeface="Times New Roman" pitchFamily="18" charset="0"/>
              </a:rPr>
              <a:t>Центр развития ребенка – детский сад</a:t>
            </a:r>
          </a:p>
          <a:p>
            <a:r>
              <a:rPr lang="ru-RU" sz="1400" b="1" dirty="0" smtClean="0">
                <a:solidFill>
                  <a:srgbClr val="002060"/>
                </a:solidFill>
                <a:latin typeface="Times New Roman" pitchFamily="18" charset="0"/>
                <a:cs typeface="Times New Roman" pitchFamily="18" charset="0"/>
              </a:rPr>
              <a:t> г. </a:t>
            </a:r>
            <a:r>
              <a:rPr lang="ru-RU" sz="1400" b="1" dirty="0" err="1" smtClean="0">
                <a:solidFill>
                  <a:srgbClr val="002060"/>
                </a:solidFill>
                <a:latin typeface="Times New Roman" pitchFamily="18" charset="0"/>
                <a:cs typeface="Times New Roman" pitchFamily="18" charset="0"/>
              </a:rPr>
              <a:t>Покачи</a:t>
            </a:r>
            <a:endParaRPr lang="ru-RU" sz="1400" b="1" dirty="0">
              <a:solidFill>
                <a:srgbClr val="002060"/>
              </a:solidFill>
              <a:latin typeface="Times New Roman" pitchFamily="18" charset="0"/>
              <a:cs typeface="Times New Roman" pitchFamily="18" charset="0"/>
            </a:endParaRPr>
          </a:p>
        </p:txBody>
      </p:sp>
      <p:sp>
        <p:nvSpPr>
          <p:cNvPr id="5" name="Подзаголовок 2"/>
          <p:cNvSpPr txBox="1">
            <a:spLocks/>
          </p:cNvSpPr>
          <p:nvPr/>
        </p:nvSpPr>
        <p:spPr>
          <a:xfrm>
            <a:off x="5072066" y="5929330"/>
            <a:ext cx="3829032" cy="566726"/>
          </a:xfrm>
          <a:prstGeom prst="rect">
            <a:avLst/>
          </a:prstGeom>
        </p:spPr>
        <p:txBody>
          <a:bodyPr vert="horz" lIns="91440" tIns="45720" rIns="91440" bIns="45720" rtlCol="0">
            <a:noAutofit/>
          </a:bodyPr>
          <a:lstStyle/>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6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Составила: </a:t>
            </a:r>
          </a:p>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6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педагог-психолог Е.М. Козакова</a:t>
            </a:r>
            <a:endParaRPr kumimoji="0" lang="ru-RU" sz="1600" b="1" i="0" u="none" strike="noStrike" kern="1200" cap="none" spc="0" normalizeH="0" baseline="0" noProof="0" dirty="0">
              <a:ln>
                <a:noFill/>
              </a:ln>
              <a:solidFill>
                <a:srgbClr val="002060"/>
              </a:solidFill>
              <a:effectLst/>
              <a:uLnTx/>
              <a:uFillTx/>
              <a:latin typeface="Times New Roman" pitchFamily="18" charset="0"/>
              <a:ea typeface="+mn-ea"/>
              <a:cs typeface="Times New Roman" pitchFamily="18" charset="0"/>
            </a:endParaRPr>
          </a:p>
        </p:txBody>
      </p:sp>
      <p:pic>
        <p:nvPicPr>
          <p:cNvPr id="12290" name="Picture 2" descr="http://ds1599.ru/wp-content/uploads/2019/12/%D0%B7%D0%B4%D0%BE%D1%80%D0%BE%D0%B2%D1%8C%D0%B5.jpg"/>
          <p:cNvPicPr>
            <a:picLocks noChangeAspect="1" noChangeArrowheads="1"/>
          </p:cNvPicPr>
          <p:nvPr/>
        </p:nvPicPr>
        <p:blipFill>
          <a:blip r:embed="rId3"/>
          <a:srcRect l="16754" r="16232" b="6180"/>
          <a:stretch>
            <a:fillRect/>
          </a:stretch>
        </p:blipFill>
        <p:spPr bwMode="auto">
          <a:xfrm>
            <a:off x="2071670" y="3429000"/>
            <a:ext cx="2224783" cy="3114697"/>
          </a:xfrm>
          <a:prstGeom prst="ellipse">
            <a:avLst/>
          </a:prstGeom>
          <a:noFill/>
          <a:ln>
            <a:solidFill>
              <a:srgbClr val="002060"/>
            </a:solid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4" name="Прямоугольник 3"/>
          <p:cNvSpPr/>
          <p:nvPr/>
        </p:nvSpPr>
        <p:spPr>
          <a:xfrm>
            <a:off x="642910" y="857232"/>
            <a:ext cx="8143932" cy="5663089"/>
          </a:xfrm>
          <a:prstGeom prst="rect">
            <a:avLst/>
          </a:prstGeom>
        </p:spPr>
        <p:txBody>
          <a:bodyPr wrap="square">
            <a:spAutoFit/>
          </a:bodyPr>
          <a:lstStyle/>
          <a:p>
            <a:pPr algn="ctr"/>
            <a:r>
              <a:rPr lang="ru-RU" b="1" dirty="0" smtClean="0">
                <a:solidFill>
                  <a:srgbClr val="002060"/>
                </a:solidFill>
                <a:latin typeface="Times New Roman" pitchFamily="18" charset="0"/>
                <a:cs typeface="Times New Roman" pitchFamily="18" charset="0"/>
              </a:rPr>
              <a:t>АКТУАЛЬНОСТЬ</a:t>
            </a:r>
          </a:p>
          <a:p>
            <a:pPr algn="ctr"/>
            <a:endParaRPr lang="ru-RU" b="1" dirty="0" smtClean="0">
              <a:solidFill>
                <a:srgbClr val="002060"/>
              </a:solidFill>
              <a:latin typeface="Times New Roman" pitchFamily="18" charset="0"/>
              <a:cs typeface="Times New Roman" pitchFamily="18" charset="0"/>
            </a:endParaRPr>
          </a:p>
          <a:p>
            <a:pPr algn="ctr"/>
            <a:r>
              <a:rPr lang="ru-RU" b="1" dirty="0" smtClean="0">
                <a:solidFill>
                  <a:srgbClr val="002060"/>
                </a:solidFill>
              </a:rPr>
              <a:t>«Новый сосуд долго пахнет тем, чем наполнили его впервые!»</a:t>
            </a:r>
          </a:p>
          <a:p>
            <a:pPr algn="ctr"/>
            <a:r>
              <a:rPr lang="ru-RU" b="1" dirty="0" smtClean="0">
                <a:solidFill>
                  <a:srgbClr val="002060"/>
                </a:solidFill>
              </a:rPr>
              <a:t>                                                                                                Гораций</a:t>
            </a:r>
            <a:endParaRPr lang="ru-RU" b="1" dirty="0" smtClean="0">
              <a:solidFill>
                <a:srgbClr val="002060"/>
              </a:solidFill>
              <a:latin typeface="Times New Roman" pitchFamily="18" charset="0"/>
              <a:cs typeface="Times New Roman" pitchFamily="18" charset="0"/>
            </a:endParaRPr>
          </a:p>
          <a:p>
            <a:pPr algn="just"/>
            <a:r>
              <a:rPr lang="ru-RU" dirty="0" smtClean="0">
                <a:solidFill>
                  <a:srgbClr val="002060"/>
                </a:solidFill>
                <a:latin typeface="Times New Roman" pitchFamily="18" charset="0"/>
                <a:cs typeface="Times New Roman" pitchFamily="18" charset="0"/>
              </a:rPr>
              <a:t>	</a:t>
            </a:r>
            <a:r>
              <a:rPr lang="ru-RU" sz="1600" dirty="0" smtClean="0">
                <a:solidFill>
                  <a:srgbClr val="002060"/>
                </a:solidFill>
                <a:latin typeface="Times New Roman" pitchFamily="18" charset="0"/>
                <a:cs typeface="Times New Roman" pitchFamily="18" charset="0"/>
              </a:rPr>
              <a:t>Семья является важнейшим институтом становления ребенка как личности. Именно в ней он получает первый опыт общения, социального взаимодействия. На протяжении какого-то времени семья вообще является единственным местом получения такого опыта. Затем в жизнь ребенка включаются такие социальные институты, как детский сад, школа, улица. Однако и в это время семья продолжает оставаться одним из важнейших факторов социализации личности и хранительницей духовно-нравственного воспитания.</a:t>
            </a:r>
          </a:p>
          <a:p>
            <a:pPr algn="just"/>
            <a:r>
              <a:rPr lang="ru-RU" sz="1600" dirty="0" smtClean="0">
                <a:solidFill>
                  <a:srgbClr val="002060"/>
                </a:solidFill>
                <a:latin typeface="Times New Roman" pitchFamily="18" charset="0"/>
                <a:cs typeface="Times New Roman" pitchFamily="18" charset="0"/>
              </a:rPr>
              <a:t>	В современном мире дети оказались в сложном положении. Разрушены ценностные ориентиры, утратилась связь между поколениями, резко изменились стереотипы поведения, СМИ и телевидение демонстрирует негативные примеры взаимоотношений между членами семьи, нестабильность в стране, неопределённость, сложности в трудоустройстве, стрессовые ситуации в жизни родителей также оказывают отрицательное влияние. Всё это приводит к возрастанию числа детей «группы риска». </a:t>
            </a:r>
          </a:p>
          <a:p>
            <a:pPr algn="just"/>
            <a:r>
              <a:rPr lang="ru-RU" sz="1600" dirty="0" smtClean="0">
                <a:solidFill>
                  <a:srgbClr val="002060"/>
                </a:solidFill>
                <a:latin typeface="Times New Roman" pitchFamily="18" charset="0"/>
                <a:cs typeface="Times New Roman" pitchFamily="18" charset="0"/>
              </a:rPr>
              <a:t>	Задача педагога-психолога донести родителям мысль о взаимосвязи физического и психологического здоровья, мотивировать на сохранение и укрепление психологического здоровья ребенка и семьи в целом. Родителям для этого нужно иметь психологические знания по данному вопросу. Данная презентация разработана с просвещения родителей (законных представителей) по данной теме.</a:t>
            </a:r>
            <a:endParaRPr lang="ru-RU" sz="1600" dirty="0">
              <a:solidFill>
                <a:srgbClr val="002060"/>
              </a:solidFill>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2" name="Заголовок 1"/>
          <p:cNvSpPr>
            <a:spLocks noGrp="1"/>
          </p:cNvSpPr>
          <p:nvPr>
            <p:ph type="ctrTitle"/>
          </p:nvPr>
        </p:nvSpPr>
        <p:spPr>
          <a:xfrm>
            <a:off x="642910" y="1285860"/>
            <a:ext cx="8072494" cy="1857388"/>
          </a:xfrm>
        </p:spPr>
        <p:txBody>
          <a:bodyPr>
            <a:normAutofit/>
          </a:bodyPr>
          <a:lstStyle/>
          <a:p>
            <a:pPr algn="just"/>
            <a:r>
              <a:rPr lang="ru-RU" sz="2000" b="1" dirty="0" smtClean="0">
                <a:solidFill>
                  <a:srgbClr val="002060"/>
                </a:solidFill>
                <a:latin typeface="Times New Roman" pitchFamily="18" charset="0"/>
                <a:cs typeface="Times New Roman" pitchFamily="18" charset="0"/>
              </a:rPr>
              <a:t>Цель: </a:t>
            </a:r>
            <a:r>
              <a:rPr lang="ru-RU" sz="2000" dirty="0" smtClean="0">
                <a:solidFill>
                  <a:srgbClr val="002060"/>
                </a:solidFill>
                <a:latin typeface="Times New Roman" pitchFamily="18" charset="0"/>
                <a:cs typeface="Times New Roman" pitchFamily="18" charset="0"/>
              </a:rPr>
              <a:t>повышение компетентности родителей (законных представителей)  в вопросах сохранения и укрепления психологического здоровья детей дошкольного возраста.</a:t>
            </a:r>
            <a:endParaRPr lang="ru-RU" sz="2000" dirty="0">
              <a:solidFill>
                <a:srgbClr val="002060"/>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642910" y="3000372"/>
            <a:ext cx="7786742" cy="2286016"/>
          </a:xfrm>
        </p:spPr>
        <p:txBody>
          <a:bodyPr>
            <a:normAutofit lnSpcReduction="10000"/>
          </a:bodyPr>
          <a:lstStyle/>
          <a:p>
            <a:pPr algn="l"/>
            <a:r>
              <a:rPr lang="ru-RU" sz="1800" b="1" dirty="0" smtClean="0">
                <a:solidFill>
                  <a:srgbClr val="002060"/>
                </a:solidFill>
                <a:latin typeface="Times New Roman" pitchFamily="18" charset="0"/>
                <a:cs typeface="Times New Roman" pitchFamily="18" charset="0"/>
              </a:rPr>
              <a:t>Задачи:</a:t>
            </a:r>
          </a:p>
          <a:p>
            <a:pPr algn="just"/>
            <a:r>
              <a:rPr lang="ru-RU" sz="1800" dirty="0" smtClean="0">
                <a:solidFill>
                  <a:srgbClr val="002060"/>
                </a:solidFill>
                <a:latin typeface="Times New Roman" pitchFamily="18" charset="0"/>
                <a:cs typeface="Times New Roman" pitchFamily="18" charset="0"/>
              </a:rPr>
              <a:t>1. Распространение психологических знаний  о природе формирования психологически здоровой личности ребенка, факторах риска, признаках нарушений, типах неправильного воспитания.</a:t>
            </a:r>
          </a:p>
          <a:p>
            <a:pPr algn="just"/>
            <a:endParaRPr lang="ru-RU" sz="1800" dirty="0" smtClean="0">
              <a:solidFill>
                <a:srgbClr val="002060"/>
              </a:solidFill>
              <a:latin typeface="Times New Roman" pitchFamily="18" charset="0"/>
              <a:cs typeface="Times New Roman" pitchFamily="18" charset="0"/>
            </a:endParaRPr>
          </a:p>
          <a:p>
            <a:pPr algn="just"/>
            <a:r>
              <a:rPr lang="ru-RU" sz="1800" dirty="0" smtClean="0">
                <a:solidFill>
                  <a:srgbClr val="002060"/>
                </a:solidFill>
                <a:latin typeface="Times New Roman" pitchFamily="18" charset="0"/>
                <a:cs typeface="Times New Roman" pitchFamily="18" charset="0"/>
              </a:rPr>
              <a:t>2. Содействие в осознании и оценивании родителями (законными представителями) своей роли  и  личного опыта в сохранении и укреплении психологического здоровья ребенка.</a:t>
            </a:r>
            <a:endParaRPr lang="ru-RU" sz="1800" dirty="0">
              <a:solidFill>
                <a:srgbClr val="002060"/>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16385" name="Rectangle 1"/>
          <p:cNvSpPr>
            <a:spLocks noChangeArrowheads="1"/>
          </p:cNvSpPr>
          <p:nvPr/>
        </p:nvSpPr>
        <p:spPr bwMode="auto">
          <a:xfrm>
            <a:off x="1000100" y="1214422"/>
            <a:ext cx="7358114"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Ребенок с рождения обладает своими «особыми» врождёнными качествами. Это тип нервной системы, задатки определённых способностей, особенности поведения, даже частично характер своих родителей. Существует мнение, что психологическое развитие ребёнка во многом определяется его генотипом. Но большинством учёных-психологов, доказано, что воспитание и среда, есть факторы, влияющие на развитие личности в большей степени, нежели врождённые особенности.</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Главную, определяющую роль в психическом развитии ребёнка играет социальный опыт</a:t>
            </a:r>
            <a:r>
              <a:rPr kumimoji="0" lang="ru-RU" sz="1600" i="0" u="none" strike="noStrike" cap="none" normalizeH="0" baseline="0" dirty="0" smtClean="0">
                <a:ln>
                  <a:noFill/>
                </a:ln>
                <a:solidFill>
                  <a:srgbClr val="002060"/>
                </a:solidFill>
                <a:effectLst/>
                <a:latin typeface="Times New Roman" pitchFamily="18" charset="0"/>
                <a:cs typeface="Times New Roman" pitchFamily="18" charset="0"/>
              </a:rPr>
              <a:t>. Первый социум для ребенка – семья.</a:t>
            </a:r>
          </a:p>
        </p:txBody>
      </p:sp>
      <p:sp>
        <p:nvSpPr>
          <p:cNvPr id="16386" name="Rectangle 2"/>
          <p:cNvSpPr>
            <a:spLocks noChangeArrowheads="1"/>
          </p:cNvSpPr>
          <p:nvPr/>
        </p:nvSpPr>
        <p:spPr bwMode="auto">
          <a:xfrm>
            <a:off x="928662" y="3643314"/>
            <a:ext cx="742955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Выходит, что именно от нас, взрослых, зависит, каков будет путь малыша в этом сложном, но прекрасном мире. Известно, что гармоничное развитие ребенка во многом зависит от его психологического здоровья, поэтому тема формирования психологического здоровья весьма актуальна по сей день.</a:t>
            </a:r>
            <a:endParaRPr kumimoji="0" lang="ru-RU" sz="1600" i="0" u="none" strike="noStrike" cap="none" normalizeH="0" baseline="0" dirty="0" smtClean="0">
              <a:ln>
                <a:noFill/>
              </a:ln>
              <a:solidFill>
                <a:srgbClr val="002060"/>
              </a:solidFill>
              <a:effectLst/>
              <a:latin typeface="Arial" pitchFamily="34" charset="0"/>
              <a:cs typeface="Arial" pitchFamily="34" charset="0"/>
            </a:endParaRPr>
          </a:p>
        </p:txBody>
      </p:sp>
      <p:sp>
        <p:nvSpPr>
          <p:cNvPr id="6" name="Rectangle 2"/>
          <p:cNvSpPr>
            <a:spLocks noChangeArrowheads="1"/>
          </p:cNvSpPr>
          <p:nvPr/>
        </p:nvSpPr>
        <p:spPr bwMode="auto">
          <a:xfrm>
            <a:off x="1142976" y="785794"/>
            <a:ext cx="742955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2060"/>
                </a:solidFill>
                <a:effectLst/>
                <a:latin typeface="Times New Roman" pitchFamily="18" charset="0"/>
                <a:cs typeface="Times New Roman" pitchFamily="18" charset="0"/>
              </a:rPr>
              <a:t>СЕМЬЯ – первый социум в жизни ребенка</a:t>
            </a:r>
          </a:p>
        </p:txBody>
      </p:sp>
      <p:pic>
        <p:nvPicPr>
          <p:cNvPr id="7" name="Picture 2" descr="https://i.ytimg.com/vi/EIQs_lAmUdw/maxresdefault.jpg"/>
          <p:cNvPicPr>
            <a:picLocks noChangeAspect="1" noChangeArrowheads="1"/>
          </p:cNvPicPr>
          <p:nvPr/>
        </p:nvPicPr>
        <p:blipFill>
          <a:blip r:embed="rId3" cstate="print"/>
          <a:srcRect/>
          <a:stretch>
            <a:fillRect/>
          </a:stretch>
        </p:blipFill>
        <p:spPr bwMode="auto">
          <a:xfrm>
            <a:off x="4714876" y="4857760"/>
            <a:ext cx="3127842" cy="1759411"/>
          </a:xfrm>
          <a:prstGeom prst="roundRect">
            <a:avLst/>
          </a:prstGeom>
          <a:noFill/>
          <a:ln>
            <a:solidFill>
              <a:srgbClr val="FFFF00"/>
            </a:solid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3" name="Подзаголовок 2"/>
          <p:cNvSpPr>
            <a:spLocks noGrp="1"/>
          </p:cNvSpPr>
          <p:nvPr>
            <p:ph type="subTitle" idx="1"/>
          </p:nvPr>
        </p:nvSpPr>
        <p:spPr>
          <a:xfrm>
            <a:off x="642910" y="3500438"/>
            <a:ext cx="3929090" cy="714380"/>
          </a:xfrm>
        </p:spPr>
        <p:txBody>
          <a:bodyPr>
            <a:normAutofit fontScale="62500" lnSpcReduction="20000"/>
          </a:bodyPr>
          <a:lstStyle/>
          <a:p>
            <a:r>
              <a:rPr lang="ru-RU" b="1" dirty="0" smtClean="0">
                <a:solidFill>
                  <a:srgbClr val="002060"/>
                </a:solidFill>
                <a:latin typeface="Times New Roman" pitchFamily="18" charset="0"/>
                <a:cs typeface="Times New Roman" pitchFamily="18" charset="0"/>
              </a:rPr>
              <a:t>ПСИХИЧЕСКОЕ ЗДОРОВЬЕ</a:t>
            </a:r>
          </a:p>
          <a:p>
            <a:r>
              <a:rPr lang="ru-RU" b="1" dirty="0" smtClean="0">
                <a:solidFill>
                  <a:srgbClr val="002060"/>
                </a:solidFill>
                <a:latin typeface="Times New Roman" pitchFamily="18" charset="0"/>
                <a:cs typeface="Times New Roman" pitchFamily="18" charset="0"/>
              </a:rPr>
              <a:t>(интеллект) </a:t>
            </a:r>
            <a:endParaRPr lang="ru-RU" b="1" dirty="0">
              <a:solidFill>
                <a:srgbClr val="002060"/>
              </a:solidFill>
              <a:latin typeface="Times New Roman" pitchFamily="18" charset="0"/>
              <a:cs typeface="Times New Roman" pitchFamily="18" charset="0"/>
            </a:endParaRPr>
          </a:p>
        </p:txBody>
      </p:sp>
      <p:sp>
        <p:nvSpPr>
          <p:cNvPr id="18433" name="Rectangle 1"/>
          <p:cNvSpPr>
            <a:spLocks noChangeArrowheads="1"/>
          </p:cNvSpPr>
          <p:nvPr/>
        </p:nvSpPr>
        <p:spPr bwMode="auto">
          <a:xfrm>
            <a:off x="1000100" y="857232"/>
            <a:ext cx="7643866"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lang="ru-RU" sz="2000" b="1" dirty="0" smtClean="0">
                <a:solidFill>
                  <a:srgbClr val="002060"/>
                </a:solidFill>
                <a:latin typeface="Times New Roman" pitchFamily="18" charset="0"/>
                <a:ea typeface="Calibri" pitchFamily="34" charset="0"/>
                <a:cs typeface="Times New Roman" pitchFamily="18" charset="0"/>
              </a:rPr>
              <a:t>Особенности терминов </a:t>
            </a:r>
          </a:p>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«психическое здоровье» и «психологическое здоровье»</a:t>
            </a:r>
          </a:p>
          <a:p>
            <a:pPr marL="0" marR="0" lvl="0" indent="450850" algn="ctr" defTabSz="914400" rtl="0" eaLnBrk="1" fontAlgn="base" latinLnBrk="0" hangingPunct="1">
              <a:lnSpc>
                <a:spcPct val="100000"/>
              </a:lnSpc>
              <a:spcBef>
                <a:spcPct val="0"/>
              </a:spcBef>
              <a:spcAft>
                <a:spcPct val="0"/>
              </a:spcAft>
              <a:buClrTx/>
              <a:buSzTx/>
              <a:buFontTx/>
              <a:buNone/>
              <a:tabLst/>
            </a:pPr>
            <a:endParaRPr kumimoji="0" lang="ru-RU"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Психическое здоровье от психологического отличается тем, что психическое здоровье имеет отношение к отдельным психическим процессам и механизмам, а психологическое здоровье относится к личности в целом.</a:t>
            </a:r>
            <a:endParaRPr kumimoji="0" lang="ru-RU" i="0" u="none" strike="noStrike" cap="none" normalizeH="0" baseline="0" dirty="0" smtClean="0">
              <a:ln>
                <a:noFill/>
              </a:ln>
              <a:solidFill>
                <a:srgbClr val="002060"/>
              </a:solidFill>
              <a:effectLst/>
              <a:latin typeface="Times New Roman" pitchFamily="18" charset="0"/>
              <a:cs typeface="Times New Roman" pitchFamily="18" charset="0"/>
            </a:endParaRPr>
          </a:p>
        </p:txBody>
      </p:sp>
      <p:pic>
        <p:nvPicPr>
          <p:cNvPr id="7" name="Picture 3" descr="https://fsa.zobj.net/crop.php?r=eCcLFDqC2sO5q06kFC_G-z3dUrAZS8-oaYoL1k3uJEji5asUBjHR86hZutZxVlyQ8NLHA6PVfj85umaeRLDHVMqxoTKJFz5kSGpIjjtzJyalSHbSIgV2mUOfM28SglzrdfU_3UtdLy0T78Am"/>
          <p:cNvPicPr>
            <a:picLocks noChangeAspect="1" noChangeArrowheads="1"/>
          </p:cNvPicPr>
          <p:nvPr/>
        </p:nvPicPr>
        <p:blipFill>
          <a:blip r:embed="rId3" cstate="print"/>
          <a:srcRect/>
          <a:stretch>
            <a:fillRect/>
          </a:stretch>
        </p:blipFill>
        <p:spPr bwMode="auto">
          <a:xfrm>
            <a:off x="5429256" y="4429132"/>
            <a:ext cx="2205648" cy="1960576"/>
          </a:xfrm>
          <a:prstGeom prst="roundRect">
            <a:avLst/>
          </a:prstGeom>
          <a:noFill/>
          <a:ln>
            <a:solidFill>
              <a:srgbClr val="002060"/>
            </a:solidFill>
          </a:ln>
        </p:spPr>
      </p:pic>
      <p:pic>
        <p:nvPicPr>
          <p:cNvPr id="8" name="Picture 5" descr="https://edubloxsa.staticscdn.com/wp-content/uploads/2018/05/Vakansiekursus-2.jpg"/>
          <p:cNvPicPr>
            <a:picLocks noChangeAspect="1" noChangeArrowheads="1"/>
          </p:cNvPicPr>
          <p:nvPr/>
        </p:nvPicPr>
        <p:blipFill>
          <a:blip r:embed="rId4" cstate="print"/>
          <a:srcRect/>
          <a:stretch>
            <a:fillRect/>
          </a:stretch>
        </p:blipFill>
        <p:spPr bwMode="auto">
          <a:xfrm>
            <a:off x="1571604" y="4429132"/>
            <a:ext cx="2357454" cy="1922336"/>
          </a:xfrm>
          <a:prstGeom prst="roundRect">
            <a:avLst/>
          </a:prstGeom>
          <a:noFill/>
          <a:ln>
            <a:solidFill>
              <a:srgbClr val="002060"/>
            </a:solidFill>
          </a:ln>
        </p:spPr>
      </p:pic>
      <p:sp>
        <p:nvSpPr>
          <p:cNvPr id="9" name="Подзаголовок 2"/>
          <p:cNvSpPr txBox="1">
            <a:spLocks/>
          </p:cNvSpPr>
          <p:nvPr/>
        </p:nvSpPr>
        <p:spPr>
          <a:xfrm>
            <a:off x="4572000" y="3500438"/>
            <a:ext cx="4143404" cy="928694"/>
          </a:xfrm>
          <a:prstGeom prst="rect">
            <a:avLst/>
          </a:prstGeom>
        </p:spPr>
        <p:txBody>
          <a:bodyPr vert="horz" lIns="91440" tIns="45720" rIns="91440" bIns="45720" rtlCol="0">
            <a:normAutofit fontScale="62500" lnSpcReduction="2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32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ПСИХОЛОГИЧЕСКОЕ ЗДОРОВЬЕ</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ru-RU" sz="3200" b="1" dirty="0" smtClean="0">
                <a:solidFill>
                  <a:srgbClr val="002060"/>
                </a:solidFill>
                <a:latin typeface="Times New Roman" pitchFamily="18" charset="0"/>
                <a:cs typeface="Times New Roman" pitchFamily="18" charset="0"/>
              </a:rPr>
              <a:t>(душа)</a:t>
            </a:r>
            <a:endParaRPr kumimoji="0" lang="ru-RU" sz="3200" b="1" i="0" u="none" strike="noStrike" kern="1200" cap="none" spc="0" normalizeH="0" baseline="0" noProof="0" dirty="0">
              <a:ln>
                <a:noFill/>
              </a:ln>
              <a:solidFill>
                <a:srgbClr val="002060"/>
              </a:solidFill>
              <a:effectLst/>
              <a:uLnTx/>
              <a:uFillTx/>
              <a:latin typeface="Times New Roman" pitchFamily="18" charset="0"/>
              <a:ea typeface="+mn-ea"/>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2" name="Заголовок 1"/>
          <p:cNvSpPr>
            <a:spLocks noGrp="1"/>
          </p:cNvSpPr>
          <p:nvPr>
            <p:ph type="ctrTitle"/>
          </p:nvPr>
        </p:nvSpPr>
        <p:spPr>
          <a:xfrm>
            <a:off x="1142976" y="1000108"/>
            <a:ext cx="7172348" cy="528640"/>
          </a:xfrm>
        </p:spPr>
        <p:txBody>
          <a:bodyPr>
            <a:noAutofit/>
          </a:bodyPr>
          <a:lstStyle/>
          <a:p>
            <a:r>
              <a:rPr lang="ru-RU" sz="2000" b="1" dirty="0" smtClean="0">
                <a:solidFill>
                  <a:srgbClr val="002060"/>
                </a:solidFill>
                <a:latin typeface="Times New Roman" pitchFamily="18" charset="0"/>
                <a:cs typeface="Times New Roman" pitchFamily="18" charset="0"/>
              </a:rPr>
              <a:t>ПСИХОЛОГИЧЕСКОЕ  ЗДОРОВЬЕ ДЕТЕЙ</a:t>
            </a:r>
            <a:br>
              <a:rPr lang="ru-RU" sz="2000" b="1" dirty="0" smtClean="0">
                <a:solidFill>
                  <a:srgbClr val="002060"/>
                </a:solidFill>
                <a:latin typeface="Times New Roman" pitchFamily="18" charset="0"/>
                <a:cs typeface="Times New Roman" pitchFamily="18" charset="0"/>
              </a:rPr>
            </a:br>
            <a:r>
              <a:rPr lang="ru-RU" sz="2000" b="1" dirty="0" smtClean="0">
                <a:solidFill>
                  <a:srgbClr val="002060"/>
                </a:solidFill>
                <a:latin typeface="Times New Roman" pitchFamily="18" charset="0"/>
                <a:cs typeface="Times New Roman" pitchFamily="18" charset="0"/>
              </a:rPr>
              <a:t> РАННЕГО ВОЗРАСТА</a:t>
            </a:r>
            <a:endParaRPr lang="ru-RU" sz="2000" b="1" dirty="0">
              <a:solidFill>
                <a:srgbClr val="002060"/>
              </a:solidFill>
              <a:latin typeface="Times New Roman" pitchFamily="18" charset="0"/>
              <a:cs typeface="Times New Roman" pitchFamily="18" charset="0"/>
            </a:endParaRPr>
          </a:p>
        </p:txBody>
      </p:sp>
      <p:sp>
        <p:nvSpPr>
          <p:cNvPr id="17410" name="Rectangle 2"/>
          <p:cNvSpPr>
            <a:spLocks noChangeArrowheads="1"/>
          </p:cNvSpPr>
          <p:nvPr/>
        </p:nvSpPr>
        <p:spPr bwMode="auto">
          <a:xfrm>
            <a:off x="785786" y="1714489"/>
            <a:ext cx="7572428"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l"/>
              </a:tabLst>
            </a:pPr>
            <a:r>
              <a:rPr kumimoji="0" lang="ru-RU"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Это способность маленького ребенка переживать, регулировать и выражать эмоции, находясь в близких и безопасных отношениях, а также способность исследовать окружение и обучаться. Все эти способности лучше всего проявляются в контексте заботящегося окружения ребенка, которое включает в себя семью, сообщество и культуру.</a:t>
            </a: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ru-RU"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Факторы, формирующие психическое здоровье ребенка?</a:t>
            </a: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ru-RU"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Char char="•"/>
              <a:tabLst>
                <a:tab pos="457200" algn="l"/>
              </a:tabLst>
            </a:pPr>
            <a:r>
              <a:rPr kumimoji="0" lang="ru-RU" i="0"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Опыт отношений привязанности с близким взрослым.</a:t>
            </a:r>
          </a:p>
          <a:p>
            <a:pPr marL="0" marR="0" lvl="0" indent="0" algn="ctr" defTabSz="914400" rtl="0" eaLnBrk="0" fontAlgn="base" latinLnBrk="0" hangingPunct="0">
              <a:lnSpc>
                <a:spcPct val="100000"/>
              </a:lnSpc>
              <a:spcBef>
                <a:spcPct val="0"/>
              </a:spcBef>
              <a:spcAft>
                <a:spcPct val="0"/>
              </a:spcAft>
              <a:buClrTx/>
              <a:buSzTx/>
              <a:buFontTx/>
              <a:buChar char="•"/>
              <a:tabLst>
                <a:tab pos="457200" algn="l"/>
              </a:tabLst>
            </a:pPr>
            <a:r>
              <a:rPr kumimoji="0" lang="ru-RU" i="0"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Качество отношений привязанности, которое определяется:</a:t>
            </a: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ru-RU"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постоянством и стабильностью;</a:t>
            </a: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ru-RU"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чувствительностью;</a:t>
            </a: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ru-RU"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отзывчивостью;</a:t>
            </a: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ru-RU"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эмоциональной доступностью близкого взрослого;</a:t>
            </a:r>
          </a:p>
          <a:p>
            <a:pPr marL="0" marR="0" lvl="0" indent="0" algn="ctr" defTabSz="914400" rtl="0" eaLnBrk="0" fontAlgn="base" latinLnBrk="0" hangingPunct="0">
              <a:lnSpc>
                <a:spcPct val="100000"/>
              </a:lnSpc>
              <a:spcBef>
                <a:spcPct val="0"/>
              </a:spcBef>
              <a:spcAft>
                <a:spcPct val="0"/>
              </a:spcAft>
              <a:buClrTx/>
              <a:buSzTx/>
              <a:buFontTx/>
              <a:buNone/>
              <a:tabLst>
                <a:tab pos="457200" algn="l"/>
              </a:tabLst>
            </a:pPr>
            <a:r>
              <a:rPr kumimoji="0" lang="ru-RU"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соответствием его поведения возрасту ребенка.</a:t>
            </a: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9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r>
            <a:br>
              <a:rPr kumimoji="0" lang="ru-RU" sz="9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br>
            <a:r>
              <a:rPr kumimoji="0" lang="ru-RU" sz="9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r>
            <a:br>
              <a:rPr kumimoji="0" lang="ru-RU" sz="9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b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7" name="Прямоугольник 6"/>
          <p:cNvSpPr/>
          <p:nvPr/>
        </p:nvSpPr>
        <p:spPr>
          <a:xfrm>
            <a:off x="1357290" y="1571612"/>
            <a:ext cx="2571768" cy="642942"/>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002060"/>
                </a:solidFill>
                <a:latin typeface="Times New Roman" pitchFamily="18" charset="0"/>
                <a:cs typeface="Times New Roman" pitchFamily="18" charset="0"/>
              </a:rPr>
              <a:t>МЕДИЦИНСКИЙ ПОДХОД</a:t>
            </a:r>
            <a:endParaRPr lang="ru-RU" b="1" dirty="0">
              <a:solidFill>
                <a:srgbClr val="002060"/>
              </a:solidFill>
              <a:latin typeface="Times New Roman" pitchFamily="18" charset="0"/>
              <a:cs typeface="Times New Roman" pitchFamily="18" charset="0"/>
            </a:endParaRPr>
          </a:p>
        </p:txBody>
      </p:sp>
      <p:sp>
        <p:nvSpPr>
          <p:cNvPr id="8" name="Прямоугольник 7"/>
          <p:cNvSpPr/>
          <p:nvPr/>
        </p:nvSpPr>
        <p:spPr>
          <a:xfrm>
            <a:off x="4857752" y="1571612"/>
            <a:ext cx="2714644" cy="642942"/>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002060"/>
                </a:solidFill>
                <a:latin typeface="Times New Roman" pitchFamily="18" charset="0"/>
                <a:cs typeface="Times New Roman" pitchFamily="18" charset="0"/>
              </a:rPr>
              <a:t>ПСИХОЛОГИЧЕСКИЙ ПОДХОД</a:t>
            </a:r>
            <a:endParaRPr lang="ru-RU" b="1" dirty="0">
              <a:solidFill>
                <a:srgbClr val="002060"/>
              </a:solidFill>
              <a:latin typeface="Times New Roman" pitchFamily="18" charset="0"/>
              <a:cs typeface="Times New Roman" pitchFamily="18" charset="0"/>
            </a:endParaRPr>
          </a:p>
        </p:txBody>
      </p:sp>
      <p:sp>
        <p:nvSpPr>
          <p:cNvPr id="9" name="Прямоугольник 8"/>
          <p:cNvSpPr/>
          <p:nvPr/>
        </p:nvSpPr>
        <p:spPr>
          <a:xfrm>
            <a:off x="642910" y="2643182"/>
            <a:ext cx="3500462" cy="271464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solidFill>
                  <a:schemeClr val="tx1">
                    <a:lumMod val="95000"/>
                    <a:lumOff val="5000"/>
                  </a:schemeClr>
                </a:solidFill>
                <a:latin typeface="Times New Roman" pitchFamily="18" charset="0"/>
                <a:cs typeface="Times New Roman" pitchFamily="18" charset="0"/>
              </a:rPr>
              <a:t>психическое здоровье рассматривают как меру вероятности развития психической болезни («негативное» определение здоровья как отсутствия болезни); о здоровье судят с позиций психических нарушений и аномалий личности как отклонений от </a:t>
            </a:r>
            <a:r>
              <a:rPr lang="ru-RU" sz="1600" b="1" i="1" dirty="0" smtClean="0">
                <a:solidFill>
                  <a:schemeClr val="tx1">
                    <a:lumMod val="95000"/>
                    <a:lumOff val="5000"/>
                  </a:schemeClr>
                </a:solidFill>
                <a:latin typeface="Times New Roman" pitchFamily="18" charset="0"/>
                <a:cs typeface="Times New Roman" pitchFamily="18" charset="0"/>
              </a:rPr>
              <a:t>нормы</a:t>
            </a:r>
            <a:r>
              <a:rPr lang="ru-RU" sz="1600" b="1" dirty="0" smtClean="0">
                <a:solidFill>
                  <a:schemeClr val="tx1">
                    <a:lumMod val="95000"/>
                    <a:lumOff val="5000"/>
                  </a:schemeClr>
                </a:solidFill>
                <a:latin typeface="Times New Roman" pitchFamily="18" charset="0"/>
                <a:cs typeface="Times New Roman" pitchFamily="18" charset="0"/>
              </a:rPr>
              <a:t> </a:t>
            </a:r>
            <a:endParaRPr lang="ru-RU" sz="1600" b="1" dirty="0">
              <a:solidFill>
                <a:schemeClr val="tx1">
                  <a:lumMod val="95000"/>
                  <a:lumOff val="5000"/>
                </a:schemeClr>
              </a:solidFill>
              <a:latin typeface="Times New Roman" pitchFamily="18" charset="0"/>
              <a:cs typeface="Times New Roman" pitchFamily="18" charset="0"/>
            </a:endParaRPr>
          </a:p>
        </p:txBody>
      </p:sp>
      <p:cxnSp>
        <p:nvCxnSpPr>
          <p:cNvPr id="11" name="Прямая со стрелкой 10"/>
          <p:cNvCxnSpPr/>
          <p:nvPr/>
        </p:nvCxnSpPr>
        <p:spPr>
          <a:xfrm rot="5400000">
            <a:off x="2393936" y="2392354"/>
            <a:ext cx="356396" cy="797"/>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rot="5400000">
            <a:off x="6108712" y="2463792"/>
            <a:ext cx="356396" cy="797"/>
          </a:xfrm>
          <a:prstGeom prst="straightConnector1">
            <a:avLst/>
          </a:prstGeom>
          <a:ln w="381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9" name="Прямоугольник 18"/>
          <p:cNvSpPr/>
          <p:nvPr/>
        </p:nvSpPr>
        <p:spPr>
          <a:xfrm>
            <a:off x="4500562" y="2643182"/>
            <a:ext cx="3786214" cy="271464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solidFill>
                  <a:schemeClr val="tx1">
                    <a:lumMod val="95000"/>
                    <a:lumOff val="5000"/>
                  </a:schemeClr>
                </a:solidFill>
                <a:latin typeface="Times New Roman" pitchFamily="18" charset="0"/>
                <a:cs typeface="Times New Roman" pitchFamily="18" charset="0"/>
              </a:rPr>
              <a:t>на анализе </a:t>
            </a:r>
            <a:r>
              <a:rPr lang="ru-RU" sz="1600" b="1" i="1" dirty="0" smtClean="0">
                <a:solidFill>
                  <a:schemeClr val="tx1">
                    <a:lumMod val="95000"/>
                    <a:lumOff val="5000"/>
                  </a:schemeClr>
                </a:solidFill>
                <a:latin typeface="Times New Roman" pitchFamily="18" charset="0"/>
                <a:cs typeface="Times New Roman" pitchFamily="18" charset="0"/>
              </a:rPr>
              <a:t>здорового</a:t>
            </a:r>
            <a:r>
              <a:rPr lang="ru-RU" sz="1600" b="1" dirty="0" smtClean="0">
                <a:solidFill>
                  <a:schemeClr val="tx1">
                    <a:lumMod val="95000"/>
                    <a:lumOff val="5000"/>
                  </a:schemeClr>
                </a:solidFill>
                <a:latin typeface="Times New Roman" pitchFamily="18" charset="0"/>
                <a:cs typeface="Times New Roman" pitchFamily="18" charset="0"/>
              </a:rPr>
              <a:t> функционирования </a:t>
            </a:r>
            <a:r>
              <a:rPr lang="ru-RU" sz="1600" b="1" i="1" dirty="0" smtClean="0">
                <a:solidFill>
                  <a:schemeClr val="tx1">
                    <a:lumMod val="95000"/>
                    <a:lumOff val="5000"/>
                  </a:schemeClr>
                </a:solidFill>
                <a:latin typeface="Times New Roman" pitchFamily="18" charset="0"/>
                <a:cs typeface="Times New Roman" pitchFamily="18" charset="0"/>
              </a:rPr>
              <a:t>личности</a:t>
            </a:r>
            <a:r>
              <a:rPr lang="ru-RU" sz="1600" b="1" dirty="0" smtClean="0">
                <a:solidFill>
                  <a:schemeClr val="tx1">
                    <a:lumMod val="95000"/>
                    <a:lumOff val="5000"/>
                  </a:schemeClr>
                </a:solidFill>
                <a:latin typeface="Times New Roman" pitchFamily="18" charset="0"/>
                <a:cs typeface="Times New Roman" pitchFamily="18" charset="0"/>
              </a:rPr>
              <a:t> как </a:t>
            </a:r>
            <a:r>
              <a:rPr lang="ru-RU" sz="1600" b="1" i="1" dirty="0" smtClean="0">
                <a:solidFill>
                  <a:schemeClr val="tx1">
                    <a:lumMod val="95000"/>
                    <a:lumOff val="5000"/>
                  </a:schemeClr>
                </a:solidFill>
                <a:latin typeface="Times New Roman" pitchFamily="18" charset="0"/>
                <a:cs typeface="Times New Roman" pitchFamily="18" charset="0"/>
              </a:rPr>
              <a:t>позитивного процесса</a:t>
            </a:r>
            <a:r>
              <a:rPr lang="ru-RU" sz="1600" b="1" dirty="0" smtClean="0">
                <a:solidFill>
                  <a:schemeClr val="tx1">
                    <a:lumMod val="95000"/>
                    <a:lumOff val="5000"/>
                  </a:schemeClr>
                </a:solidFill>
                <a:latin typeface="Times New Roman" pitchFamily="18" charset="0"/>
                <a:cs typeface="Times New Roman" pitchFamily="18" charset="0"/>
              </a:rPr>
              <a:t>, описываемого через понятия </a:t>
            </a:r>
            <a:r>
              <a:rPr lang="ru-RU" sz="1600" b="1" i="1" dirty="0" smtClean="0">
                <a:solidFill>
                  <a:schemeClr val="tx1">
                    <a:lumMod val="95000"/>
                    <a:lumOff val="5000"/>
                  </a:schemeClr>
                </a:solidFill>
                <a:latin typeface="Times New Roman" pitchFamily="18" charset="0"/>
                <a:cs typeface="Times New Roman" pitchFamily="18" charset="0"/>
              </a:rPr>
              <a:t>самореализации</a:t>
            </a:r>
            <a:r>
              <a:rPr lang="ru-RU" sz="1600" b="1" dirty="0" smtClean="0">
                <a:solidFill>
                  <a:schemeClr val="tx1">
                    <a:lumMod val="95000"/>
                    <a:lumOff val="5000"/>
                  </a:schemeClr>
                </a:solidFill>
                <a:latin typeface="Times New Roman" pitchFamily="18" charset="0"/>
                <a:cs typeface="Times New Roman" pitchFamily="18" charset="0"/>
              </a:rPr>
              <a:t>, </a:t>
            </a:r>
            <a:r>
              <a:rPr lang="ru-RU" sz="1600" b="1" i="1" dirty="0" err="1" smtClean="0">
                <a:solidFill>
                  <a:schemeClr val="tx1">
                    <a:lumMod val="95000"/>
                    <a:lumOff val="5000"/>
                  </a:schemeClr>
                </a:solidFill>
                <a:latin typeface="Times New Roman" pitchFamily="18" charset="0"/>
                <a:cs typeface="Times New Roman" pitchFamily="18" charset="0"/>
              </a:rPr>
              <a:t>самоактуализации</a:t>
            </a:r>
            <a:r>
              <a:rPr lang="ru-RU" sz="1600" b="1" dirty="0" smtClean="0">
                <a:solidFill>
                  <a:schemeClr val="tx1">
                    <a:lumMod val="95000"/>
                    <a:lumOff val="5000"/>
                  </a:schemeClr>
                </a:solidFill>
                <a:latin typeface="Times New Roman" pitchFamily="18" charset="0"/>
                <a:cs typeface="Times New Roman" pitchFamily="18" charset="0"/>
              </a:rPr>
              <a:t> , </a:t>
            </a:r>
            <a:r>
              <a:rPr lang="ru-RU" sz="1600" b="1" i="1" dirty="0" smtClean="0">
                <a:solidFill>
                  <a:schemeClr val="tx1">
                    <a:lumMod val="95000"/>
                    <a:lumOff val="5000"/>
                  </a:schemeClr>
                </a:solidFill>
                <a:latin typeface="Times New Roman" pitchFamily="18" charset="0"/>
                <a:cs typeface="Times New Roman" pitchFamily="18" charset="0"/>
              </a:rPr>
              <a:t>полноценной жизни, аутентичности</a:t>
            </a:r>
            <a:r>
              <a:rPr lang="ru-RU" sz="1600" b="1" dirty="0" smtClean="0">
                <a:solidFill>
                  <a:schemeClr val="tx1">
                    <a:lumMod val="95000"/>
                    <a:lumOff val="5000"/>
                  </a:schemeClr>
                </a:solidFill>
                <a:latin typeface="Times New Roman" pitchFamily="18" charset="0"/>
                <a:cs typeface="Times New Roman" pitchFamily="18" charset="0"/>
              </a:rPr>
              <a:t>, </a:t>
            </a:r>
            <a:r>
              <a:rPr lang="ru-RU" sz="1600" b="1" i="1" dirty="0" smtClean="0">
                <a:solidFill>
                  <a:schemeClr val="tx1">
                    <a:lumMod val="95000"/>
                    <a:lumOff val="5000"/>
                  </a:schemeClr>
                </a:solidFill>
                <a:latin typeface="Times New Roman" pitchFamily="18" charset="0"/>
                <a:cs typeface="Times New Roman" pitchFamily="18" charset="0"/>
              </a:rPr>
              <a:t>стремления к смыслу</a:t>
            </a:r>
            <a:r>
              <a:rPr lang="ru-RU" sz="1600" dirty="0" smtClean="0">
                <a:solidFill>
                  <a:schemeClr val="tx1">
                    <a:lumMod val="95000"/>
                    <a:lumOff val="5000"/>
                  </a:schemeClr>
                </a:solidFill>
              </a:rPr>
              <a:t> </a:t>
            </a:r>
            <a:endParaRPr lang="ru-RU" sz="1600" b="1" dirty="0">
              <a:solidFill>
                <a:schemeClr val="tx1">
                  <a:lumMod val="95000"/>
                  <a:lumOff val="5000"/>
                </a:schemeClr>
              </a:solidFill>
              <a:latin typeface="Times New Roman" pitchFamily="18" charset="0"/>
              <a:cs typeface="Times New Roman" pitchFamily="18" charset="0"/>
            </a:endParaRPr>
          </a:p>
        </p:txBody>
      </p:sp>
      <p:sp>
        <p:nvSpPr>
          <p:cNvPr id="20" name="Прямоугольник 19"/>
          <p:cNvSpPr/>
          <p:nvPr/>
        </p:nvSpPr>
        <p:spPr>
          <a:xfrm>
            <a:off x="1357290" y="857232"/>
            <a:ext cx="7072362" cy="707886"/>
          </a:xfrm>
          <a:prstGeom prst="rect">
            <a:avLst/>
          </a:prstGeom>
        </p:spPr>
        <p:txBody>
          <a:bodyPr wrap="square">
            <a:spAutoFit/>
          </a:bodyPr>
          <a:lstStyle/>
          <a:p>
            <a:pPr algn="just"/>
            <a:r>
              <a:rPr lang="ru-RU" sz="2000" b="1" dirty="0" smtClean="0">
                <a:solidFill>
                  <a:srgbClr val="002060"/>
                </a:solidFill>
                <a:latin typeface="Times New Roman" pitchFamily="18" charset="0"/>
                <a:cs typeface="Times New Roman" pitchFamily="18" charset="0"/>
              </a:rPr>
              <a:t>ПСИХИЧЕСКОЕ ЗДОРОВЬЕ.  ДВА ПОДХОДА.  </a:t>
            </a:r>
          </a:p>
          <a:p>
            <a:pPr algn="just"/>
            <a:r>
              <a:rPr lang="ru-RU" sz="2000" b="1" dirty="0" smtClean="0">
                <a:solidFill>
                  <a:srgbClr val="002060"/>
                </a:solidFill>
                <a:latin typeface="Times New Roman" pitchFamily="18" charset="0"/>
                <a:cs typeface="Times New Roman" pitchFamily="18" charset="0"/>
              </a:rPr>
              <a:t> </a:t>
            </a:r>
            <a:endParaRPr lang="ru-RU" sz="2000" b="1" dirty="0">
              <a:solidFill>
                <a:srgbClr val="002060"/>
              </a:solidFill>
              <a:latin typeface="Times New Roman" pitchFamily="18" charset="0"/>
              <a:cs typeface="Times New Roman" pitchFamily="18" charset="0"/>
            </a:endParaRPr>
          </a:p>
        </p:txBody>
      </p:sp>
      <p:sp>
        <p:nvSpPr>
          <p:cNvPr id="21" name="Прямоугольник 20"/>
          <p:cNvSpPr/>
          <p:nvPr/>
        </p:nvSpPr>
        <p:spPr>
          <a:xfrm>
            <a:off x="714348" y="5643578"/>
            <a:ext cx="7215238" cy="707886"/>
          </a:xfrm>
          <a:prstGeom prst="rect">
            <a:avLst/>
          </a:prstGeom>
        </p:spPr>
        <p:txBody>
          <a:bodyPr wrap="square">
            <a:spAutoFit/>
          </a:bodyPr>
          <a:lstStyle/>
          <a:p>
            <a:pPr algn="just"/>
            <a:endParaRPr lang="ru-RU" sz="2000" b="1" dirty="0" smtClean="0">
              <a:solidFill>
                <a:srgbClr val="002060"/>
              </a:solidFill>
              <a:latin typeface="Times New Roman" pitchFamily="18" charset="0"/>
              <a:cs typeface="Times New Roman" pitchFamily="18" charset="0"/>
            </a:endParaRPr>
          </a:p>
          <a:p>
            <a:pPr algn="just"/>
            <a:r>
              <a:rPr lang="ru-RU" sz="2000" b="1" dirty="0" smtClean="0">
                <a:solidFill>
                  <a:srgbClr val="002060"/>
                </a:solidFill>
                <a:latin typeface="Times New Roman" pitchFamily="18" charset="0"/>
                <a:cs typeface="Times New Roman" pitchFamily="18" charset="0"/>
              </a:rPr>
              <a:t>ВЫВОД:</a:t>
            </a:r>
            <a:endParaRPr lang="ru-RU" sz="2000" b="1" dirty="0">
              <a:solidFill>
                <a:srgbClr val="002060"/>
              </a:solidFill>
              <a:latin typeface="Times New Roman" pitchFamily="18" charset="0"/>
              <a:cs typeface="Times New Roman" pitchFamily="18" charset="0"/>
            </a:endParaRPr>
          </a:p>
        </p:txBody>
      </p:sp>
      <p:sp>
        <p:nvSpPr>
          <p:cNvPr id="22" name="Прямоугольник 21"/>
          <p:cNvSpPr/>
          <p:nvPr/>
        </p:nvSpPr>
        <p:spPr>
          <a:xfrm>
            <a:off x="1857356" y="5715016"/>
            <a:ext cx="6643734" cy="646331"/>
          </a:xfrm>
          <a:prstGeom prst="rect">
            <a:avLst/>
          </a:prstGeom>
        </p:spPr>
        <p:txBody>
          <a:bodyPr wrap="square">
            <a:spAutoFit/>
          </a:bodyPr>
          <a:lstStyle/>
          <a:p>
            <a:endParaRPr lang="ru-RU" dirty="0" smtClean="0">
              <a:solidFill>
                <a:srgbClr val="002060"/>
              </a:solidFill>
              <a:latin typeface="Times New Roman" pitchFamily="18" charset="0"/>
              <a:cs typeface="Times New Roman" pitchFamily="18" charset="0"/>
            </a:endParaRPr>
          </a:p>
          <a:p>
            <a:r>
              <a:rPr lang="ru-RU" dirty="0" smtClean="0">
                <a:solidFill>
                  <a:srgbClr val="002060"/>
                </a:solidFill>
                <a:latin typeface="Times New Roman" pitchFamily="18" charset="0"/>
                <a:cs typeface="Times New Roman" pitchFamily="18" charset="0"/>
              </a:rPr>
              <a:t>Психическое и психологическое здоровье тесно связаны.</a:t>
            </a:r>
            <a:endParaRPr lang="ru-RU" dirty="0">
              <a:solidFill>
                <a:srgbClr val="002060"/>
              </a:solidFill>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19457" name="Rectangle 1"/>
          <p:cNvSpPr>
            <a:spLocks noChangeArrowheads="1"/>
          </p:cNvSpPr>
          <p:nvPr/>
        </p:nvSpPr>
        <p:spPr bwMode="auto">
          <a:xfrm>
            <a:off x="857224" y="1000108"/>
            <a:ext cx="7500990" cy="51090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Уровни психологического здоровья: </a:t>
            </a:r>
          </a:p>
          <a:p>
            <a:pPr marL="0" marR="0" lvl="0" indent="450850" algn="ctr" defTabSz="914400" rtl="0" eaLnBrk="1" fontAlgn="base" latinLnBrk="0" hangingPunct="1">
              <a:lnSpc>
                <a:spcPct val="100000"/>
              </a:lnSpc>
              <a:spcBef>
                <a:spcPct val="0"/>
              </a:spcBef>
              <a:spcAft>
                <a:spcPct val="0"/>
              </a:spcAft>
              <a:buClrTx/>
              <a:buSzTx/>
              <a:buFontTx/>
              <a:buNone/>
              <a:tabLst/>
            </a:pPr>
            <a:endParaRPr kumimoji="0" lang="ru-RU"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креативный</a:t>
            </a:r>
            <a:r>
              <a:rPr lang="ru-RU" dirty="0" smtClean="0">
                <a:solidFill>
                  <a:srgbClr val="002060"/>
                </a:solidFill>
                <a:latin typeface="Times New Roman" pitchFamily="18" charset="0"/>
                <a:ea typeface="Calibri" pitchFamily="34" charset="0"/>
                <a:cs typeface="Times New Roman" pitchFamily="18" charset="0"/>
              </a:rPr>
              <a:t>;</a:t>
            </a:r>
            <a:endParaRPr kumimoji="0" lang="ru-RU"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 адаптивный; </a:t>
            </a:r>
            <a:endParaRPr kumimoji="0" lang="ru-RU"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450850" algn="ct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r>
              <a:rPr kumimoji="0" lang="ru-RU"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дезадаптивный</a:t>
            </a:r>
            <a:r>
              <a:rPr kumimoji="0" lang="ru-RU"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p>
          <a:p>
            <a:pPr marL="0" marR="0" lvl="0" indent="450850" algn="ctr" defTabSz="914400" rtl="0" eaLnBrk="0" fontAlgn="base" latinLnBrk="0" hangingPunct="0">
              <a:lnSpc>
                <a:spcPct val="100000"/>
              </a:lnSpc>
              <a:spcBef>
                <a:spcPct val="0"/>
              </a:spcBef>
              <a:spcAft>
                <a:spcPct val="0"/>
              </a:spcAft>
              <a:buClrTx/>
              <a:buSzTx/>
              <a:buFontTx/>
              <a:buNone/>
              <a:tabLst/>
            </a:pPr>
            <a:endParaRPr lang="ru-RU" dirty="0" smtClean="0">
              <a:solidFill>
                <a:srgbClr val="002060"/>
              </a:solidFill>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sng"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Креативный</a:t>
            </a:r>
            <a:r>
              <a:rPr kumimoji="0" lang="ru-RU"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 самый высокий уровень. Дети этого уровня имеют достаточный запас сил, чтобы преодолевать неудачи, неблагоприятные ситуации, активны в любой деятельности, они, как правило, не нуждаются в особенной психологической помощи.</a:t>
            </a:r>
            <a:endParaRPr kumimoji="0" lang="ru-RU"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sng"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Адаптивный</a:t>
            </a:r>
            <a:r>
              <a:rPr kumimoji="0" lang="ru-RU" b="0" i="0" u="sng"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средний уровень. К нему относится категория детей в целом адаптированных к социуму, но нуждающихся в необходимой  психологической поддержке со стороны взрослых.</a:t>
            </a:r>
            <a:endParaRPr kumimoji="0" lang="ru-RU"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1" i="0" u="sng"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Дезадаптивный</a:t>
            </a:r>
            <a:r>
              <a:rPr kumimoji="0" lang="ru-RU"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ru-RU"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уровень включает в себя детей, поведение которых характеризуется стремлением приспособиться к существующим обстоятельствам в ущерб себе и своим желаниям, не стремясь что-то изменить. Такие дети особенно нуждаются в индивидуальной коррекционной работе.</a:t>
            </a:r>
            <a:endParaRPr kumimoji="0" lang="ru-RU" b="0"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unart.pro/uploads/posts/2020-04/1587641165_61-p-foni-dlya-prezentatsii-powerpoint-90.jpg"/>
          <p:cNvPicPr>
            <a:picLocks noChangeAspect="1" noChangeArrowheads="1"/>
          </p:cNvPicPr>
          <p:nvPr/>
        </p:nvPicPr>
        <p:blipFill>
          <a:blip r:embed="rId2">
            <a:lum bright="30000"/>
          </a:blip>
          <a:srcRect l="17092" t="27469" r="16129"/>
          <a:stretch>
            <a:fillRect/>
          </a:stretch>
        </p:blipFill>
        <p:spPr bwMode="auto">
          <a:xfrm>
            <a:off x="0" y="1"/>
            <a:ext cx="9144000" cy="6858000"/>
          </a:xfrm>
          <a:prstGeom prst="rect">
            <a:avLst/>
          </a:prstGeom>
          <a:noFill/>
        </p:spPr>
      </p:pic>
      <p:sp>
        <p:nvSpPr>
          <p:cNvPr id="20481" name="Rectangle 1"/>
          <p:cNvSpPr>
            <a:spLocks noChangeArrowheads="1"/>
          </p:cNvSpPr>
          <p:nvPr/>
        </p:nvSpPr>
        <p:spPr bwMode="auto">
          <a:xfrm>
            <a:off x="857224" y="571480"/>
            <a:ext cx="7643866"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Факторы риска психологического здоровья детей:</a:t>
            </a:r>
            <a:endParaRPr kumimoji="0" lang="ru-RU" sz="2000"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ru-RU"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AutoNum type="arabicPeriod"/>
              <a:tabLst/>
            </a:pPr>
            <a:r>
              <a:rPr kumimoji="0" lang="ru-RU" sz="1600" b="1" i="0" u="sng"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Средовы</a:t>
            </a:r>
            <a:r>
              <a:rPr kumimoji="0" lang="ru-RU" sz="1600" i="0" u="sng"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е (окружающая среда ребенка) </a:t>
            </a:r>
            <a:r>
              <a:rPr kumimoji="0" lang="ru-RU" sz="160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К средовым факторам можно отнести неблагополучную обстановку в семье (ссоры родителей, отсутствие одного из них, злоупотребление спиртными напитками, неграмотность родителей в отношении воспитания детей) или неблагоприятный для ребёнка эпизод, связанный с детским учреждением. В детском учреждении травмирующей психику может стать, например, ситуация первой встречи с воспитателем, который поведёт себя некомпетентно, и это скажется на последующем взаимодействии ребенка со взрослыми. Кроме того, в детском саду нередко бывают случаи конфликтных отношений со сверстниками, и если воспитатель не видит этого или не вмешивается в ситуацию, то нарушается эмоциональный комфорт ребёнка, что в дальнейшем может негативно сказаться на формировании его личности.</a:t>
            </a:r>
            <a:endParaRPr kumimoji="0" lang="ru-RU" sz="1600" i="0" u="none" strike="noStrike" cap="none" normalizeH="0" baseline="0" dirty="0" smtClean="0">
              <a:ln>
                <a:noFill/>
              </a:ln>
              <a:solidFill>
                <a:srgbClr val="002060"/>
              </a:solidFill>
              <a:effectLst/>
              <a:latin typeface="Times New Roman" pitchFamily="18" charset="0"/>
              <a:cs typeface="Times New Roman" pitchFamily="18" charset="0"/>
            </a:endParaRPr>
          </a:p>
        </p:txBody>
      </p:sp>
      <p:sp>
        <p:nvSpPr>
          <p:cNvPr id="6" name="Rectangle 1"/>
          <p:cNvSpPr>
            <a:spLocks noChangeArrowheads="1"/>
          </p:cNvSpPr>
          <p:nvPr/>
        </p:nvSpPr>
        <p:spPr bwMode="auto">
          <a:xfrm>
            <a:off x="428596" y="4214818"/>
            <a:ext cx="7572428"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a:t>
            </a:r>
            <a:r>
              <a:rPr kumimoji="0" lang="ru-RU" sz="1600" i="0" u="sng"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r>
              <a:rPr kumimoji="0" lang="ru-RU" sz="1600" b="1" i="0" u="sng"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Субъективные </a:t>
            </a:r>
            <a:r>
              <a:rPr kumimoji="0" lang="ru-RU" sz="1600" i="0" u="sng"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(индивидуальные личностные особенности ребенка).</a:t>
            </a: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60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К субъективным факторам относятся характер, темперамент, воля, адекватная самооценка. </a:t>
            </a:r>
            <a:endParaRPr kumimoji="0" lang="ru-RU" sz="1600" i="0" u="none" strike="noStrike" cap="none" normalizeH="0" baseline="0" dirty="0" smtClean="0">
              <a:ln>
                <a:noFill/>
              </a:ln>
              <a:solidFill>
                <a:srgbClr val="002060"/>
              </a:solidFill>
              <a:effectLst/>
              <a:latin typeface="Times New Roman" pitchFamily="18" charset="0"/>
              <a:cs typeface="Times New Roman" pitchFamily="18" charset="0"/>
            </a:endParaRPr>
          </a:p>
        </p:txBody>
      </p:sp>
      <p:pic>
        <p:nvPicPr>
          <p:cNvPr id="6146" name="Picture 2" descr="https://avatars.mds.yandex.net/get-zen_doc/1880939/pub_5d25cf21e854a900ae818fa8_5d25e7422cf6f100ae965415/scale_1200"/>
          <p:cNvPicPr>
            <a:picLocks noChangeAspect="1" noChangeArrowheads="1"/>
          </p:cNvPicPr>
          <p:nvPr/>
        </p:nvPicPr>
        <p:blipFill>
          <a:blip r:embed="rId3" cstate="print"/>
          <a:srcRect/>
          <a:stretch>
            <a:fillRect/>
          </a:stretch>
        </p:blipFill>
        <p:spPr bwMode="auto">
          <a:xfrm>
            <a:off x="7858148" y="4929198"/>
            <a:ext cx="928694" cy="1709890"/>
          </a:xfrm>
          <a:prstGeom prst="roundRect">
            <a:avLst/>
          </a:prstGeom>
          <a:noFill/>
          <a:ln>
            <a:solidFill>
              <a:srgbClr val="FFFF00"/>
            </a:solidFill>
          </a:ln>
        </p:spPr>
      </p:pic>
      <p:pic>
        <p:nvPicPr>
          <p:cNvPr id="6148" name="Picture 4" descr="https://zefirr.net/media/k2/items/cache/8dc425b2acbf9c68064b8a63eae1ffbc_XL.jpg"/>
          <p:cNvPicPr>
            <a:picLocks noChangeAspect="1" noChangeArrowheads="1"/>
          </p:cNvPicPr>
          <p:nvPr/>
        </p:nvPicPr>
        <p:blipFill>
          <a:blip r:embed="rId4" cstate="print"/>
          <a:srcRect/>
          <a:stretch>
            <a:fillRect/>
          </a:stretch>
        </p:blipFill>
        <p:spPr bwMode="auto">
          <a:xfrm>
            <a:off x="3357554" y="5072074"/>
            <a:ext cx="2643206" cy="1485724"/>
          </a:xfrm>
          <a:prstGeom prst="roundRect">
            <a:avLst/>
          </a:prstGeom>
          <a:noFill/>
          <a:ln>
            <a:solidFill>
              <a:srgbClr val="FFFF00"/>
            </a:solid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funart.pro/uploads/posts/2020-04/1587641165_61-p-foni-dlya-prezentatsii-powerpoint-90.jpg"/>
          <p:cNvPicPr>
            <a:picLocks noChangeAspect="1" noChangeArrowheads="1"/>
          </p:cNvPicPr>
          <p:nvPr/>
        </p:nvPicPr>
        <p:blipFill>
          <a:blip r:embed="rId2">
            <a:lum bright="30000"/>
          </a:blip>
          <a:srcRect l="18761" t="27469" r="16129"/>
          <a:stretch>
            <a:fillRect/>
          </a:stretch>
        </p:blipFill>
        <p:spPr bwMode="auto">
          <a:xfrm>
            <a:off x="0" y="1"/>
            <a:ext cx="9144000" cy="6858000"/>
          </a:xfrm>
          <a:prstGeom prst="rect">
            <a:avLst/>
          </a:prstGeom>
          <a:noFill/>
        </p:spPr>
      </p:pic>
      <p:sp>
        <p:nvSpPr>
          <p:cNvPr id="22529" name="Rectangle 1"/>
          <p:cNvSpPr>
            <a:spLocks noChangeArrowheads="1"/>
          </p:cNvSpPr>
          <p:nvPr/>
        </p:nvSpPr>
        <p:spPr bwMode="auto">
          <a:xfrm>
            <a:off x="785786" y="428604"/>
            <a:ext cx="7715304" cy="40626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57200" algn="l"/>
              </a:tabLst>
            </a:pPr>
            <a:r>
              <a:rPr kumimoji="0" lang="ru-RU"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Признаки глубокого нарушения психического здоровья у ребенка</a:t>
            </a:r>
          </a:p>
          <a:p>
            <a:pPr marL="0" marR="0" lvl="0" indent="0" algn="just" defTabSz="914400" rtl="0" eaLnBrk="1" fontAlgn="base" latinLnBrk="0" hangingPunct="1">
              <a:lnSpc>
                <a:spcPct val="100000"/>
              </a:lnSpc>
              <a:spcBef>
                <a:spcPct val="0"/>
              </a:spcBef>
              <a:spcAft>
                <a:spcPct val="0"/>
              </a:spcAft>
              <a:buClrTx/>
              <a:buSzTx/>
              <a:buFontTx/>
              <a:buNone/>
              <a:tabLst>
                <a:tab pos="457200" algn="l"/>
              </a:tabLst>
            </a:pPr>
            <a:endPar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Низкий рост.</a:t>
            </a: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ru-RU" sz="1600" i="0" u="none" strike="noStrike" cap="none" normalizeH="0" baseline="0" dirty="0" err="1" smtClean="0">
                <a:ln>
                  <a:noFill/>
                </a:ln>
                <a:solidFill>
                  <a:srgbClr val="002060"/>
                </a:solidFill>
                <a:effectLst/>
                <a:latin typeface="Times New Roman" pitchFamily="18" charset="0"/>
                <a:ea typeface="Times New Roman" pitchFamily="18" charset="0"/>
                <a:cs typeface="Times New Roman" pitchFamily="18" charset="0"/>
              </a:rPr>
              <a:t>Самостимуляция</a:t>
            </a: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(раскачивание, сосание пальцев</a:t>
            </a:r>
            <a:r>
              <a:rPr kumimoji="0" lang="ru-RU" sz="1600"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a:t>
            </a: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и предметов).</a:t>
            </a: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Состояние глубокой депрессии (отказ от всякой деятельности, паралич, оцепенение.</a:t>
            </a: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Выраженное беспорядочное дружелюбие, постоянная демонстрация позитивного аффекта.</a:t>
            </a: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Устойчивое нарушение сна и питания.</a:t>
            </a: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Нарушения поведения: расторможенность, отсутствие игры и любой активности, выраженные проявления агрессивного поведения, проявления пассивного и/или гиперактивного поведения,</a:t>
            </a:r>
            <a:r>
              <a:rPr kumimoji="0" lang="ru-RU" sz="1600"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a:t>
            </a: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рискованное, опасное для здоровья ребенка поведение.</a:t>
            </a: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Выраженное отставание в развитии.</a:t>
            </a: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Отсутствие речи и навыков коммуникации.</a:t>
            </a: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Особенности эмоционального состояния (печаль или серьезность, ровный, уплощенный аффект).</a:t>
            </a: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ru-RU" sz="160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Послушность, отсутствие инициативы и отстаивания своих интересов.</a:t>
            </a:r>
            <a:endParaRPr kumimoji="0" lang="ru-RU" sz="1600" i="0" u="none" strike="noStrike" cap="none" normalizeH="0" baseline="0" dirty="0" smtClean="0">
              <a:ln>
                <a:noFill/>
              </a:ln>
              <a:solidFill>
                <a:srgbClr val="002060"/>
              </a:solidFill>
              <a:effectLst/>
              <a:latin typeface="Times New Roman" pitchFamily="18" charset="0"/>
              <a:cs typeface="Times New Roman" pitchFamily="18" charset="0"/>
            </a:endParaRPr>
          </a:p>
        </p:txBody>
      </p:sp>
      <p:pic>
        <p:nvPicPr>
          <p:cNvPr id="5122" name="Picture 2" descr="https://i.pinimg.com/736x/68/9e/dd/689eddf665fa01358627674972ed7207--chocolate-tempo-atmosferico.jpg"/>
          <p:cNvPicPr>
            <a:picLocks noChangeAspect="1" noChangeArrowheads="1"/>
          </p:cNvPicPr>
          <p:nvPr/>
        </p:nvPicPr>
        <p:blipFill>
          <a:blip r:embed="rId3" cstate="print"/>
          <a:srcRect/>
          <a:stretch>
            <a:fillRect/>
          </a:stretch>
        </p:blipFill>
        <p:spPr bwMode="auto">
          <a:xfrm>
            <a:off x="7072330" y="4500570"/>
            <a:ext cx="1714512" cy="2115731"/>
          </a:xfrm>
          <a:prstGeom prst="roundRect">
            <a:avLst/>
          </a:prstGeom>
          <a:noFill/>
          <a:ln>
            <a:solidFill>
              <a:srgbClr val="FFFF00"/>
            </a:solid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4" name="Прямоугольник 3"/>
          <p:cNvSpPr/>
          <p:nvPr/>
        </p:nvSpPr>
        <p:spPr>
          <a:xfrm>
            <a:off x="714348" y="1500174"/>
            <a:ext cx="8143932" cy="5016758"/>
          </a:xfrm>
          <a:prstGeom prst="rect">
            <a:avLst/>
          </a:prstGeom>
        </p:spPr>
        <p:txBody>
          <a:bodyPr wrap="square">
            <a:spAutoFit/>
          </a:bodyPr>
          <a:lstStyle/>
          <a:p>
            <a:pPr algn="just"/>
            <a:r>
              <a:rPr lang="ru-RU" sz="1600" b="1" dirty="0" smtClean="0">
                <a:solidFill>
                  <a:srgbClr val="002060"/>
                </a:solidFill>
                <a:latin typeface="Times New Roman" pitchFamily="18" charset="0"/>
                <a:cs typeface="Times New Roman" pitchFamily="18" charset="0"/>
              </a:rPr>
              <a:t>	Психосоматические заболевания  </a:t>
            </a:r>
            <a:r>
              <a:rPr lang="ru-RU" sz="1600" dirty="0" smtClean="0">
                <a:solidFill>
                  <a:srgbClr val="002060"/>
                </a:solidFill>
                <a:latin typeface="Times New Roman" pitchFamily="18" charset="0"/>
                <a:cs typeface="Times New Roman" pitchFamily="18" charset="0"/>
              </a:rPr>
              <a:t>- ведущая медико-социальная проблема века. Неуклонно возрастает число детей, страдающих бронхиальной астмой и сахарным диабетом, заболеваниями желудочно-кишечного тракта и желчного пузыря, болезнями мочевыводящих путей, расстройствами со стороны </a:t>
            </a:r>
            <a:r>
              <a:rPr lang="ru-RU" sz="1600" dirty="0" err="1" smtClean="0">
                <a:solidFill>
                  <a:srgbClr val="002060"/>
                </a:solidFill>
                <a:latin typeface="Times New Roman" pitchFamily="18" charset="0"/>
                <a:cs typeface="Times New Roman" pitchFamily="18" charset="0"/>
              </a:rPr>
              <a:t>сердечно-сосудистой</a:t>
            </a:r>
            <a:r>
              <a:rPr lang="ru-RU" sz="1600" dirty="0" smtClean="0">
                <a:solidFill>
                  <a:srgbClr val="002060"/>
                </a:solidFill>
                <a:latin typeface="Times New Roman" pitchFamily="18" charset="0"/>
                <a:cs typeface="Times New Roman" pitchFamily="18" charset="0"/>
              </a:rPr>
              <a:t> системы, нейродермитом и многим другим. </a:t>
            </a:r>
          </a:p>
          <a:p>
            <a:r>
              <a:rPr lang="ru-RU" sz="1600" dirty="0" smtClean="0">
                <a:solidFill>
                  <a:srgbClr val="002060"/>
                </a:solidFill>
                <a:latin typeface="Times New Roman" pitchFamily="18" charset="0"/>
                <a:cs typeface="Times New Roman" pitchFamily="18" charset="0"/>
              </a:rPr>
              <a:t>	Все это - психосоматические заболевания, когда психическое и соматическое (телесное) неразрывно связаны в происхождении  клинической картины заболеваний.</a:t>
            </a:r>
            <a:br>
              <a:rPr lang="ru-RU" sz="1600" dirty="0" smtClean="0">
                <a:solidFill>
                  <a:srgbClr val="002060"/>
                </a:solidFill>
                <a:latin typeface="Times New Roman" pitchFamily="18" charset="0"/>
                <a:cs typeface="Times New Roman" pitchFamily="18" charset="0"/>
              </a:rPr>
            </a:br>
            <a:endParaRPr lang="ru-RU" sz="1600" dirty="0" smtClean="0">
              <a:solidFill>
                <a:srgbClr val="002060"/>
              </a:solidFill>
              <a:latin typeface="Times New Roman" pitchFamily="18" charset="0"/>
              <a:cs typeface="Times New Roman" pitchFamily="18" charset="0"/>
            </a:endParaRPr>
          </a:p>
          <a:p>
            <a:r>
              <a:rPr lang="ru-RU" sz="1600" b="1" i="1" dirty="0" smtClean="0">
                <a:solidFill>
                  <a:srgbClr val="002060"/>
                </a:solidFill>
                <a:latin typeface="Times New Roman" pitchFamily="18" charset="0"/>
                <a:cs typeface="Times New Roman" pitchFamily="18" charset="0"/>
              </a:rPr>
              <a:t>К классическим психосоматическим заболеваниям, называемым «святой семеркой» «</a:t>
            </a:r>
            <a:r>
              <a:rPr lang="ru-RU" sz="1600" b="1" i="1" dirty="0" err="1" smtClean="0">
                <a:solidFill>
                  <a:srgbClr val="002060"/>
                </a:solidFill>
                <a:latin typeface="Times New Roman" pitchFamily="18" charset="0"/>
                <a:cs typeface="Times New Roman" pitchFamily="18" charset="0"/>
              </a:rPr>
              <a:t>Holly</a:t>
            </a:r>
            <a:r>
              <a:rPr lang="ru-RU" sz="1600" b="1" i="1" dirty="0" smtClean="0">
                <a:solidFill>
                  <a:srgbClr val="002060"/>
                </a:solidFill>
                <a:latin typeface="Times New Roman" pitchFamily="18" charset="0"/>
                <a:cs typeface="Times New Roman" pitchFamily="18" charset="0"/>
              </a:rPr>
              <a:t> </a:t>
            </a:r>
            <a:r>
              <a:rPr lang="ru-RU" sz="1600" b="1" i="1" dirty="0" err="1" smtClean="0">
                <a:solidFill>
                  <a:srgbClr val="002060"/>
                </a:solidFill>
                <a:latin typeface="Times New Roman" pitchFamily="18" charset="0"/>
                <a:cs typeface="Times New Roman" pitchFamily="18" charset="0"/>
              </a:rPr>
              <a:t>seven</a:t>
            </a:r>
            <a:r>
              <a:rPr lang="ru-RU" sz="1600" b="1" i="1" dirty="0" smtClean="0">
                <a:solidFill>
                  <a:srgbClr val="002060"/>
                </a:solidFill>
                <a:latin typeface="Times New Roman" pitchFamily="18" charset="0"/>
                <a:cs typeface="Times New Roman" pitchFamily="18" charset="0"/>
              </a:rPr>
              <a:t>», относят болезни, роль психологических факторов, в развитии которых считается доказанной:</a:t>
            </a:r>
          </a:p>
          <a:p>
            <a:pPr algn="just"/>
            <a:r>
              <a:rPr lang="ru-RU" sz="1600" dirty="0" smtClean="0">
                <a:solidFill>
                  <a:srgbClr val="002060"/>
                </a:solidFill>
                <a:latin typeface="Times New Roman" pitchFamily="18" charset="0"/>
                <a:cs typeface="Times New Roman" pitchFamily="18" charset="0"/>
              </a:rPr>
              <a:t>-гипертония;</a:t>
            </a:r>
          </a:p>
          <a:p>
            <a:pPr algn="just"/>
            <a:r>
              <a:rPr lang="ru-RU" sz="1600" dirty="0" smtClean="0">
                <a:solidFill>
                  <a:srgbClr val="002060"/>
                </a:solidFill>
                <a:latin typeface="Times New Roman" pitchFamily="18" charset="0"/>
                <a:cs typeface="Times New Roman" pitchFamily="18" charset="0"/>
              </a:rPr>
              <a:t>-язвенная болезнь 12-перстной кишки;</a:t>
            </a:r>
          </a:p>
          <a:p>
            <a:pPr algn="just"/>
            <a:r>
              <a:rPr lang="ru-RU" sz="1600" dirty="0" smtClean="0">
                <a:solidFill>
                  <a:srgbClr val="002060"/>
                </a:solidFill>
                <a:latin typeface="Times New Roman" pitchFamily="18" charset="0"/>
                <a:cs typeface="Times New Roman" pitchFamily="18" charset="0"/>
              </a:rPr>
              <a:t>-бронхиальная астма;</a:t>
            </a:r>
          </a:p>
          <a:p>
            <a:pPr algn="just"/>
            <a:r>
              <a:rPr lang="ru-RU" sz="1600" dirty="0" smtClean="0">
                <a:solidFill>
                  <a:srgbClr val="002060"/>
                </a:solidFill>
                <a:latin typeface="Times New Roman" pitchFamily="18" charset="0"/>
                <a:cs typeface="Times New Roman" pitchFamily="18" charset="0"/>
              </a:rPr>
              <a:t>-сахарный диабет;</a:t>
            </a:r>
          </a:p>
          <a:p>
            <a:pPr algn="just"/>
            <a:r>
              <a:rPr lang="ru-RU" sz="1600" dirty="0" smtClean="0">
                <a:solidFill>
                  <a:srgbClr val="002060"/>
                </a:solidFill>
                <a:latin typeface="Times New Roman" pitchFamily="18" charset="0"/>
                <a:cs typeface="Times New Roman" pitchFamily="18" charset="0"/>
              </a:rPr>
              <a:t>-нейродермиты (экзема, псориаз);</a:t>
            </a:r>
          </a:p>
          <a:p>
            <a:pPr algn="just"/>
            <a:r>
              <a:rPr lang="ru-RU" sz="1600" dirty="0" smtClean="0">
                <a:solidFill>
                  <a:srgbClr val="002060"/>
                </a:solidFill>
                <a:latin typeface="Times New Roman" pitchFamily="18" charset="0"/>
                <a:cs typeface="Times New Roman" pitchFamily="18" charset="0"/>
              </a:rPr>
              <a:t>-</a:t>
            </a:r>
            <a:r>
              <a:rPr lang="ru-RU" sz="1600" dirty="0" err="1" smtClean="0">
                <a:solidFill>
                  <a:srgbClr val="002060"/>
                </a:solidFill>
                <a:latin typeface="Times New Roman" pitchFamily="18" charset="0"/>
                <a:cs typeface="Times New Roman" pitchFamily="18" charset="0"/>
              </a:rPr>
              <a:t>ревматоидный</a:t>
            </a:r>
            <a:r>
              <a:rPr lang="ru-RU" sz="1600" dirty="0" smtClean="0">
                <a:solidFill>
                  <a:srgbClr val="002060"/>
                </a:solidFill>
                <a:latin typeface="Times New Roman" pitchFamily="18" charset="0"/>
                <a:cs typeface="Times New Roman" pitchFamily="18" charset="0"/>
              </a:rPr>
              <a:t> артрит;</a:t>
            </a:r>
          </a:p>
          <a:p>
            <a:pPr algn="just"/>
            <a:r>
              <a:rPr lang="ru-RU" sz="1600" dirty="0" smtClean="0">
                <a:solidFill>
                  <a:srgbClr val="002060"/>
                </a:solidFill>
                <a:latin typeface="Times New Roman" pitchFamily="18" charset="0"/>
                <a:cs typeface="Times New Roman" pitchFamily="18" charset="0"/>
              </a:rPr>
              <a:t>-язвенный колит.</a:t>
            </a:r>
          </a:p>
          <a:p>
            <a:pPr algn="just"/>
            <a:r>
              <a:rPr lang="ru-RU" sz="1600" dirty="0" smtClean="0">
                <a:solidFill>
                  <a:srgbClr val="002060"/>
                </a:solidFill>
                <a:latin typeface="Times New Roman" pitchFamily="18" charset="0"/>
                <a:cs typeface="Times New Roman" pitchFamily="18" charset="0"/>
              </a:rPr>
              <a:t>Проявления психосоматических состояний взрослого человека, как правило, имеют</a:t>
            </a:r>
            <a:r>
              <a:rPr lang="ru-RU" sz="1600" b="1" dirty="0" smtClean="0">
                <a:solidFill>
                  <a:srgbClr val="002060"/>
                </a:solidFill>
                <a:latin typeface="Times New Roman" pitchFamily="18" charset="0"/>
                <a:cs typeface="Times New Roman" pitchFamily="18" charset="0"/>
              </a:rPr>
              <a:t> </a:t>
            </a:r>
            <a:r>
              <a:rPr lang="ru-RU" sz="1600" b="1" i="1" u="sng" dirty="0" smtClean="0">
                <a:solidFill>
                  <a:srgbClr val="002060"/>
                </a:solidFill>
                <a:latin typeface="Times New Roman" pitchFamily="18" charset="0"/>
                <a:cs typeface="Times New Roman" pitchFamily="18" charset="0"/>
              </a:rPr>
              <a:t>корни в детском возрасте</a:t>
            </a:r>
            <a:r>
              <a:rPr lang="ru-RU" sz="1600" b="1" dirty="0" smtClean="0">
                <a:solidFill>
                  <a:srgbClr val="002060"/>
                </a:solidFill>
                <a:latin typeface="Times New Roman" pitchFamily="18" charset="0"/>
                <a:cs typeface="Times New Roman" pitchFamily="18" charset="0"/>
              </a:rPr>
              <a:t>.</a:t>
            </a:r>
            <a:endParaRPr lang="ru-RU" sz="1600" b="1" dirty="0">
              <a:solidFill>
                <a:srgbClr val="002060"/>
              </a:solidFill>
              <a:latin typeface="Times New Roman" pitchFamily="18" charset="0"/>
              <a:cs typeface="Times New Roman" pitchFamily="18" charset="0"/>
            </a:endParaRPr>
          </a:p>
        </p:txBody>
      </p:sp>
      <p:sp>
        <p:nvSpPr>
          <p:cNvPr id="6" name="Rectangle 1"/>
          <p:cNvSpPr>
            <a:spLocks noChangeArrowheads="1"/>
          </p:cNvSpPr>
          <p:nvPr/>
        </p:nvSpPr>
        <p:spPr bwMode="auto">
          <a:xfrm>
            <a:off x="785786" y="785794"/>
            <a:ext cx="7858148"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2060"/>
                </a:solidFill>
                <a:effectLst/>
                <a:latin typeface="Times New Roman" pitchFamily="18" charset="0"/>
                <a:cs typeface="Times New Roman" pitchFamily="18" charset="0"/>
              </a:rPr>
              <a:t>ПСИХОСОМАТИЧЕСКИЕ</a:t>
            </a:r>
            <a:r>
              <a:rPr kumimoji="0" lang="ru-RU" sz="1600" b="1" i="0" u="none" strike="noStrike" cap="none" normalizeH="0" dirty="0" smtClean="0">
                <a:ln>
                  <a:noFill/>
                </a:ln>
                <a:solidFill>
                  <a:srgbClr val="002060"/>
                </a:solidFill>
                <a:effectLst/>
                <a:latin typeface="Times New Roman" pitchFamily="18" charset="0"/>
                <a:cs typeface="Times New Roman" pitchFamily="18" charset="0"/>
              </a:rPr>
              <a:t> ЗАБОЛЕВАНИЯ – СЛЕДСТВИЕ ПСИХОЛОГИЧЕСКИ НЕЗДОРОВОЙ ЛИЧНОСТИ</a:t>
            </a:r>
            <a:endParaRPr kumimoji="0" lang="ru-RU" sz="16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4" name="Прямоугольник 3"/>
          <p:cNvSpPr/>
          <p:nvPr/>
        </p:nvSpPr>
        <p:spPr>
          <a:xfrm>
            <a:off x="1071538" y="1071546"/>
            <a:ext cx="7072362" cy="3170099"/>
          </a:xfrm>
          <a:prstGeom prst="rect">
            <a:avLst/>
          </a:prstGeom>
        </p:spPr>
        <p:txBody>
          <a:bodyPr wrap="square">
            <a:spAutoFit/>
          </a:bodyPr>
          <a:lstStyle/>
          <a:p>
            <a:pPr algn="ctr"/>
            <a:r>
              <a:rPr lang="ru-RU" sz="2000" dirty="0" smtClean="0">
                <a:solidFill>
                  <a:srgbClr val="002060"/>
                </a:solidFill>
                <a:latin typeface="Times New Roman" pitchFamily="18" charset="0"/>
                <a:cs typeface="Times New Roman" pitchFamily="18" charset="0"/>
              </a:rPr>
              <a:t>К возникновению психосоматического риска ведет, прежде всего, неправильное воспитание. </a:t>
            </a:r>
          </a:p>
          <a:p>
            <a:endParaRPr lang="ru-RU" sz="2000" dirty="0" smtClean="0">
              <a:solidFill>
                <a:srgbClr val="002060"/>
              </a:solidFill>
              <a:latin typeface="Times New Roman" pitchFamily="18" charset="0"/>
              <a:cs typeface="Times New Roman" pitchFamily="18" charset="0"/>
            </a:endParaRPr>
          </a:p>
          <a:p>
            <a:pPr algn="ctr"/>
            <a:r>
              <a:rPr lang="ru-RU" sz="2000" dirty="0" smtClean="0">
                <a:solidFill>
                  <a:srgbClr val="002060"/>
                </a:solidFill>
                <a:latin typeface="Times New Roman" pitchFamily="18" charset="0"/>
                <a:cs typeface="Times New Roman" pitchFamily="18" charset="0"/>
              </a:rPr>
              <a:t>Можно выделить следующие</a:t>
            </a:r>
          </a:p>
          <a:p>
            <a:pPr algn="ctr"/>
            <a:r>
              <a:rPr lang="ru-RU" sz="2000" dirty="0" smtClean="0">
                <a:solidFill>
                  <a:srgbClr val="002060"/>
                </a:solidFill>
                <a:latin typeface="Times New Roman" pitchFamily="18" charset="0"/>
                <a:cs typeface="Times New Roman" pitchFamily="18" charset="0"/>
              </a:rPr>
              <a:t> </a:t>
            </a:r>
            <a:r>
              <a:rPr lang="ru-RU" sz="2000" b="1" dirty="0" smtClean="0">
                <a:solidFill>
                  <a:srgbClr val="002060"/>
                </a:solidFill>
                <a:latin typeface="Times New Roman" pitchFamily="18" charset="0"/>
                <a:cs typeface="Times New Roman" pitchFamily="18" charset="0"/>
              </a:rPr>
              <a:t>типы «неправильного «воспитания:</a:t>
            </a:r>
          </a:p>
          <a:p>
            <a:pPr algn="ctr"/>
            <a:endParaRPr lang="ru-RU" sz="2000" dirty="0" smtClean="0">
              <a:solidFill>
                <a:srgbClr val="002060"/>
              </a:solidFill>
              <a:latin typeface="Times New Roman" pitchFamily="18" charset="0"/>
              <a:cs typeface="Times New Roman" pitchFamily="18" charset="0"/>
            </a:endParaRPr>
          </a:p>
          <a:p>
            <a:pPr lvl="1" algn="ctr"/>
            <a:r>
              <a:rPr lang="ru-RU" sz="2000" dirty="0" smtClean="0">
                <a:solidFill>
                  <a:srgbClr val="002060"/>
                </a:solidFill>
                <a:latin typeface="Times New Roman" pitchFamily="18" charset="0"/>
                <a:cs typeface="Times New Roman" pitchFamily="18" charset="0"/>
              </a:rPr>
              <a:t>-эгоцентрическое воспитание;</a:t>
            </a:r>
          </a:p>
          <a:p>
            <a:pPr lvl="1" algn="ctr"/>
            <a:r>
              <a:rPr lang="ru-RU" sz="2000" dirty="0" smtClean="0">
                <a:solidFill>
                  <a:srgbClr val="002060"/>
                </a:solidFill>
                <a:latin typeface="Times New Roman" pitchFamily="18" charset="0"/>
                <a:cs typeface="Times New Roman" pitchFamily="18" charset="0"/>
              </a:rPr>
              <a:t>-воспитание по типу неприятия;</a:t>
            </a:r>
          </a:p>
          <a:p>
            <a:pPr lvl="1" algn="ctr"/>
            <a:r>
              <a:rPr lang="ru-RU" sz="2000" dirty="0" smtClean="0">
                <a:solidFill>
                  <a:srgbClr val="002060"/>
                </a:solidFill>
                <a:latin typeface="Times New Roman" pitchFamily="18" charset="0"/>
                <a:cs typeface="Times New Roman" pitchFamily="18" charset="0"/>
              </a:rPr>
              <a:t>-</a:t>
            </a:r>
            <a:r>
              <a:rPr lang="ru-RU" sz="2000" dirty="0" err="1" smtClean="0">
                <a:solidFill>
                  <a:srgbClr val="002060"/>
                </a:solidFill>
                <a:latin typeface="Times New Roman" pitchFamily="18" charset="0"/>
                <a:cs typeface="Times New Roman" pitchFamily="18" charset="0"/>
              </a:rPr>
              <a:t>сверхсоциализация</a:t>
            </a:r>
            <a:r>
              <a:rPr lang="ru-RU" sz="2000" dirty="0" smtClean="0">
                <a:solidFill>
                  <a:srgbClr val="002060"/>
                </a:solidFill>
                <a:latin typeface="Times New Roman" pitchFamily="18" charset="0"/>
                <a:cs typeface="Times New Roman" pitchFamily="18" charset="0"/>
              </a:rPr>
              <a:t> ребёнка;</a:t>
            </a:r>
          </a:p>
          <a:p>
            <a:pPr lvl="1" algn="ctr"/>
            <a:r>
              <a:rPr lang="ru-RU" sz="2000" dirty="0" smtClean="0">
                <a:solidFill>
                  <a:srgbClr val="002060"/>
                </a:solidFill>
                <a:latin typeface="Times New Roman" pitchFamily="18" charset="0"/>
                <a:cs typeface="Times New Roman" pitchFamily="18" charset="0"/>
              </a:rPr>
              <a:t>-тревожно-мнительное воспитание.</a:t>
            </a:r>
            <a:endParaRPr lang="ru-RU" sz="2000" dirty="0">
              <a:solidFill>
                <a:srgbClr val="002060"/>
              </a:solidFill>
              <a:latin typeface="Times New Roman" pitchFamily="18" charset="0"/>
              <a:cs typeface="Times New Roman" pitchFamily="18" charset="0"/>
            </a:endParaRPr>
          </a:p>
        </p:txBody>
      </p:sp>
      <p:pic>
        <p:nvPicPr>
          <p:cNvPr id="6" name="Picture 5" descr="f_clip_image001"/>
          <p:cNvPicPr>
            <a:picLocks noChangeAspect="1" noChangeArrowheads="1"/>
          </p:cNvPicPr>
          <p:nvPr/>
        </p:nvPicPr>
        <p:blipFill>
          <a:blip r:embed="rId3"/>
          <a:srcRect/>
          <a:stretch>
            <a:fillRect/>
          </a:stretch>
        </p:blipFill>
        <p:spPr bwMode="auto">
          <a:xfrm>
            <a:off x="1500166" y="4929198"/>
            <a:ext cx="2385596" cy="1357322"/>
          </a:xfrm>
          <a:prstGeom prst="rect">
            <a:avLst/>
          </a:prstGeom>
          <a:noFill/>
          <a:ln w="9525">
            <a:noFill/>
            <a:miter lim="800000"/>
            <a:headEnd/>
            <a:tailEnd/>
          </a:ln>
        </p:spPr>
      </p:pic>
      <p:pic>
        <p:nvPicPr>
          <p:cNvPr id="7" name="Picture 6" descr="Овал: РОДИТЕЛЬ "/>
          <p:cNvPicPr>
            <a:picLocks noChangeAspect="1" noChangeArrowheads="1"/>
          </p:cNvPicPr>
          <p:nvPr/>
        </p:nvPicPr>
        <p:blipFill>
          <a:blip r:embed="rId4"/>
          <a:srcRect/>
          <a:stretch>
            <a:fillRect/>
          </a:stretch>
        </p:blipFill>
        <p:spPr bwMode="auto">
          <a:xfrm>
            <a:off x="7143768" y="2786058"/>
            <a:ext cx="1520071" cy="1428760"/>
          </a:xfrm>
          <a:prstGeom prst="rect">
            <a:avLst/>
          </a:prstGeom>
          <a:noFill/>
          <a:ln w="9525">
            <a:noFill/>
            <a:miter lim="800000"/>
            <a:headEnd/>
            <a:tailEnd/>
          </a:ln>
        </p:spPr>
      </p:pic>
      <p:pic>
        <p:nvPicPr>
          <p:cNvPr id="8" name="Picture 5" descr="f_clip_image004"/>
          <p:cNvPicPr>
            <a:picLocks noChangeAspect="1" noChangeArrowheads="1"/>
          </p:cNvPicPr>
          <p:nvPr/>
        </p:nvPicPr>
        <p:blipFill>
          <a:blip r:embed="rId5"/>
          <a:srcRect/>
          <a:stretch>
            <a:fillRect/>
          </a:stretch>
        </p:blipFill>
        <p:spPr bwMode="auto">
          <a:xfrm>
            <a:off x="642910" y="2714620"/>
            <a:ext cx="1600777" cy="1490341"/>
          </a:xfrm>
          <a:prstGeom prst="rect">
            <a:avLst/>
          </a:prstGeom>
          <a:noFill/>
          <a:ln w="9525">
            <a:noFill/>
            <a:miter lim="800000"/>
            <a:headEnd/>
            <a:tailEnd/>
          </a:ln>
        </p:spPr>
      </p:pic>
      <p:pic>
        <p:nvPicPr>
          <p:cNvPr id="9" name="Picture 5" descr="f_clip_image005"/>
          <p:cNvPicPr>
            <a:picLocks noChangeAspect="1" noChangeArrowheads="1"/>
          </p:cNvPicPr>
          <p:nvPr/>
        </p:nvPicPr>
        <p:blipFill>
          <a:blip r:embed="rId6"/>
          <a:srcRect/>
          <a:stretch>
            <a:fillRect/>
          </a:stretch>
        </p:blipFill>
        <p:spPr bwMode="auto">
          <a:xfrm>
            <a:off x="5500694" y="5072074"/>
            <a:ext cx="2714644" cy="1083418"/>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4" name="Прямоугольник 3"/>
          <p:cNvSpPr/>
          <p:nvPr/>
        </p:nvSpPr>
        <p:spPr>
          <a:xfrm>
            <a:off x="928662" y="1357298"/>
            <a:ext cx="7358114" cy="2862322"/>
          </a:xfrm>
          <a:prstGeom prst="rect">
            <a:avLst/>
          </a:prstGeom>
        </p:spPr>
        <p:txBody>
          <a:bodyPr wrap="square">
            <a:spAutoFit/>
          </a:bodyPr>
          <a:lstStyle/>
          <a:p>
            <a:pPr algn="just"/>
            <a:r>
              <a:rPr lang="ru-RU" sz="2000" dirty="0" smtClean="0">
                <a:solidFill>
                  <a:srgbClr val="002060"/>
                </a:solidFill>
                <a:latin typeface="Times New Roman" pitchFamily="18" charset="0"/>
                <a:cs typeface="Times New Roman" pitchFamily="18" charset="0"/>
              </a:rPr>
              <a:t>Психологически здоровый ребенок – веселый, активный, самостоятельный и доброжелательный, помогающий и любознательный, инициативный и уверенный в себе, открытый и сопереживающий.</a:t>
            </a:r>
          </a:p>
          <a:p>
            <a:pPr algn="just"/>
            <a:endParaRPr lang="ru-RU" sz="2000" dirty="0" smtClean="0">
              <a:solidFill>
                <a:srgbClr val="002060"/>
              </a:solidFill>
              <a:latin typeface="Times New Roman" pitchFamily="18" charset="0"/>
              <a:cs typeface="Times New Roman" pitchFamily="18" charset="0"/>
            </a:endParaRPr>
          </a:p>
          <a:p>
            <a:pPr algn="just"/>
            <a:r>
              <a:rPr lang="ru-RU" sz="2000" dirty="0" smtClean="0">
                <a:solidFill>
                  <a:srgbClr val="002060"/>
                </a:solidFill>
                <a:latin typeface="Times New Roman" pitchFamily="18" charset="0"/>
                <a:cs typeface="Times New Roman" pitchFamily="18" charset="0"/>
              </a:rPr>
              <a:t>Психологическое здоровье семьи, оказывая значимое влияние на формирование здоровья ребенка, складывается из психологической компетентности членов семьи и качества их взаимоотношений.</a:t>
            </a:r>
            <a:endParaRPr lang="ru-RU" sz="2000" dirty="0">
              <a:solidFill>
                <a:srgbClr val="002060"/>
              </a:solidFill>
              <a:latin typeface="Times New Roman" pitchFamily="18" charset="0"/>
              <a:cs typeface="Times New Roman" pitchFamily="18" charset="0"/>
            </a:endParaRPr>
          </a:p>
        </p:txBody>
      </p:sp>
      <p:pic>
        <p:nvPicPr>
          <p:cNvPr id="1026" name="Picture 2" descr="https://i.ytimg.com/vi/EIQs_lAmUdw/maxresdefault.jpg"/>
          <p:cNvPicPr>
            <a:picLocks noChangeAspect="1" noChangeArrowheads="1"/>
          </p:cNvPicPr>
          <p:nvPr/>
        </p:nvPicPr>
        <p:blipFill>
          <a:blip r:embed="rId3" cstate="print"/>
          <a:srcRect/>
          <a:stretch>
            <a:fillRect/>
          </a:stretch>
        </p:blipFill>
        <p:spPr bwMode="auto">
          <a:xfrm>
            <a:off x="1428728" y="4500570"/>
            <a:ext cx="3199280" cy="1799595"/>
          </a:xfrm>
          <a:prstGeom prst="roundRect">
            <a:avLst/>
          </a:prstGeom>
          <a:noFill/>
          <a:ln>
            <a:solidFill>
              <a:srgbClr val="FFFF00"/>
            </a:solidFill>
          </a:ln>
        </p:spPr>
      </p:pic>
      <p:sp>
        <p:nvSpPr>
          <p:cNvPr id="6" name="Rectangle 1"/>
          <p:cNvSpPr>
            <a:spLocks noChangeArrowheads="1"/>
          </p:cNvSpPr>
          <p:nvPr/>
        </p:nvSpPr>
        <p:spPr bwMode="auto">
          <a:xfrm>
            <a:off x="785786" y="785794"/>
            <a:ext cx="7858148"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2060"/>
                </a:solidFill>
                <a:effectLst/>
                <a:latin typeface="Times New Roman" pitchFamily="18" charset="0"/>
                <a:cs typeface="Times New Roman" pitchFamily="18" charset="0"/>
              </a:rPr>
              <a:t>ПОРТРЕТ</a:t>
            </a:r>
            <a:r>
              <a:rPr kumimoji="0" lang="ru-RU" sz="1600" b="1" i="0" u="none" strike="noStrike" cap="none" normalizeH="0" dirty="0" smtClean="0">
                <a:ln>
                  <a:noFill/>
                </a:ln>
                <a:solidFill>
                  <a:srgbClr val="002060"/>
                </a:solidFill>
                <a:effectLst/>
                <a:latin typeface="Times New Roman" pitchFamily="18" charset="0"/>
                <a:cs typeface="Times New Roman" pitchFamily="18" charset="0"/>
              </a:rPr>
              <a:t> ПСИХОЛОГИЧЕСКИ ЗДОРОВОГО РЕБЕНКА</a:t>
            </a:r>
            <a:endParaRPr kumimoji="0" lang="ru-RU" sz="1600" b="1" i="0" u="none" strike="noStrike" cap="none" normalizeH="0" baseline="0" dirty="0" smtClean="0">
              <a:ln>
                <a:noFill/>
              </a:ln>
              <a:solidFill>
                <a:srgbClr val="002060"/>
              </a:solidFill>
              <a:effectLst/>
              <a:latin typeface="Times New Roman" pitchFamily="18" charset="0"/>
              <a:cs typeface="Times New Roman" pitchFamily="18" charset="0"/>
            </a:endParaRPr>
          </a:p>
        </p:txBody>
      </p:sp>
      <p:pic>
        <p:nvPicPr>
          <p:cNvPr id="7" name="Picture 2" descr="http://ds1599.ru/wp-content/uploads/2019/12/%D0%B7%D0%B4%D0%BE%D1%80%D0%BE%D0%B2%D1%8C%D0%B5.jpg"/>
          <p:cNvPicPr>
            <a:picLocks noChangeAspect="1" noChangeArrowheads="1"/>
          </p:cNvPicPr>
          <p:nvPr/>
        </p:nvPicPr>
        <p:blipFill>
          <a:blip r:embed="rId4"/>
          <a:srcRect l="16754" r="16232" b="6180"/>
          <a:stretch>
            <a:fillRect/>
          </a:stretch>
        </p:blipFill>
        <p:spPr bwMode="auto">
          <a:xfrm>
            <a:off x="5500694" y="4214818"/>
            <a:ext cx="1734905" cy="2428868"/>
          </a:xfrm>
          <a:prstGeom prst="ellipse">
            <a:avLst/>
          </a:prstGeom>
          <a:noFill/>
          <a:ln>
            <a:solidFill>
              <a:srgbClr val="002060"/>
            </a:solid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2" name="Заголовок 1"/>
          <p:cNvSpPr>
            <a:spLocks noGrp="1"/>
          </p:cNvSpPr>
          <p:nvPr>
            <p:ph type="ctrTitle"/>
          </p:nvPr>
        </p:nvSpPr>
        <p:spPr>
          <a:xfrm>
            <a:off x="785786" y="500043"/>
            <a:ext cx="7772400" cy="714380"/>
          </a:xfrm>
        </p:spPr>
        <p:txBody>
          <a:bodyPr>
            <a:normAutofit/>
          </a:bodyPr>
          <a:lstStyle/>
          <a:p>
            <a:r>
              <a:rPr lang="ru-RU" sz="2000" b="1" dirty="0" smtClean="0">
                <a:solidFill>
                  <a:srgbClr val="002060"/>
                </a:solidFill>
                <a:latin typeface="Times New Roman" pitchFamily="18" charset="0"/>
                <a:cs typeface="Times New Roman" pitchFamily="18" charset="0"/>
              </a:rPr>
              <a:t>Как формировать психологическое здоровье ребенка в семье?</a:t>
            </a:r>
            <a:endParaRPr lang="ru-RU" sz="2000" b="1" dirty="0">
              <a:solidFill>
                <a:srgbClr val="002060"/>
              </a:solidFill>
              <a:latin typeface="Times New Roman" pitchFamily="18" charset="0"/>
              <a:cs typeface="Times New Roman" pitchFamily="18" charset="0"/>
            </a:endParaRPr>
          </a:p>
        </p:txBody>
      </p:sp>
      <p:pic>
        <p:nvPicPr>
          <p:cNvPr id="1026" name="Picture 2" descr="Как формируется психологическое здоровье ребенка"/>
          <p:cNvPicPr>
            <a:picLocks noChangeAspect="1" noChangeArrowheads="1"/>
          </p:cNvPicPr>
          <p:nvPr/>
        </p:nvPicPr>
        <p:blipFill>
          <a:blip r:embed="rId3" cstate="print"/>
          <a:srcRect/>
          <a:stretch>
            <a:fillRect/>
          </a:stretch>
        </p:blipFill>
        <p:spPr bwMode="auto">
          <a:xfrm>
            <a:off x="4643438" y="4286255"/>
            <a:ext cx="2500330" cy="2218151"/>
          </a:xfrm>
          <a:prstGeom prst="roundRect">
            <a:avLst/>
          </a:prstGeom>
          <a:noFill/>
          <a:ln>
            <a:solidFill>
              <a:srgbClr val="002060"/>
            </a:solidFill>
          </a:ln>
        </p:spPr>
      </p:pic>
      <p:sp>
        <p:nvSpPr>
          <p:cNvPr id="7" name="Прямоугольник 6"/>
          <p:cNvSpPr/>
          <p:nvPr/>
        </p:nvSpPr>
        <p:spPr>
          <a:xfrm>
            <a:off x="785786" y="1285860"/>
            <a:ext cx="7858180" cy="2862322"/>
          </a:xfrm>
          <a:prstGeom prst="rect">
            <a:avLst/>
          </a:prstGeom>
        </p:spPr>
        <p:txBody>
          <a:bodyPr wrap="square">
            <a:spAutoFit/>
          </a:bodyPr>
          <a:lstStyle/>
          <a:p>
            <a:pPr algn="ctr"/>
            <a:r>
              <a:rPr lang="ru-RU" b="1" dirty="0" smtClean="0">
                <a:solidFill>
                  <a:srgbClr val="002060"/>
                </a:solidFill>
                <a:latin typeface="Times New Roman" pitchFamily="18" charset="0"/>
                <a:cs typeface="Times New Roman" pitchFamily="18" charset="0"/>
              </a:rPr>
              <a:t>1. Потребность в безопасности.</a:t>
            </a:r>
          </a:p>
          <a:p>
            <a:pPr algn="ctr"/>
            <a:r>
              <a:rPr lang="ru-RU" b="1" dirty="0" smtClean="0">
                <a:solidFill>
                  <a:srgbClr val="002060"/>
                </a:solidFill>
                <a:latin typeface="Times New Roman" pitchFamily="18" charset="0"/>
                <a:cs typeface="Times New Roman" pitchFamily="18" charset="0"/>
              </a:rPr>
              <a:t> </a:t>
            </a:r>
          </a:p>
          <a:p>
            <a:pPr algn="just"/>
            <a:r>
              <a:rPr lang="ru-RU" b="1" dirty="0" smtClean="0">
                <a:solidFill>
                  <a:srgbClr val="002060"/>
                </a:solidFill>
                <a:latin typeface="Times New Roman" pitchFamily="18" charset="0"/>
                <a:cs typeface="Times New Roman" pitchFamily="18" charset="0"/>
              </a:rPr>
              <a:t>Она основана на инстинкте самосохранения</a:t>
            </a:r>
            <a:r>
              <a:rPr lang="ru-RU" dirty="0" smtClean="0">
                <a:solidFill>
                  <a:srgbClr val="002060"/>
                </a:solidFill>
                <a:latin typeface="Times New Roman" pitchFamily="18" charset="0"/>
                <a:cs typeface="Times New Roman" pitchFamily="18" charset="0"/>
              </a:rPr>
              <a:t> и является основной в первый год жизни ребенка, когда его выживание полностью зависит от заботящихся взрослых.</a:t>
            </a:r>
            <a:r>
              <a:rPr lang="ru-RU" dirty="0" smtClean="0"/>
              <a:t> </a:t>
            </a:r>
            <a:r>
              <a:rPr lang="ru-RU" dirty="0" smtClean="0">
                <a:solidFill>
                  <a:srgbClr val="002060"/>
                </a:solidFill>
                <a:latin typeface="Times New Roman" pitchFamily="18" charset="0"/>
                <a:cs typeface="Times New Roman" pitchFamily="18" charset="0"/>
              </a:rPr>
              <a:t>Бывает так, что эта потребность не была достаточно удовлетворена, ребенок ощущал угрозу и не мог адекватно на нее среагировать в силу возраста. Это может </a:t>
            </a:r>
            <a:r>
              <a:rPr lang="ru-RU" dirty="0" err="1" smtClean="0">
                <a:solidFill>
                  <a:srgbClr val="002060"/>
                </a:solidFill>
                <a:latin typeface="Times New Roman" pitchFamily="18" charset="0"/>
                <a:cs typeface="Times New Roman" pitchFamily="18" charset="0"/>
              </a:rPr>
              <a:t>вызовать</a:t>
            </a:r>
            <a:r>
              <a:rPr lang="ru-RU" dirty="0" smtClean="0">
                <a:solidFill>
                  <a:srgbClr val="002060"/>
                </a:solidFill>
                <a:latin typeface="Times New Roman" pitchFamily="18" charset="0"/>
                <a:cs typeface="Times New Roman" pitchFamily="18" charset="0"/>
              </a:rPr>
              <a:t> глубокую </a:t>
            </a:r>
            <a:r>
              <a:rPr lang="ru-RU" dirty="0" err="1" smtClean="0">
                <a:solidFill>
                  <a:srgbClr val="002060"/>
                </a:solidFill>
                <a:latin typeface="Times New Roman" pitchFamily="18" charset="0"/>
                <a:cs typeface="Times New Roman" pitchFamily="18" charset="0"/>
              </a:rPr>
              <a:t>травматизацию</a:t>
            </a:r>
            <a:r>
              <a:rPr lang="ru-RU" dirty="0" smtClean="0">
                <a:solidFill>
                  <a:srgbClr val="002060"/>
                </a:solidFill>
                <a:latin typeface="Times New Roman" pitchFamily="18" charset="0"/>
                <a:cs typeface="Times New Roman" pitchFamily="18" charset="0"/>
              </a:rPr>
              <a:t> психики ребенка, последствия которой будут проявляться  в течении жизни в виде неврозов, </a:t>
            </a:r>
            <a:r>
              <a:rPr lang="ru-RU" dirty="0" err="1" smtClean="0">
                <a:solidFill>
                  <a:srgbClr val="002060"/>
                </a:solidFill>
                <a:latin typeface="Times New Roman" pitchFamily="18" charset="0"/>
                <a:cs typeface="Times New Roman" pitchFamily="18" charset="0"/>
              </a:rPr>
              <a:t>психосоматики</a:t>
            </a:r>
            <a:r>
              <a:rPr lang="ru-RU" dirty="0" smtClean="0">
                <a:solidFill>
                  <a:srgbClr val="002060"/>
                </a:solidFill>
                <a:latin typeface="Times New Roman" pitchFamily="18" charset="0"/>
                <a:cs typeface="Times New Roman" pitchFamily="18" charset="0"/>
              </a:rPr>
              <a:t>, навязчивых состояний, зависимостей и пр. Чем раньше произошла травма, тем сильнее она влияет на дальнейшую жизнь.</a:t>
            </a:r>
            <a:endParaRPr lang="ru-RU" dirty="0">
              <a:solidFill>
                <a:srgbClr val="002060"/>
              </a:solidFill>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pic>
        <p:nvPicPr>
          <p:cNvPr id="28674" name="Picture 2" descr="https://www.b17.ru/foto/uploaded/upl_1589808704_613655.jpg"/>
          <p:cNvPicPr>
            <a:picLocks noChangeAspect="1" noChangeArrowheads="1"/>
          </p:cNvPicPr>
          <p:nvPr/>
        </p:nvPicPr>
        <p:blipFill>
          <a:blip r:embed="rId3" cstate="print"/>
          <a:srcRect/>
          <a:stretch>
            <a:fillRect/>
          </a:stretch>
        </p:blipFill>
        <p:spPr bwMode="auto">
          <a:xfrm>
            <a:off x="3786181" y="5500702"/>
            <a:ext cx="2453049" cy="1282594"/>
          </a:xfrm>
          <a:prstGeom prst="roundRect">
            <a:avLst/>
          </a:prstGeom>
          <a:noFill/>
          <a:ln>
            <a:solidFill>
              <a:srgbClr val="002060"/>
            </a:solidFill>
          </a:ln>
        </p:spPr>
      </p:pic>
      <p:sp>
        <p:nvSpPr>
          <p:cNvPr id="6" name="Прямоугольник 5"/>
          <p:cNvSpPr/>
          <p:nvPr/>
        </p:nvSpPr>
        <p:spPr>
          <a:xfrm>
            <a:off x="785786" y="857232"/>
            <a:ext cx="7929618" cy="2585323"/>
          </a:xfrm>
          <a:prstGeom prst="rect">
            <a:avLst/>
          </a:prstGeom>
        </p:spPr>
        <p:txBody>
          <a:bodyPr wrap="square">
            <a:spAutoFit/>
          </a:bodyPr>
          <a:lstStyle/>
          <a:p>
            <a:pPr algn="ctr"/>
            <a:r>
              <a:rPr lang="ru-RU" b="1" dirty="0" smtClean="0">
                <a:solidFill>
                  <a:srgbClr val="002060"/>
                </a:solidFill>
                <a:latin typeface="Times New Roman" pitchFamily="18" charset="0"/>
                <a:cs typeface="Times New Roman" pitchFamily="18" charset="0"/>
              </a:rPr>
              <a:t>2.  Потребность в принадлежности и принятии</a:t>
            </a:r>
          </a:p>
          <a:p>
            <a:pPr algn="ctr"/>
            <a:endParaRPr lang="ru-RU" dirty="0" smtClean="0">
              <a:solidFill>
                <a:srgbClr val="002060"/>
              </a:solidFill>
              <a:latin typeface="Times New Roman" pitchFamily="18" charset="0"/>
              <a:cs typeface="Times New Roman" pitchFamily="18" charset="0"/>
            </a:endParaRPr>
          </a:p>
          <a:p>
            <a:pPr algn="just"/>
            <a:r>
              <a:rPr lang="ru-RU" dirty="0" smtClean="0">
                <a:solidFill>
                  <a:srgbClr val="002060"/>
                </a:solidFill>
                <a:latin typeface="Times New Roman" pitchFamily="18" charset="0"/>
                <a:cs typeface="Times New Roman" pitchFamily="18" charset="0"/>
              </a:rPr>
              <a:t>Ребенку необходимо чувствовать себя частью своей семьи, "команды". Высказывания по типу: «Да в кого ты такой», «Пусть вон тот дядя тебя заберет», «Уходи от нас плохая девочка, посиди в своей комнате, пусть придет наша любимая дочка», «Я точно сдам тебя в детский дом» будут транслировать ребенку, что он недостоин, отвергнут. В его бурной фантазии и незрелом мышлении представляется изгнание из семьи и невозможность  выживет одному в этом ужасном и злом мире.</a:t>
            </a:r>
            <a:endParaRPr lang="ru-RU" dirty="0">
              <a:solidFill>
                <a:srgbClr val="002060"/>
              </a:solidFill>
              <a:latin typeface="Times New Roman" pitchFamily="18" charset="0"/>
              <a:cs typeface="Times New Roman" pitchFamily="18" charset="0"/>
            </a:endParaRPr>
          </a:p>
        </p:txBody>
      </p:sp>
      <p:sp>
        <p:nvSpPr>
          <p:cNvPr id="7" name="Прямоугольник 6"/>
          <p:cNvSpPr/>
          <p:nvPr/>
        </p:nvSpPr>
        <p:spPr>
          <a:xfrm>
            <a:off x="785786" y="3429000"/>
            <a:ext cx="7786742" cy="2308324"/>
          </a:xfrm>
          <a:prstGeom prst="rect">
            <a:avLst/>
          </a:prstGeom>
        </p:spPr>
        <p:txBody>
          <a:bodyPr wrap="square">
            <a:spAutoFit/>
          </a:bodyPr>
          <a:lstStyle/>
          <a:p>
            <a:pPr algn="just"/>
            <a:r>
              <a:rPr lang="ru-RU" dirty="0" smtClean="0">
                <a:solidFill>
                  <a:srgbClr val="002060"/>
                </a:solidFill>
                <a:latin typeface="Times New Roman" pitchFamily="18" charset="0"/>
                <a:cs typeface="Times New Roman" pitchFamily="18" charset="0"/>
              </a:rPr>
              <a:t>Важно включать  ребенка  в происходящие совместные семейные дела, мероприятия, чтоб он активно проявлял себя и ощущал нужность и ценность для родителей. Если люди занимаются каким-то делом сообща, они острее чувствуют существующую между ними связь. Поэтому часто дети в определенном возрасте подражают взрослым, хотят быть похожими.</a:t>
            </a:r>
          </a:p>
          <a:p>
            <a:pPr algn="just"/>
            <a:r>
              <a:rPr lang="ru-RU" b="1" dirty="0" smtClean="0">
                <a:solidFill>
                  <a:srgbClr val="002060"/>
                </a:solidFill>
                <a:latin typeface="Times New Roman" pitchFamily="18" charset="0"/>
                <a:cs typeface="Times New Roman" pitchFamily="18" charset="0"/>
              </a:rPr>
              <a:t>Принимать своего ребенка - значит слышать его, стараться понять и признавать право на собственное мнение, на свои чувства, желания, представления.</a:t>
            </a:r>
            <a:endParaRPr lang="ru-RU" dirty="0">
              <a:solidFill>
                <a:srgbClr val="002060"/>
              </a:solidFill>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3" name="Подзаголовок 2"/>
          <p:cNvSpPr>
            <a:spLocks noGrp="1"/>
          </p:cNvSpPr>
          <p:nvPr>
            <p:ph type="subTitle" idx="1"/>
          </p:nvPr>
        </p:nvSpPr>
        <p:spPr>
          <a:xfrm>
            <a:off x="1500166" y="642918"/>
            <a:ext cx="6986614" cy="428628"/>
          </a:xfrm>
        </p:spPr>
        <p:txBody>
          <a:bodyPr>
            <a:normAutofit/>
          </a:bodyPr>
          <a:lstStyle/>
          <a:p>
            <a:r>
              <a:rPr lang="ru-RU" sz="2000" b="1" dirty="0" smtClean="0">
                <a:solidFill>
                  <a:srgbClr val="002060"/>
                </a:solidFill>
                <a:latin typeface="Times New Roman" pitchFamily="18" charset="0"/>
                <a:cs typeface="Times New Roman" pitchFamily="18" charset="0"/>
              </a:rPr>
              <a:t>3. Потребность в эмоциях.</a:t>
            </a:r>
            <a:endParaRPr lang="ru-RU" sz="2000" b="1" dirty="0">
              <a:solidFill>
                <a:srgbClr val="002060"/>
              </a:solidFill>
              <a:latin typeface="Times New Roman" pitchFamily="18" charset="0"/>
              <a:cs typeface="Times New Roman" pitchFamily="18" charset="0"/>
            </a:endParaRPr>
          </a:p>
        </p:txBody>
      </p:sp>
      <p:pic>
        <p:nvPicPr>
          <p:cNvPr id="29698" name="Picture 2" descr="https://www.b17.ru/foto/uploaded/upl_1589808857_613655.jpg"/>
          <p:cNvPicPr>
            <a:picLocks noChangeAspect="1" noChangeArrowheads="1"/>
          </p:cNvPicPr>
          <p:nvPr/>
        </p:nvPicPr>
        <p:blipFill>
          <a:blip r:embed="rId3" cstate="print"/>
          <a:srcRect/>
          <a:stretch>
            <a:fillRect/>
          </a:stretch>
        </p:blipFill>
        <p:spPr bwMode="auto">
          <a:xfrm>
            <a:off x="6858016" y="5286388"/>
            <a:ext cx="1738278" cy="1380689"/>
          </a:xfrm>
          <a:prstGeom prst="roundRect">
            <a:avLst/>
          </a:prstGeom>
          <a:noFill/>
          <a:ln>
            <a:solidFill>
              <a:srgbClr val="002060"/>
            </a:solidFill>
          </a:ln>
        </p:spPr>
      </p:pic>
      <p:sp>
        <p:nvSpPr>
          <p:cNvPr id="6" name="Прямоугольник 5"/>
          <p:cNvSpPr/>
          <p:nvPr/>
        </p:nvSpPr>
        <p:spPr>
          <a:xfrm>
            <a:off x="857224" y="1214422"/>
            <a:ext cx="7715304" cy="4555093"/>
          </a:xfrm>
          <a:prstGeom prst="rect">
            <a:avLst/>
          </a:prstGeom>
        </p:spPr>
        <p:txBody>
          <a:bodyPr wrap="square">
            <a:spAutoFit/>
          </a:bodyPr>
          <a:lstStyle/>
          <a:p>
            <a:pPr algn="just"/>
            <a:r>
              <a:rPr lang="ru-RU" sz="1600" dirty="0" smtClean="0">
                <a:solidFill>
                  <a:srgbClr val="002060"/>
                </a:solidFill>
                <a:latin typeface="Times New Roman" pitchFamily="18" charset="0"/>
                <a:cs typeface="Times New Roman" pitchFamily="18" charset="0"/>
              </a:rPr>
              <a:t>	Родителю важно называть, определять словами  чувства, проявления, чтоб ребенок учился их сам распознавать. Учить осмыслять причины  эмоциональных реакций, совместно обсуждать способы совладения или решения какой-то ситуации.</a:t>
            </a:r>
            <a:r>
              <a:rPr lang="ru-RU" sz="1600" b="1" dirty="0" smtClean="0">
                <a:solidFill>
                  <a:srgbClr val="002060"/>
                </a:solidFill>
                <a:latin typeface="Times New Roman" pitchFamily="18" charset="0"/>
                <a:cs typeface="Times New Roman" pitchFamily="18" charset="0"/>
              </a:rPr>
              <a:t> Если детские чувства и эмоции подавляются, обесцениваются, ребенок со временем перестает себя чувствовать, понимать, быть в контакте с собой. </a:t>
            </a:r>
            <a:r>
              <a:rPr lang="ru-RU" sz="1600" dirty="0" smtClean="0">
                <a:solidFill>
                  <a:srgbClr val="002060"/>
                </a:solidFill>
                <a:latin typeface="Times New Roman" pitchFamily="18" charset="0"/>
                <a:cs typeface="Times New Roman" pitchFamily="18" charset="0"/>
              </a:rPr>
              <a:t> Вытесненные переживания продолжают жить с ребенком, и могут стать причиной многих эмоциональных нарушений, неадекватных асоциальных поступков. 	Родители часто делают  детям медвежью услугу, пытаясь избавить их от их же эмоций, помогая им путем отвлечения, задабривания </a:t>
            </a:r>
            <a:r>
              <a:rPr lang="ru-RU" sz="1600" dirty="0" err="1" smtClean="0">
                <a:solidFill>
                  <a:srgbClr val="002060"/>
                </a:solidFill>
                <a:latin typeface="Times New Roman" pitchFamily="18" charset="0"/>
                <a:cs typeface="Times New Roman" pitchFamily="18" charset="0"/>
              </a:rPr>
              <a:t>вкусняшкой</a:t>
            </a:r>
            <a:r>
              <a:rPr lang="ru-RU" sz="1600" dirty="0" smtClean="0">
                <a:solidFill>
                  <a:srgbClr val="002060"/>
                </a:solidFill>
                <a:latin typeface="Times New Roman" pitchFamily="18" charset="0"/>
                <a:cs typeface="Times New Roman" pitchFamily="18" charset="0"/>
              </a:rPr>
              <a:t>, переключения на другие темы. Это опять же уход ребенка от себя, от проживания переживания, от опыта справится с этим. Причиной является непереносимость родителя тяжелых эмоций, потому что он сам был лишен принятия в детстве.</a:t>
            </a:r>
          </a:p>
          <a:p>
            <a:pPr algn="just"/>
            <a:r>
              <a:rPr lang="ru-RU" sz="1600" dirty="0" smtClean="0">
                <a:solidFill>
                  <a:srgbClr val="002060"/>
                </a:solidFill>
                <a:latin typeface="Times New Roman" pitchFamily="18" charset="0"/>
                <a:cs typeface="Times New Roman" pitchFamily="18" charset="0"/>
              </a:rPr>
              <a:t>	Чрезмерная критика, постоянные замечания со стороны родителей - еще один фактор, мешающий ребенку почувствовать, что его принимают таким, какой он есть. Наиболее вероятными реакциями ребенка на постоянные замечания будут: потеря самоценности, собственного достоинства, заниженная самооценка, ощущение никчемности, беспомощности, низкий эмоциональный интеллект.</a:t>
            </a:r>
          </a:p>
          <a:p>
            <a:pPr algn="just"/>
            <a:endParaRPr lang="ru-RU" dirty="0">
              <a:solidFill>
                <a:srgbClr val="002060"/>
              </a:solidFill>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2" name="Заголовок 1"/>
          <p:cNvSpPr>
            <a:spLocks noGrp="1"/>
          </p:cNvSpPr>
          <p:nvPr>
            <p:ph type="ctrTitle"/>
          </p:nvPr>
        </p:nvSpPr>
        <p:spPr>
          <a:xfrm>
            <a:off x="714348" y="1000108"/>
            <a:ext cx="7772400" cy="500067"/>
          </a:xfrm>
        </p:spPr>
        <p:txBody>
          <a:bodyPr>
            <a:normAutofit fontScale="90000"/>
          </a:bodyPr>
          <a:lstStyle/>
          <a:p>
            <a:r>
              <a:rPr lang="ru-RU" sz="2000" b="1" dirty="0" smtClean="0">
                <a:solidFill>
                  <a:srgbClr val="002060"/>
                </a:solidFill>
                <a:latin typeface="Times New Roman" pitchFamily="18" charset="0"/>
                <a:cs typeface="Times New Roman" pitchFamily="18" charset="0"/>
              </a:rPr>
              <a:t>4. Потребность в привязанности и любви.</a:t>
            </a:r>
            <a:br>
              <a:rPr lang="ru-RU" sz="2000" b="1" dirty="0" smtClean="0">
                <a:solidFill>
                  <a:srgbClr val="002060"/>
                </a:solidFill>
                <a:latin typeface="Times New Roman" pitchFamily="18" charset="0"/>
                <a:cs typeface="Times New Roman" pitchFamily="18" charset="0"/>
              </a:rPr>
            </a:br>
            <a:endParaRPr lang="ru-RU" sz="2000" b="1" dirty="0">
              <a:solidFill>
                <a:srgbClr val="002060"/>
              </a:solidFill>
              <a:latin typeface="Times New Roman" pitchFamily="18" charset="0"/>
              <a:cs typeface="Times New Roman" pitchFamily="18" charset="0"/>
            </a:endParaRPr>
          </a:p>
        </p:txBody>
      </p:sp>
      <p:sp>
        <p:nvSpPr>
          <p:cNvPr id="6" name="Прямоугольник 5"/>
          <p:cNvSpPr/>
          <p:nvPr/>
        </p:nvSpPr>
        <p:spPr>
          <a:xfrm>
            <a:off x="785786" y="1428736"/>
            <a:ext cx="7715304" cy="1846659"/>
          </a:xfrm>
          <a:prstGeom prst="rect">
            <a:avLst/>
          </a:prstGeom>
        </p:spPr>
        <p:txBody>
          <a:bodyPr wrap="square">
            <a:spAutoFit/>
          </a:bodyPr>
          <a:lstStyle/>
          <a:p>
            <a:pPr algn="just"/>
            <a:r>
              <a:rPr lang="ru-RU" dirty="0" smtClean="0">
                <a:solidFill>
                  <a:srgbClr val="002060"/>
                </a:solidFill>
                <a:latin typeface="Times New Roman" pitchFamily="18" charset="0"/>
                <a:cs typeface="Times New Roman" pitchFamily="18" charset="0"/>
              </a:rPr>
              <a:t>	</a:t>
            </a:r>
            <a:r>
              <a:rPr lang="ru-RU" sz="1600" dirty="0" smtClean="0">
                <a:solidFill>
                  <a:srgbClr val="002060"/>
                </a:solidFill>
                <a:latin typeface="Times New Roman" pitchFamily="18" charset="0"/>
                <a:cs typeface="Times New Roman" pitchFamily="18" charset="0"/>
              </a:rPr>
              <a:t>Глубокая привязанность к родителям способствует развитию у детей доверия к другими людям и одновременно — уверенности в себе. «Круг позитивного взаимодействия»: Если взрослый тепло относится к ребенку, привязанность будет крепнуть, ребенок будет учиться у взрослого положительному взаимодействию с другими, т. е. тому, как общаться и получать удовольствие от общения. Если взрослый безразличен или испытывает к ребенку раздражение и неприязнь, то привязанность формируется в искаженном виде. </a:t>
            </a:r>
            <a:endParaRPr lang="ru-RU" sz="1600" dirty="0">
              <a:solidFill>
                <a:srgbClr val="002060"/>
              </a:solidFill>
              <a:latin typeface="Times New Roman" pitchFamily="18" charset="0"/>
              <a:cs typeface="Times New Roman" pitchFamily="18" charset="0"/>
            </a:endParaRPr>
          </a:p>
        </p:txBody>
      </p:sp>
      <p:pic>
        <p:nvPicPr>
          <p:cNvPr id="31746" name="Picture 2" descr="https://image.freepik.com/free-vector/daughter-and-mother-hugging-with-love_7814-548.jpg"/>
          <p:cNvPicPr>
            <a:picLocks noChangeAspect="1" noChangeArrowheads="1"/>
          </p:cNvPicPr>
          <p:nvPr/>
        </p:nvPicPr>
        <p:blipFill>
          <a:blip r:embed="rId3"/>
          <a:srcRect l="5128" t="12821" r="5127" b="5127"/>
          <a:stretch>
            <a:fillRect/>
          </a:stretch>
        </p:blipFill>
        <p:spPr bwMode="auto">
          <a:xfrm>
            <a:off x="3571868" y="3429000"/>
            <a:ext cx="3415628" cy="3122860"/>
          </a:xfrm>
          <a:prstGeom prst="ellipse">
            <a:avLst/>
          </a:prstGeom>
          <a:noFill/>
          <a:ln>
            <a:solidFill>
              <a:srgbClr val="002060"/>
            </a:solid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5" name="Прямоугольник 4"/>
          <p:cNvSpPr/>
          <p:nvPr/>
        </p:nvSpPr>
        <p:spPr>
          <a:xfrm>
            <a:off x="785786" y="1142984"/>
            <a:ext cx="7786742" cy="2831544"/>
          </a:xfrm>
          <a:prstGeom prst="rect">
            <a:avLst/>
          </a:prstGeom>
        </p:spPr>
        <p:txBody>
          <a:bodyPr wrap="square">
            <a:spAutoFit/>
          </a:bodyPr>
          <a:lstStyle/>
          <a:p>
            <a:pPr algn="just"/>
            <a:r>
              <a:rPr lang="ru-RU" b="1" dirty="0" smtClean="0">
                <a:solidFill>
                  <a:srgbClr val="002060"/>
                </a:solidFill>
                <a:latin typeface="Times New Roman" pitchFamily="18" charset="0"/>
                <a:cs typeface="Times New Roman" pitchFamily="18" charset="0"/>
              </a:rPr>
              <a:t>                                 5. Потребность ощущать собственную значимость.</a:t>
            </a:r>
          </a:p>
          <a:p>
            <a:pPr algn="just"/>
            <a:endParaRPr lang="ru-RU" sz="1600" b="1" dirty="0" smtClean="0">
              <a:solidFill>
                <a:srgbClr val="002060"/>
              </a:solidFill>
              <a:latin typeface="Times New Roman" pitchFamily="18" charset="0"/>
              <a:cs typeface="Times New Roman" pitchFamily="18" charset="0"/>
            </a:endParaRPr>
          </a:p>
          <a:p>
            <a:pPr algn="just"/>
            <a:r>
              <a:rPr lang="ru-RU" sz="1600" dirty="0" smtClean="0">
                <a:solidFill>
                  <a:srgbClr val="002060"/>
                </a:solidFill>
                <a:latin typeface="Times New Roman" pitchFamily="18" charset="0"/>
                <a:cs typeface="Times New Roman" pitchFamily="18" charset="0"/>
              </a:rPr>
              <a:t>	Чувствовать свою значимость означает для ребенка чувствовать собственную силу, влияние, ценность, чувствовать, что «я что-то таки значу». Эта потребность проявляется в самом нежном возрасте.</a:t>
            </a:r>
          </a:p>
          <a:p>
            <a:pPr algn="just"/>
            <a:r>
              <a:rPr lang="ru-RU" sz="1600" i="1" dirty="0" smtClean="0">
                <a:solidFill>
                  <a:srgbClr val="002060"/>
                </a:solidFill>
                <a:latin typeface="Times New Roman" pitchFamily="18" charset="0"/>
                <a:cs typeface="Times New Roman" pitchFamily="18" charset="0"/>
              </a:rPr>
              <a:t>Если дети не чувствуют себя нужными и полезными (а в наше время это одна из главных детских проблем), если у них не получается удовлетворить эту свою потребность «законно», дети, скорее всего, попытаются привлечь к себе внимание каким-либо далеко не безобидным способом. </a:t>
            </a:r>
            <a:r>
              <a:rPr lang="ru-RU" sz="1600" dirty="0" smtClean="0">
                <a:solidFill>
                  <a:srgbClr val="002060"/>
                </a:solidFill>
                <a:latin typeface="Times New Roman" pitchFamily="18" charset="0"/>
                <a:cs typeface="Times New Roman" pitchFamily="18" charset="0"/>
              </a:rPr>
              <a:t>Они могут взбунтоваться, озлобиться, начать дерзить, могут связаться с какой-то бандой или шайкой; пристраститься к наркотикам, начать вести беспорядочную половую жизнь, стать на путь преступления.</a:t>
            </a:r>
            <a:endParaRPr lang="ru-RU" sz="1600" dirty="0">
              <a:solidFill>
                <a:srgbClr val="002060"/>
              </a:solidFill>
              <a:latin typeface="Times New Roman" pitchFamily="18" charset="0"/>
              <a:cs typeface="Times New Roman" pitchFamily="18" charset="0"/>
            </a:endParaRPr>
          </a:p>
        </p:txBody>
      </p:sp>
      <p:pic>
        <p:nvPicPr>
          <p:cNvPr id="6" name="Picture 4" descr="https://ds04.infourok.ru/uploads/ex/0962/00178901-5ccfbd3f/hello_html_m479d3ab6.jpg"/>
          <p:cNvPicPr>
            <a:picLocks noChangeAspect="1" noChangeArrowheads="1"/>
          </p:cNvPicPr>
          <p:nvPr/>
        </p:nvPicPr>
        <p:blipFill>
          <a:blip r:embed="rId3"/>
          <a:srcRect l="5859" t="1214" r="8593" b="5339"/>
          <a:stretch>
            <a:fillRect/>
          </a:stretch>
        </p:blipFill>
        <p:spPr bwMode="auto">
          <a:xfrm>
            <a:off x="4286248" y="4000504"/>
            <a:ext cx="2571768" cy="2561982"/>
          </a:xfrm>
          <a:prstGeom prst="ellipse">
            <a:avLst/>
          </a:prstGeom>
          <a:noFill/>
          <a:ln>
            <a:solidFill>
              <a:srgbClr val="002060"/>
            </a:solid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sp>
        <p:nvSpPr>
          <p:cNvPr id="4" name="Прямоугольник 3"/>
          <p:cNvSpPr/>
          <p:nvPr/>
        </p:nvSpPr>
        <p:spPr>
          <a:xfrm>
            <a:off x="714348" y="1000108"/>
            <a:ext cx="7572428" cy="2031325"/>
          </a:xfrm>
          <a:prstGeom prst="rect">
            <a:avLst/>
          </a:prstGeom>
        </p:spPr>
        <p:txBody>
          <a:bodyPr wrap="square">
            <a:spAutoFit/>
          </a:bodyPr>
          <a:lstStyle/>
          <a:p>
            <a:pPr algn="ctr"/>
            <a:r>
              <a:rPr lang="ru-RU" b="1" dirty="0" smtClean="0">
                <a:solidFill>
                  <a:srgbClr val="002060"/>
                </a:solidFill>
                <a:latin typeface="Times New Roman" pitchFamily="18" charset="0"/>
                <a:cs typeface="Times New Roman" pitchFamily="18" charset="0"/>
              </a:rPr>
              <a:t>6. Потребность в   развитии.</a:t>
            </a:r>
          </a:p>
          <a:p>
            <a:pPr algn="ctr"/>
            <a:endParaRPr lang="ru-RU" b="1" dirty="0" smtClean="0">
              <a:solidFill>
                <a:srgbClr val="002060"/>
              </a:solidFill>
              <a:latin typeface="Times New Roman" pitchFamily="18" charset="0"/>
              <a:cs typeface="Times New Roman" pitchFamily="18" charset="0"/>
            </a:endParaRPr>
          </a:p>
          <a:p>
            <a:pPr algn="just"/>
            <a:r>
              <a:rPr lang="ru-RU" dirty="0" smtClean="0">
                <a:solidFill>
                  <a:srgbClr val="002060"/>
                </a:solidFill>
                <a:latin typeface="Times New Roman" pitchFamily="18" charset="0"/>
                <a:cs typeface="Times New Roman" pitchFamily="18" charset="0"/>
              </a:rPr>
              <a:t> Чтобы развиваться и взрослеть ребенку необходимы определенные условия, именно в них он научиться и приобретет определенные качества, определенные черты характера и личности.</a:t>
            </a:r>
          </a:p>
          <a:p>
            <a:r>
              <a:rPr lang="ru-RU" dirty="0" smtClean="0"/>
              <a:t/>
            </a:r>
            <a:br>
              <a:rPr lang="ru-RU" dirty="0" smtClean="0"/>
            </a:br>
            <a:endParaRPr lang="ru-RU" dirty="0"/>
          </a:p>
        </p:txBody>
      </p:sp>
      <p:pic>
        <p:nvPicPr>
          <p:cNvPr id="30722" name="Picture 2" descr="https://ds05.infourok.ru/uploads/ex/0c00/00131ecf-b5d958fc/hello_html_6c29556f.jpg"/>
          <p:cNvPicPr>
            <a:picLocks noChangeAspect="1" noChangeArrowheads="1"/>
          </p:cNvPicPr>
          <p:nvPr/>
        </p:nvPicPr>
        <p:blipFill>
          <a:blip r:embed="rId3"/>
          <a:srcRect/>
          <a:stretch>
            <a:fillRect/>
          </a:stretch>
        </p:blipFill>
        <p:spPr bwMode="auto">
          <a:xfrm>
            <a:off x="2786050" y="2714620"/>
            <a:ext cx="3408050" cy="3429024"/>
          </a:xfrm>
          <a:prstGeom prst="roundRect">
            <a:avLst/>
          </a:prstGeom>
          <a:noFill/>
          <a:ln>
            <a:solidFill>
              <a:srgbClr val="002060"/>
            </a:solid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funart.pro/uploads/posts/2020-04/1587641165_61-p-foni-dlya-prezentatsii-powerpoint-90.jpg"/>
          <p:cNvPicPr>
            <a:picLocks noChangeAspect="1" noChangeArrowheads="1"/>
          </p:cNvPicPr>
          <p:nvPr/>
        </p:nvPicPr>
        <p:blipFill>
          <a:blip r:embed="rId2">
            <a:lum bright="30000"/>
          </a:blip>
          <a:srcRect l="12640" t="12963" r="16129"/>
          <a:stretch>
            <a:fillRect/>
          </a:stretch>
        </p:blipFill>
        <p:spPr bwMode="auto">
          <a:xfrm>
            <a:off x="0" y="0"/>
            <a:ext cx="9144000" cy="6858000"/>
          </a:xfrm>
          <a:prstGeom prst="rect">
            <a:avLst/>
          </a:prstGeom>
          <a:noFill/>
        </p:spPr>
      </p:pic>
      <p:pic>
        <p:nvPicPr>
          <p:cNvPr id="33794" name="Picture 2" descr="https://allforme.online/wp-content/uploads/2018/11/9-1.jpg"/>
          <p:cNvPicPr>
            <a:picLocks noChangeAspect="1" noChangeArrowheads="1"/>
          </p:cNvPicPr>
          <p:nvPr/>
        </p:nvPicPr>
        <p:blipFill>
          <a:blip r:embed="rId3"/>
          <a:srcRect/>
          <a:stretch>
            <a:fillRect/>
          </a:stretch>
        </p:blipFill>
        <p:spPr bwMode="auto">
          <a:xfrm>
            <a:off x="642910" y="1571612"/>
            <a:ext cx="8028269" cy="4214842"/>
          </a:xfrm>
          <a:prstGeom prst="roundRect">
            <a:avLst/>
          </a:prstGeom>
          <a:noFill/>
          <a:ln>
            <a:solidFill>
              <a:srgbClr val="002060"/>
            </a:solidFill>
          </a:ln>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366</TotalTime>
  <Words>1060</Words>
  <PresentationFormat>Экран (4:3)</PresentationFormat>
  <Paragraphs>127</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Тема Office</vt:lpstr>
      <vt:lpstr> «ПСИХОЛОГИЧЕСКОЕ ЗДОРОВЬЕ РЕБЕНКА»   </vt:lpstr>
      <vt:lpstr>Слайд 2</vt:lpstr>
      <vt:lpstr>Цель: повышение компетентности родителей (законных представителей)  в вопросах сохранения и укрепления психологического здоровья детей дошкольного возраста.</vt:lpstr>
      <vt:lpstr>Слайд 4</vt:lpstr>
      <vt:lpstr>Слайд 5</vt:lpstr>
      <vt:lpstr>ПСИХОЛОГИЧЕСКОЕ  ЗДОРОВЬЕ ДЕТЕЙ  РАННЕГО ВОЗРАСТА</vt:lpstr>
      <vt:lpstr>Слайд 7</vt:lpstr>
      <vt:lpstr>Слайд 8</vt:lpstr>
      <vt:lpstr>Слайд 9</vt:lpstr>
      <vt:lpstr>Слайд 10</vt:lpstr>
      <vt:lpstr>Слайд 11</vt:lpstr>
      <vt:lpstr>Слайд 12</vt:lpstr>
      <vt:lpstr>Слайд 13</vt:lpstr>
      <vt:lpstr>Как формировать психологическое здоровье ребенка в семье?</vt:lpstr>
      <vt:lpstr>Слайд 15</vt:lpstr>
      <vt:lpstr>Слайд 16</vt:lpstr>
      <vt:lpstr>4. Потребность в привязанности и любви. </vt:lpstr>
      <vt:lpstr>Слайд 18</vt:lpstr>
      <vt:lpstr>Слайд 19</vt:lpstr>
      <vt:lpstr>Слайд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ЦРР1</cp:lastModifiedBy>
  <cp:revision>54</cp:revision>
  <dcterms:created xsi:type="dcterms:W3CDTF">2020-10-21T14:29:59Z</dcterms:created>
  <dcterms:modified xsi:type="dcterms:W3CDTF">2021-02-09T14:35:54Z</dcterms:modified>
</cp:coreProperties>
</file>