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4"/>
  </p:notesMasterIdLst>
  <p:sldIdLst>
    <p:sldId id="343" r:id="rId2"/>
    <p:sldId id="314" r:id="rId3"/>
    <p:sldId id="337" r:id="rId4"/>
    <p:sldId id="389" r:id="rId5"/>
    <p:sldId id="413" r:id="rId6"/>
    <p:sldId id="351" r:id="rId7"/>
    <p:sldId id="417" r:id="rId8"/>
    <p:sldId id="414" r:id="rId9"/>
    <p:sldId id="416" r:id="rId10"/>
    <p:sldId id="415" r:id="rId11"/>
    <p:sldId id="420" r:id="rId12"/>
    <p:sldId id="423" r:id="rId13"/>
    <p:sldId id="424" r:id="rId14"/>
    <p:sldId id="425" r:id="rId15"/>
    <p:sldId id="426" r:id="rId16"/>
    <p:sldId id="427" r:id="rId17"/>
    <p:sldId id="428" r:id="rId18"/>
    <p:sldId id="429" r:id="rId19"/>
    <p:sldId id="430" r:id="rId20"/>
    <p:sldId id="431" r:id="rId21"/>
    <p:sldId id="432" r:id="rId22"/>
    <p:sldId id="433" r:id="rId23"/>
    <p:sldId id="402" r:id="rId24"/>
    <p:sldId id="434" r:id="rId25"/>
    <p:sldId id="404" r:id="rId26"/>
    <p:sldId id="435" r:id="rId27"/>
    <p:sldId id="405" r:id="rId28"/>
    <p:sldId id="442" r:id="rId29"/>
    <p:sldId id="406" r:id="rId30"/>
    <p:sldId id="436" r:id="rId31"/>
    <p:sldId id="407" r:id="rId32"/>
    <p:sldId id="439" r:id="rId33"/>
    <p:sldId id="408" r:id="rId34"/>
    <p:sldId id="438" r:id="rId35"/>
    <p:sldId id="409" r:id="rId36"/>
    <p:sldId id="440" r:id="rId37"/>
    <p:sldId id="443" r:id="rId38"/>
    <p:sldId id="444" r:id="rId39"/>
    <p:sldId id="410" r:id="rId40"/>
    <p:sldId id="441" r:id="rId41"/>
    <p:sldId id="349" r:id="rId42"/>
    <p:sldId id="411" r:id="rId43"/>
  </p:sldIdLst>
  <p:sldSz cx="14630400" cy="8229600"/>
  <p:notesSz cx="8229600" cy="14630400"/>
  <p:embeddedFontLst>
    <p:embeddedFont>
      <p:font typeface="Patrick Hand" charset="0"/>
      <p:regular r:id="rId45"/>
    </p:embeddedFont>
    <p:embeddedFont>
      <p:font typeface="Calibri" pitchFamily="34" charset="0"/>
      <p:regular r:id="rId46"/>
      <p:bold r:id="rId47"/>
      <p:italic r:id="rId48"/>
      <p:boldItalic r:id="rId49"/>
    </p:embeddedFont>
    <p:embeddedFont>
      <p:font typeface="Calibri Light" pitchFamily="34" charset="0"/>
      <p:regular r:id="rId50"/>
      <p:italic r:id="rId5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CDEB"/>
    <a:srgbClr val="FCEBE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4" autoAdjust="0"/>
    <p:restoredTop sz="99387" autoAdjust="0"/>
  </p:normalViewPr>
  <p:slideViewPr>
    <p:cSldViewPr snapToGrid="0" snapToObjects="1">
      <p:cViewPr>
        <p:scale>
          <a:sx n="40" d="100"/>
          <a:sy n="40" d="100"/>
        </p:scale>
        <p:origin x="-1464" y="-907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4.fntdata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lIns="130622" tIns="65311" rIns="130622" bIns="65311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lIns="130622" tIns="65311" rIns="130622" bIns="65311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731520" y="7501890"/>
            <a:ext cx="3413760" cy="571500"/>
          </a:xfrm>
          <a:prstGeom prst="rect">
            <a:avLst/>
          </a:prstGeom>
          <a:ln/>
        </p:spPr>
        <p:txBody>
          <a:bodyPr lIns="130622" tIns="65311" rIns="130622" bIns="65311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10485120" y="7498080"/>
            <a:ext cx="3413760" cy="571500"/>
          </a:xfrm>
          <a:prstGeom prst="rect">
            <a:avLst/>
          </a:prstGeom>
          <a:ln/>
        </p:spPr>
        <p:txBody>
          <a:bodyPr lIns="130622" tIns="65311" rIns="130622" bIns="65311"/>
          <a:lstStyle>
            <a:lvl1pPr>
              <a:defRPr/>
            </a:lvl1pPr>
          </a:lstStyle>
          <a:p>
            <a:pPr>
              <a:defRPr/>
            </a:pPr>
            <a:fld id="{91F09F88-F623-44A9-954B-4BE909CF4A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xfrm>
            <a:off x="4998720" y="7498080"/>
            <a:ext cx="4632960" cy="571500"/>
          </a:xfrm>
          <a:prstGeom prst="rect">
            <a:avLst/>
          </a:prstGeom>
          <a:ln/>
        </p:spPr>
        <p:txBody>
          <a:bodyPr lIns="130622" tIns="65311" rIns="130622" bIns="65311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/>
          <p:cNvSpPr/>
          <p:nvPr/>
        </p:nvSpPr>
        <p:spPr>
          <a:xfrm>
            <a:off x="1028700" y="275935"/>
            <a:ext cx="12484099" cy="1311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ru-RU" sz="40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VII Всероссийский конкурс </a:t>
            </a:r>
          </a:p>
          <a:p>
            <a:pPr algn="ctr"/>
            <a:r>
              <a:rPr lang="ru-RU" sz="40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«МОЕ ЛУЧШЕЕ МЕРОПРИЯТИЕ»</a:t>
            </a:r>
            <a:endParaRPr lang="ru-RU" sz="4000" b="1" cap="all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0"/>
          <p:cNvSpPr/>
          <p:nvPr/>
        </p:nvSpPr>
        <p:spPr>
          <a:xfrm>
            <a:off x="6997700" y="6035965"/>
            <a:ext cx="7416800" cy="9686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Patrick Hand" pitchFamily="34" charset="-122"/>
                <a:cs typeface="Times New Roman" pitchFamily="18" charset="0"/>
              </a:rPr>
              <a:t>Выполнила</a:t>
            </a:r>
            <a:r>
              <a:rPr lang="ru-RU" sz="2400" b="1" dirty="0" smtClean="0">
                <a:solidFill>
                  <a:srgbClr val="383838"/>
                </a:solidFill>
                <a:latin typeface="Times New Roman" pitchFamily="18" charset="0"/>
                <a:ea typeface="Patrick Hand" pitchFamily="34" charset="-122"/>
                <a:cs typeface="Times New Roman" pitchFamily="18" charset="0"/>
              </a:rPr>
              <a:t>: </a:t>
            </a:r>
            <a:r>
              <a:rPr lang="ru-RU" sz="2400" b="1" dirty="0" err="1" smtClean="0">
                <a:solidFill>
                  <a:srgbClr val="383838"/>
                </a:solidFill>
                <a:latin typeface="Times New Roman" pitchFamily="18" charset="0"/>
                <a:ea typeface="Patrick Hand" pitchFamily="34" charset="-122"/>
                <a:cs typeface="Times New Roman" pitchFamily="18" charset="0"/>
              </a:rPr>
              <a:t>Дударева</a:t>
            </a:r>
            <a:r>
              <a:rPr lang="ru-RU" sz="2400" b="1" dirty="0" smtClean="0">
                <a:solidFill>
                  <a:srgbClr val="383838"/>
                </a:solidFill>
                <a:latin typeface="Times New Roman" pitchFamily="18" charset="0"/>
                <a:ea typeface="Patrick Hand" pitchFamily="34" charset="-122"/>
                <a:cs typeface="Times New Roman" pitchFamily="18" charset="0"/>
              </a:rPr>
              <a:t> Алена Андреевна, </a:t>
            </a:r>
          </a:p>
          <a:p>
            <a:r>
              <a:rPr lang="ru-RU" sz="2400" b="1" dirty="0" smtClean="0">
                <a:solidFill>
                  <a:srgbClr val="383838"/>
                </a:solidFill>
                <a:latin typeface="Times New Roman" pitchFamily="18" charset="0"/>
                <a:ea typeface="Patrick Hand" pitchFamily="34" charset="-122"/>
                <a:cs typeface="Times New Roman" pitchFamily="18" charset="0"/>
              </a:rPr>
              <a:t>учитель истории и обществознания;</a:t>
            </a:r>
          </a:p>
          <a:p>
            <a:r>
              <a:rPr lang="ru-RU" sz="2400" b="1" dirty="0" smtClean="0">
                <a:solidFill>
                  <a:srgbClr val="383838"/>
                </a:solidFill>
                <a:latin typeface="Times New Roman" pitchFamily="18" charset="0"/>
                <a:cs typeface="Times New Roman" pitchFamily="18" charset="0"/>
              </a:rPr>
              <a:t>МБОУ «Средняя общеобразовательная школа №37»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0"/>
          <p:cNvSpPr/>
          <p:nvPr/>
        </p:nvSpPr>
        <p:spPr>
          <a:xfrm>
            <a:off x="3289300" y="7453167"/>
            <a:ext cx="7416800" cy="9686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ru-RU" sz="2800" b="1" dirty="0" smtClean="0">
                <a:solidFill>
                  <a:srgbClr val="383838"/>
                </a:solidFill>
                <a:latin typeface="Times New Roman" pitchFamily="18" charset="0"/>
                <a:ea typeface="Patrick Hand" pitchFamily="34" charset="-122"/>
                <a:cs typeface="Times New Roman" pitchFamily="18" charset="0"/>
              </a:rPr>
              <a:t>Кемерово, 2025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028700" y="1792606"/>
            <a:ext cx="12435840" cy="23050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4 ноября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51380" y="3046096"/>
            <a:ext cx="10241280" cy="210312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ДЕНЬ НАРОДНОГО ЕДИНСТВА</a:t>
            </a:r>
          </a:p>
        </p:txBody>
      </p:sp>
      <p:pic>
        <p:nvPicPr>
          <p:cNvPr id="11" name="Picture 4" descr="x_1ba0ac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1200" y="0"/>
            <a:ext cx="24892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6" name="Picture 4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" y="5677693"/>
            <a:ext cx="4401256" cy="247570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40600" y="1587500"/>
            <a:ext cx="6997700" cy="28567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defRPr/>
            </a:pPr>
            <a:r>
              <a:rPr lang="ru-RU" sz="6600" b="1" dirty="0" smtClean="0">
                <a:latin typeface="Times New Roman" pitchFamily="18" charset="0"/>
              </a:rPr>
              <a:t>Поэтом можешь ты не быть</a:t>
            </a:r>
          </a:p>
          <a:p>
            <a:pPr algn="ctr">
              <a:defRPr/>
            </a:pPr>
            <a:r>
              <a:rPr lang="ru-RU" sz="6600" b="1" dirty="0" smtClean="0">
                <a:latin typeface="Times New Roman" pitchFamily="18" charset="0"/>
              </a:rPr>
              <a:t>Но гражданином быть обязан!</a:t>
            </a:r>
          </a:p>
          <a:p>
            <a:pPr algn="r">
              <a:defRPr/>
            </a:pPr>
            <a:endParaRPr lang="ru-RU" sz="4800" b="1" dirty="0" smtClean="0">
              <a:latin typeface="Times New Roman" pitchFamily="18" charset="0"/>
            </a:endParaRPr>
          </a:p>
          <a:p>
            <a:pPr algn="r">
              <a:defRPr/>
            </a:pPr>
            <a:r>
              <a:rPr lang="ru-RU" sz="4800" b="1" dirty="0" smtClean="0">
                <a:latin typeface="Times New Roman" pitchFamily="18" charset="0"/>
              </a:rPr>
              <a:t>Н. А. Некрасов</a:t>
            </a:r>
          </a:p>
        </p:txBody>
      </p:sp>
      <p:pic>
        <p:nvPicPr>
          <p:cNvPr id="8089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048500" cy="82296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219" y="0"/>
            <a:ext cx="14715619" cy="82296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0" name="Picture 6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5296" y="4241801"/>
            <a:ext cx="7545104" cy="4004001"/>
          </a:xfrm>
          <a:prstGeom prst="rect">
            <a:avLst/>
          </a:prstGeom>
          <a:noFill/>
        </p:spPr>
      </p:pic>
      <p:pic>
        <p:nvPicPr>
          <p:cNvPr id="5124" name="Picture 4" descr="oTushi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0888" y="0"/>
            <a:ext cx="7509512" cy="424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2" descr="Picture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7120888" cy="4241800"/>
          </a:xfrm>
          <a:prstGeom prst="rect">
            <a:avLst/>
          </a:prstGeom>
          <a:noFill/>
        </p:spPr>
      </p:pic>
      <p:pic>
        <p:nvPicPr>
          <p:cNvPr id="72708" name="Picture 4" descr="Picture backgroun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4241801"/>
            <a:ext cx="7085297" cy="3987799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2306970" y="1854200"/>
            <a:ext cx="9932636" cy="43307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3200" b="1" dirty="0" smtClean="0">
                <a:latin typeface="Times New Roman" pitchFamily="18" charset="0"/>
              </a:rPr>
              <a:t>Смута</a:t>
            </a:r>
            <a:r>
              <a:rPr lang="ru-RU" sz="3200" dirty="0" smtClean="0">
                <a:latin typeface="Times New Roman" pitchFamily="18" charset="0"/>
              </a:rPr>
              <a:t> – период в российской истории, связанный с тем, что прервалась правящая царская династия Рюриковичей, появились </a:t>
            </a:r>
            <a:r>
              <a:rPr lang="ru-RU" sz="3200" dirty="0" err="1" smtClean="0">
                <a:latin typeface="Times New Roman" pitchFamily="18" charset="0"/>
              </a:rPr>
              <a:t>лжецари</a:t>
            </a:r>
            <a:r>
              <a:rPr lang="ru-RU" sz="3200" dirty="0" smtClean="0">
                <a:latin typeface="Times New Roman" pitchFamily="18" charset="0"/>
              </a:rPr>
              <a:t>. </a:t>
            </a:r>
          </a:p>
          <a:p>
            <a:pPr algn="ctr">
              <a:defRPr/>
            </a:pPr>
            <a:r>
              <a:rPr lang="ru-RU" sz="3200" dirty="0" smtClean="0">
                <a:latin typeface="Times New Roman" pitchFamily="18" charset="0"/>
              </a:rPr>
              <a:t>Также этот период связан с обострением социально-экономической ситуации в стране, осложнённое вторжением поляков, их попытками возвести на российский престол своих кандидатов.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5250" y="3191107"/>
            <a:ext cx="9105900" cy="4886093"/>
          </a:xfrm>
          <a:prstGeom prst="rect">
            <a:avLst/>
          </a:prstGeom>
          <a:noFill/>
        </p:spPr>
      </p:pic>
      <p:sp>
        <p:nvSpPr>
          <p:cNvPr id="2" name="Text 0"/>
          <p:cNvSpPr/>
          <p:nvPr/>
        </p:nvSpPr>
        <p:spPr>
          <a:xfrm>
            <a:off x="-514350" y="994007"/>
            <a:ext cx="11379200" cy="219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defRPr/>
            </a:pPr>
            <a:r>
              <a:rPr lang="ru-RU" sz="8000" b="1" dirty="0" smtClean="0">
                <a:latin typeface="Times New Roman" pitchFamily="18" charset="0"/>
              </a:rPr>
              <a:t>1 раунд</a:t>
            </a:r>
          </a:p>
          <a:p>
            <a:pPr algn="ctr">
              <a:defRPr/>
            </a:pPr>
            <a:r>
              <a:rPr lang="ru-RU" sz="8000" b="1" dirty="0" smtClean="0">
                <a:latin typeface="Times New Roman" pitchFamily="18" charset="0"/>
              </a:rPr>
              <a:t>ЛИЧНОСТИ</a:t>
            </a:r>
            <a:endParaRPr lang="ru-RU" sz="8000" b="1" dirty="0" smtClean="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-29969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78402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64171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Кольцо 28"/>
          <p:cNvSpPr/>
          <p:nvPr/>
        </p:nvSpPr>
        <p:spPr>
          <a:xfrm>
            <a:off x="-12257862" y="-12294662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668485" y="1808541"/>
            <a:ext cx="43461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Великий князь московский и всея Руси, первый русский царь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378402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64171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Кольцо 28"/>
          <p:cNvSpPr/>
          <p:nvPr/>
        </p:nvSpPr>
        <p:spPr>
          <a:xfrm>
            <a:off x="-12664262" y="-12687006"/>
            <a:ext cx="29034562" cy="28511206"/>
          </a:xfrm>
          <a:prstGeom prst="donut">
            <a:avLst>
              <a:gd name="adj" fmla="val 4465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3747548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378402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64171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0" y="3485938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Кольцо 23"/>
          <p:cNvSpPr/>
          <p:nvPr/>
        </p:nvSpPr>
        <p:spPr>
          <a:xfrm>
            <a:off x="-8538003" y="-12154660"/>
            <a:ext cx="29034562" cy="28511206"/>
          </a:xfrm>
          <a:prstGeom prst="donut">
            <a:avLst>
              <a:gd name="adj" fmla="val 43793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858642" y="2413000"/>
            <a:ext cx="43461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Царь и великий князь Московский и всея Руси с 1598 по 1605 год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7641718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0" y="3485938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Кольцо 23"/>
          <p:cNvSpPr/>
          <p:nvPr/>
        </p:nvSpPr>
        <p:spPr>
          <a:xfrm>
            <a:off x="-8868203" y="-12501128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7429500" y="11130"/>
            <a:ext cx="4069908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Кольцо 23"/>
          <p:cNvSpPr/>
          <p:nvPr/>
        </p:nvSpPr>
        <p:spPr>
          <a:xfrm>
            <a:off x="-4992595" y="-12332460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4077" y="3532090"/>
            <a:ext cx="55435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Самозванец, выдававший себя за чудом спасшегося царевича Дмитрия Ивановича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Царь и великий князь Московский и всея Руси (1605–1606).</a:t>
            </a:r>
            <a:endParaRPr lang="ru-RU" alt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Кольцо 23"/>
          <p:cNvSpPr/>
          <p:nvPr/>
        </p:nvSpPr>
        <p:spPr>
          <a:xfrm>
            <a:off x="-5321928" y="-13238945"/>
            <a:ext cx="29034562" cy="28511206"/>
          </a:xfrm>
          <a:prstGeom prst="donut">
            <a:avLst>
              <a:gd name="adj" fmla="val 45995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10756033" y="0"/>
            <a:ext cx="3857690" cy="404418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0" name="Кольцо 19"/>
          <p:cNvSpPr/>
          <p:nvPr/>
        </p:nvSpPr>
        <p:spPr>
          <a:xfrm>
            <a:off x="-1832403" y="-12407606"/>
            <a:ext cx="29034562" cy="28511206"/>
          </a:xfrm>
          <a:prstGeom prst="donut">
            <a:avLst>
              <a:gd name="adj" fmla="val 4428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39265" y="2465844"/>
            <a:ext cx="43461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Принёс клятву с целованием креста, которая стала частью крестоцеловальной записи.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-29969" y="4044180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0" name="Кольцо 19"/>
          <p:cNvSpPr/>
          <p:nvPr/>
        </p:nvSpPr>
        <p:spPr>
          <a:xfrm>
            <a:off x="-1619879" y="-12407606"/>
            <a:ext cx="29034562" cy="28511206"/>
          </a:xfrm>
          <a:prstGeom prst="donut">
            <a:avLst>
              <a:gd name="adj" fmla="val 4428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0" y="4044179"/>
            <a:ext cx="3872419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23" name="Кольцо 22"/>
          <p:cNvSpPr/>
          <p:nvPr/>
        </p:nvSpPr>
        <p:spPr>
          <a:xfrm>
            <a:off x="-12262883" y="-8318206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16216" y="6075343"/>
            <a:ext cx="43461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Известен как Тушинский вор и Калужский царек.</a:t>
            </a:r>
            <a:endParaRPr lang="ru-RU" sz="32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23" name="Кольцо 22"/>
          <p:cNvSpPr/>
          <p:nvPr/>
        </p:nvSpPr>
        <p:spPr>
          <a:xfrm>
            <a:off x="-12624833" y="-8318206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80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Прямоугольник 25"/>
          <p:cNvSpPr/>
          <p:nvPr/>
        </p:nvSpPr>
        <p:spPr>
          <a:xfrm>
            <a:off x="3784028" y="4044180"/>
            <a:ext cx="3857690" cy="41854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Кольцо 19"/>
          <p:cNvSpPr/>
          <p:nvPr/>
        </p:nvSpPr>
        <p:spPr>
          <a:xfrm>
            <a:off x="-8538003" y="-8394406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60242" y="4687431"/>
            <a:ext cx="43461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Инициатор создания и один из руководителей Второго ополчения 1611–1612 годов.</a:t>
            </a:r>
            <a:endParaRPr lang="ru-RU" sz="2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79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7641718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Кольцо 19"/>
          <p:cNvSpPr/>
          <p:nvPr/>
        </p:nvSpPr>
        <p:spPr>
          <a:xfrm>
            <a:off x="-8880903" y="-8394406"/>
            <a:ext cx="29034562" cy="28511206"/>
          </a:xfrm>
          <a:prstGeom prst="donut">
            <a:avLst>
              <a:gd name="adj" fmla="val 43769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4735" y="7630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79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7641718" y="4012435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4735" y="7630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-5153517" y="-8203906"/>
            <a:ext cx="29034562" cy="28511206"/>
          </a:xfrm>
          <a:prstGeom prst="donut">
            <a:avLst>
              <a:gd name="adj" fmla="val 45546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26292" y="5335131"/>
            <a:ext cx="46154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Князь, боярин (1613), русский военачальник и государственный деятель, один из руководителей Второго народного ополчения (1612).</a:t>
            </a:r>
            <a:endParaRPr lang="ru-RU" sz="2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79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4735" y="7630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-5252758" y="-8739018"/>
            <a:ext cx="29034562" cy="28511206"/>
          </a:xfrm>
          <a:prstGeom prst="donut">
            <a:avLst>
              <a:gd name="adj" fmla="val 45634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12492" y="7750060"/>
            <a:ext cx="4615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Дмитрий Пожарский</a:t>
            </a:r>
            <a:endParaRPr lang="ru-RU" sz="2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79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10756033" y="4044179"/>
            <a:ext cx="3857690" cy="42608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4735" y="7630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12492" y="7750060"/>
            <a:ext cx="4615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Дмитрий Пожарский</a:t>
            </a:r>
            <a:endParaRPr lang="ru-RU" sz="2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Кольцо 19"/>
          <p:cNvSpPr/>
          <p:nvPr/>
        </p:nvSpPr>
        <p:spPr>
          <a:xfrm>
            <a:off x="-1832403" y="-8470606"/>
            <a:ext cx="29034562" cy="28511206"/>
          </a:xfrm>
          <a:prstGeom prst="donut">
            <a:avLst>
              <a:gd name="adj" fmla="val 44704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39265" y="5068431"/>
            <a:ext cx="43461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Первый русский царь из династии Романовых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79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4735" y="7630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12492" y="7750060"/>
            <a:ext cx="4615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Дмитрий Пожарский</a:t>
            </a:r>
            <a:endParaRPr lang="ru-RU" sz="2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Кольцо 19"/>
          <p:cNvSpPr/>
          <p:nvPr/>
        </p:nvSpPr>
        <p:spPr>
          <a:xfrm>
            <a:off x="-1832403" y="-8470606"/>
            <a:ext cx="29034562" cy="28511206"/>
          </a:xfrm>
          <a:prstGeom prst="donut">
            <a:avLst>
              <a:gd name="adj" fmla="val 44704"/>
            </a:avLst>
          </a:prstGeom>
          <a:solidFill>
            <a:srgbClr val="002060">
              <a:alpha val="80000"/>
            </a:srgb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511785" y="7181641"/>
            <a:ext cx="43461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Михаил Федорович Романов</a:t>
            </a:r>
            <a:endParaRPr lang="ru-RU" sz="32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oPseudo-Dmitri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9278" y="-850900"/>
            <a:ext cx="6705600" cy="636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1306317487_verschrijkkelijk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" y="0"/>
            <a:ext cx="3842961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1327024545_ordn_boris_godun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7721" y="0"/>
            <a:ext cx="3813997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2603926_vasilii_shuiskii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85450" y="0"/>
            <a:ext cx="3444950" cy="40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106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9969" y="4055309"/>
            <a:ext cx="3857690" cy="417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MininKuzm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827721" y="4044179"/>
            <a:ext cx="3813997" cy="4185420"/>
          </a:xfrm>
          <a:prstGeom prst="rect">
            <a:avLst/>
          </a:prstGeom>
          <a:noFill/>
        </p:spPr>
      </p:pic>
      <p:pic>
        <p:nvPicPr>
          <p:cNvPr id="17" name="Picture 4" descr="pogarski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41718" y="4044180"/>
            <a:ext cx="354373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 descr="65153064_1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1185450" y="4055310"/>
            <a:ext cx="3444950" cy="424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3591442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Борис Годунов</a:t>
            </a:r>
            <a:endParaRPr lang="ru-RU" sz="28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29969" y="3532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Иван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Грозный</a:t>
            </a:r>
            <a:endParaRPr lang="ru-RU" sz="28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45349" y="3224313"/>
            <a:ext cx="5384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Григорий Отрепьев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992414" y="3532090"/>
            <a:ext cx="5384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06220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Василий Шуйский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29969" y="7720250"/>
            <a:ext cx="4346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Лжедмитрий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en-US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34735" y="7630090"/>
            <a:ext cx="4346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Кузьма Минин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12492" y="7750060"/>
            <a:ext cx="4615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Дмитрий Пожарский</a:t>
            </a:r>
            <a:endParaRPr lang="ru-RU" sz="2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511785" y="7181641"/>
            <a:ext cx="43461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Михаил Федорович Романов</a:t>
            </a:r>
            <a:endParaRPr lang="ru-RU" sz="32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4" descr="минин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857500" y="0"/>
            <a:ext cx="7981950" cy="8294370"/>
          </a:xfrm>
          <a:noFill/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800600" y="723900"/>
            <a:ext cx="9829800" cy="6627496"/>
          </a:xfrm>
          <a:prstGeom prst="rect">
            <a:avLst/>
          </a:prstGeom>
        </p:spPr>
        <p:txBody>
          <a:bodyPr lIns="130622" tIns="65311" rIns="130622" bIns="65311"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54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«Добрый памятник поставлен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54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Двум героям всей страной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54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В знак того, что был избавлен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54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От бесчестья край родной»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54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54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Н. </a:t>
            </a:r>
            <a:r>
              <a:rPr kumimoji="0" lang="ru-RU" sz="54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Кончаловская</a:t>
            </a:r>
            <a:endParaRPr kumimoji="0" lang="ru-RU" sz="54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-971550" y="717550"/>
            <a:ext cx="11379200" cy="219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defRPr/>
            </a:pPr>
            <a:r>
              <a:rPr lang="ru-RU" sz="9600" b="1" dirty="0" smtClean="0">
                <a:latin typeface="Times New Roman" pitchFamily="18" charset="0"/>
              </a:rPr>
              <a:t>2 раунд</a:t>
            </a:r>
          </a:p>
          <a:p>
            <a:pPr algn="ctr">
              <a:defRPr/>
            </a:pPr>
            <a:r>
              <a:rPr lang="ru-RU" sz="9600" b="1" dirty="0" smtClean="0">
                <a:latin typeface="Times New Roman" pitchFamily="18" charset="0"/>
              </a:rPr>
              <a:t>ВОПРОСЫ</a:t>
            </a:r>
          </a:p>
        </p:txBody>
      </p:sp>
      <p:pic>
        <p:nvPicPr>
          <p:cNvPr id="2457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0180" y="2400299"/>
            <a:ext cx="5273469" cy="4989513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143000" indent="-1143000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1. Празднование «Дня народного</a:t>
            </a:r>
          </a:p>
          <a:p>
            <a:pPr marL="1143000" indent="-1143000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единства» связано с событиями…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1610 года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1612 года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1632 года</a:t>
            </a:r>
          </a:p>
        </p:txBody>
      </p:sp>
      <p:pic>
        <p:nvPicPr>
          <p:cNvPr id="5" name="Picture 2" descr="https://career.enplusrusal.ru/media/_versions/250x250_6_%D0%BA%D0%BE%D0%BF%D0%B8%D1%8F_4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03209" y="4030980"/>
            <a:ext cx="3320416" cy="33204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143000" indent="-1143000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1. Празднование «Дня народного</a:t>
            </a:r>
          </a:p>
          <a:p>
            <a:pPr marL="1143000" indent="-1143000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единства» связано с событиями…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1610 года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</a:rPr>
              <a:t>Б) 1612 года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1632 года</a:t>
            </a:r>
          </a:p>
        </p:txBody>
      </p:sp>
      <p:pic>
        <p:nvPicPr>
          <p:cNvPr id="22530" name="Picture 2" descr="https://career.enplusrusal.ru/media/_versions/250x250_6_%D0%BA%D0%BE%D0%BF%D0%B8%D1%8F_4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03209" y="4030980"/>
            <a:ext cx="3320416" cy="33204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career.enplusrusal.ru/media/_versions/250x250_9_%D0%BA%D0%BE%D0%BF%D0%B8%D1%8F_16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25200" y="1466850"/>
            <a:ext cx="3505200" cy="350520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5270" y="762000"/>
            <a:ext cx="14241780" cy="5983606"/>
          </a:xfrm>
        </p:spPr>
        <p:txBody>
          <a:bodyPr/>
          <a:lstStyle/>
          <a:p>
            <a:pPr>
              <a:buNone/>
              <a:defRPr/>
            </a:pPr>
            <a:r>
              <a:rPr lang="ru-RU" sz="5700" b="1" dirty="0" smtClean="0">
                <a:latin typeface="Times New Roman" pitchFamily="18" charset="0"/>
                <a:cs typeface="Times New Roman" pitchFamily="18" charset="0"/>
              </a:rPr>
              <a:t>2. Какой ещё праздник отмечается в этот день?? </a:t>
            </a:r>
          </a:p>
          <a:p>
            <a:pPr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А) Праздник в честь иконы Казанской</a:t>
            </a:r>
          </a:p>
          <a:p>
            <a:pPr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Божьей матери</a:t>
            </a:r>
          </a:p>
          <a:p>
            <a:pPr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Б) Праздник в честь освобождения Руси</a:t>
            </a:r>
          </a:p>
          <a:p>
            <a:pPr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В) Праздник многонациональности России</a:t>
            </a:r>
          </a:p>
          <a:p>
            <a:pPr>
              <a:buNone/>
            </a:pPr>
            <a:endParaRPr lang="ru-RU" sz="6000" dirty="0" smtClean="0"/>
          </a:p>
          <a:p>
            <a:pPr>
              <a:buNone/>
            </a:pPr>
            <a:r>
              <a:rPr lang="ru-RU" sz="6000" dirty="0" smtClean="0"/>
              <a:t/>
            </a:r>
            <a:br>
              <a:rPr lang="ru-RU" sz="6000" dirty="0" smtClean="0"/>
            </a:br>
            <a:endParaRPr lang="ru-RU" sz="60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sz="57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reer.enplusrusal.ru/media/_versions/250x250_9_%D0%BA%D0%BE%D0%BF%D0%B8%D1%8F_16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25200" y="1466850"/>
            <a:ext cx="3505200" cy="3505200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8620" y="419100"/>
            <a:ext cx="13441680" cy="5983606"/>
          </a:xfrm>
        </p:spPr>
        <p:txBody>
          <a:bodyPr/>
          <a:lstStyle/>
          <a:p>
            <a:pPr>
              <a:buNone/>
              <a:defRPr/>
            </a:pPr>
            <a:r>
              <a:rPr lang="ru-RU" sz="5700" b="1" dirty="0" smtClean="0">
                <a:latin typeface="Times New Roman" pitchFamily="18" charset="0"/>
                <a:cs typeface="Times New Roman" pitchFamily="18" charset="0"/>
              </a:rPr>
              <a:t>2. Какой ещё праздник отмечается в этот день?? </a:t>
            </a:r>
          </a:p>
          <a:p>
            <a:pPr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А) Праздник в честь иконы </a:t>
            </a:r>
            <a:endParaRPr lang="ru-RU" sz="57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Казанской</a:t>
            </a: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Божьей </a:t>
            </a: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</a:t>
            </a:r>
          </a:p>
          <a:p>
            <a:pPr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Б) Праздник в честь освобождения Руси</a:t>
            </a:r>
          </a:p>
          <a:p>
            <a:pPr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В) Праздник многонациональности России</a:t>
            </a:r>
          </a:p>
          <a:p>
            <a:pPr>
              <a:buNone/>
            </a:pPr>
            <a:endParaRPr lang="ru-RU" sz="6000" dirty="0" smtClean="0"/>
          </a:p>
          <a:p>
            <a:pPr>
              <a:buNone/>
            </a:pPr>
            <a:r>
              <a:rPr lang="ru-RU" sz="6000" dirty="0" smtClean="0"/>
              <a:t/>
            </a:r>
            <a:br>
              <a:rPr lang="ru-RU" sz="6000" dirty="0" smtClean="0"/>
            </a:br>
            <a:endParaRPr lang="ru-RU" sz="60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sz="57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66850"/>
            <a:ext cx="1463040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3. Назовите настоящее имя Лжедмитрия  I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 А) Василий Шуйский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 Б) Григорий Отрепьев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 В) Дмитрий Пожарский</a:t>
            </a:r>
          </a:p>
        </p:txBody>
      </p:sp>
      <p:pic>
        <p:nvPicPr>
          <p:cNvPr id="19458" name="Picture 2" descr="https://career.enplusrusal.ru/media/_versions/250x250_7_%D0%BA%D0%BE%D0%BF%D0%B8%D1%8F_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77336" y="2800349"/>
            <a:ext cx="3787775" cy="37877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66850"/>
            <a:ext cx="1463040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3. Назовите настоящее имя Лжедмитрия  I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 А) Василий Шуйский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 </a:t>
            </a: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</a:rPr>
              <a:t>Б) Григорий Отрепьев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 В) Дмитрий Пожарский</a:t>
            </a:r>
          </a:p>
        </p:txBody>
      </p:sp>
      <p:pic>
        <p:nvPicPr>
          <p:cNvPr id="3" name="Picture 2" descr="https://career.enplusrusal.ru/media/_versions/250x250_7_%D0%BA%D0%BE%D0%BF%D0%B8%D1%8F_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77336" y="2800349"/>
            <a:ext cx="3787775" cy="37877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1219200"/>
            <a:ext cx="1531620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4. Какое прозвище было у Лжедмитрия II?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«Пущинский вор»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«</a:t>
            </a:r>
            <a:r>
              <a:rPr lang="ru-RU" sz="5700" dirty="0" err="1" smtClean="0">
                <a:latin typeface="Times New Roman" pitchFamily="18" charset="0"/>
              </a:rPr>
              <a:t>Внуковский</a:t>
            </a:r>
            <a:r>
              <a:rPr lang="ru-RU" sz="5700" dirty="0" smtClean="0">
                <a:latin typeface="Times New Roman" pitchFamily="18" charset="0"/>
              </a:rPr>
              <a:t> вор»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«Тушинский вор»</a:t>
            </a:r>
          </a:p>
        </p:txBody>
      </p:sp>
      <p:pic>
        <p:nvPicPr>
          <p:cNvPr id="3" name="Picture 2" descr="https://career.enplusrusal.ru/media/_versions/250x250_7_%D0%BA%D0%BE%D0%BF%D0%B8%D1%8F_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77336" y="2800349"/>
            <a:ext cx="3787775" cy="37877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1219200"/>
            <a:ext cx="1531620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4. Какое прозвище было у Лжедмитрия II?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«Пущинский вор»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«</a:t>
            </a:r>
            <a:r>
              <a:rPr lang="ru-RU" sz="5700" dirty="0" err="1" smtClean="0">
                <a:latin typeface="Times New Roman" pitchFamily="18" charset="0"/>
              </a:rPr>
              <a:t>Внуковский</a:t>
            </a:r>
            <a:r>
              <a:rPr lang="ru-RU" sz="5700" dirty="0" smtClean="0">
                <a:latin typeface="Times New Roman" pitchFamily="18" charset="0"/>
              </a:rPr>
              <a:t> вор»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</a:rPr>
              <a:t>В) «Тушинский вор»</a:t>
            </a:r>
          </a:p>
        </p:txBody>
      </p:sp>
      <p:pic>
        <p:nvPicPr>
          <p:cNvPr id="3" name="Picture 2" descr="https://career.enplusrusal.ru/media/_versions/250x250_7_%D0%BA%D0%BE%D0%BF%D0%B8%D1%8F_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77336" y="2800349"/>
            <a:ext cx="3787775" cy="37877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career.enplusrusal.ru/media/_versions/250x250_8_%D0%BA%D0%BE%D0%BF%D0%B8%D1%8F_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48799" y="2740024"/>
            <a:ext cx="4899025" cy="489902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16205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5. В чьих руках оказалась власть после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отречения Василия Шуйского от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престола?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в руках «</a:t>
            </a:r>
            <a:r>
              <a:rPr lang="ru-RU" sz="5700" dirty="0" err="1" smtClean="0">
                <a:latin typeface="Times New Roman" pitchFamily="18" charset="0"/>
              </a:rPr>
              <a:t>пятибоярщины</a:t>
            </a:r>
            <a:r>
              <a:rPr lang="ru-RU" sz="5700" dirty="0" smtClean="0">
                <a:latin typeface="Times New Roman" pitchFamily="18" charset="0"/>
              </a:rPr>
              <a:t>»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в руках «семибоярщины»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</a:t>
            </a:r>
            <a:r>
              <a:rPr lang="ru-RU" sz="5700" dirty="0" err="1" smtClean="0">
                <a:latin typeface="Times New Roman" pitchFamily="18" charset="0"/>
              </a:rPr>
              <a:t>в</a:t>
            </a:r>
            <a:r>
              <a:rPr lang="ru-RU" sz="5700" dirty="0" smtClean="0">
                <a:latin typeface="Times New Roman" pitchFamily="18" charset="0"/>
              </a:rPr>
              <a:t> руках «</a:t>
            </a:r>
            <a:r>
              <a:rPr lang="ru-RU" sz="5700" dirty="0" err="1" smtClean="0">
                <a:latin typeface="Times New Roman" pitchFamily="18" charset="0"/>
              </a:rPr>
              <a:t>восьмибоярщины</a:t>
            </a:r>
            <a:r>
              <a:rPr lang="ru-RU" sz="5700" dirty="0" smtClean="0">
                <a:latin typeface="Times New Roman" pitchFamily="18" charset="0"/>
              </a:rPr>
              <a:t>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reer.enplusrusal.ru/media/_versions/250x250_8_%D0%BA%D0%BE%D0%BF%D0%B8%D1%8F_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48799" y="2740024"/>
            <a:ext cx="4899025" cy="4899025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16205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5. В чьих руках оказалась власть после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отречения Василия Шуйского от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престола?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в руках «</a:t>
            </a:r>
            <a:r>
              <a:rPr lang="ru-RU" sz="5700" dirty="0" err="1" smtClean="0">
                <a:latin typeface="Times New Roman" pitchFamily="18" charset="0"/>
              </a:rPr>
              <a:t>пятибоярщины</a:t>
            </a:r>
            <a:r>
              <a:rPr lang="ru-RU" sz="5700" dirty="0" smtClean="0">
                <a:latin typeface="Times New Roman" pitchFamily="18" charset="0"/>
              </a:rPr>
              <a:t>»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</a:rPr>
              <a:t>Б) в руках «семибоярщины»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</a:t>
            </a:r>
            <a:r>
              <a:rPr lang="ru-RU" sz="5700" dirty="0" err="1" smtClean="0">
                <a:latin typeface="Times New Roman" pitchFamily="18" charset="0"/>
              </a:rPr>
              <a:t>в</a:t>
            </a:r>
            <a:r>
              <a:rPr lang="ru-RU" sz="5700" dirty="0" smtClean="0">
                <a:latin typeface="Times New Roman" pitchFamily="18" charset="0"/>
              </a:rPr>
              <a:t> руках «</a:t>
            </a:r>
            <a:r>
              <a:rPr lang="ru-RU" sz="5700" dirty="0" err="1" smtClean="0">
                <a:latin typeface="Times New Roman" pitchFamily="18" charset="0"/>
              </a:rPr>
              <a:t>восьмибоярщины</a:t>
            </a:r>
            <a:r>
              <a:rPr lang="ru-RU" sz="5700" dirty="0" smtClean="0">
                <a:latin typeface="Times New Roman" pitchFamily="18" charset="0"/>
              </a:rPr>
              <a:t>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career.enplusrusal.ru/media/_versions/250x250_9_%D0%BA%D0%BE%D0%BF%D0%B8%D1%8F_1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399" y="2740024"/>
            <a:ext cx="5489575" cy="5489575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10490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6. Из какого города начали ополчение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Кузьма Минин и Дмитрий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Пожарский?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из Петербурга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из Нижнего Новгорода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из </a:t>
            </a:r>
            <a:r>
              <a:rPr lang="ru-RU" sz="5700" dirty="0" smtClean="0">
                <a:latin typeface="Times New Roman" pitchFamily="18" charset="0"/>
              </a:rPr>
              <a:t>Мурома</a:t>
            </a:r>
            <a:endParaRPr lang="ru-RU" sz="57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reer.enplusrusal.ru/media/_versions/250x250_9_%D0%BA%D0%BE%D0%BF%D0%B8%D1%8F_1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3399" y="2740024"/>
            <a:ext cx="5489575" cy="5489575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10490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6. Из какого города начали ополчение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Кузьма Минин и Дмитрий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Пожарский?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из Петербурга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</a:rPr>
              <a:t>Б) из Нижнего Новгорода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из Мурома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10490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  <a:cs typeface="Times New Roman" pitchFamily="18" charset="0"/>
              </a:rPr>
              <a:t>7. Кем был в этом ополчении Дмитрий Пожарский?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А) казначеем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Б) предводителем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В) воеводой</a:t>
            </a:r>
          </a:p>
          <a:p>
            <a:pPr marL="870814" indent="-870814">
              <a:buNone/>
              <a:defRPr/>
            </a:pP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 </a:t>
            </a:r>
            <a:endParaRPr lang="ru-RU" sz="5700" dirty="0" smtClean="0">
              <a:latin typeface="Times New Roman" pitchFamily="18" charset="0"/>
            </a:endParaRPr>
          </a:p>
        </p:txBody>
      </p:sp>
      <p:pic>
        <p:nvPicPr>
          <p:cNvPr id="3" name="Picture 2" descr="https://career.enplusrusal.ru/media/_versions/250x250_6_%D0%BA%D0%BE%D0%BF%D0%B8%D1%8F_4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50530" y="2362200"/>
            <a:ext cx="5238750" cy="52387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10490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  <a:cs typeface="Times New Roman" pitchFamily="18" charset="0"/>
              </a:rPr>
              <a:t>7. Кем был в этом ополчении Дмитрий Пожарский?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А) казначеем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  <a:cs typeface="Times New Roman" pitchFamily="18" charset="0"/>
              </a:rPr>
              <a:t>Б) предводителем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воеводой</a:t>
            </a:r>
          </a:p>
          <a:p>
            <a:pPr marL="870814" indent="-870814">
              <a:buNone/>
              <a:defRPr/>
            </a:pP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 </a:t>
            </a:r>
            <a:endParaRPr lang="ru-RU" sz="5700" dirty="0" smtClean="0">
              <a:latin typeface="Times New Roman" pitchFamily="18" charset="0"/>
            </a:endParaRPr>
          </a:p>
        </p:txBody>
      </p:sp>
      <p:pic>
        <p:nvPicPr>
          <p:cNvPr id="3" name="Picture 2" descr="https://career.enplusrusal.ru/media/_versions/250x250_6_%D0%BA%D0%BE%D0%BF%D0%B8%D1%8F_4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50530" y="2362200"/>
            <a:ext cx="5238750" cy="52387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62865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8. Когда на Красной площади в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Москве был установлен памятник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героям освободителям К. Минину и 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Д. Пожарскому? 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А) в 1818 году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в 1915 году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</a:t>
            </a:r>
            <a:r>
              <a:rPr lang="ru-RU" sz="5700" dirty="0" err="1" smtClean="0">
                <a:latin typeface="Times New Roman" pitchFamily="18" charset="0"/>
              </a:rPr>
              <a:t>в</a:t>
            </a:r>
            <a:r>
              <a:rPr lang="ru-RU" sz="5700" dirty="0" smtClean="0">
                <a:latin typeface="Times New Roman" pitchFamily="18" charset="0"/>
              </a:rPr>
              <a:t> 1812 году</a:t>
            </a:r>
          </a:p>
        </p:txBody>
      </p:sp>
      <p:pic>
        <p:nvPicPr>
          <p:cNvPr id="3" name="Picture 2" descr="https://career.enplusrusal.ru/media/_versions/250x250_9_%D0%BA%D0%BE%D0%BF%D0%B8%D1%8F_1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20200" y="3768725"/>
            <a:ext cx="4079874" cy="407987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628650"/>
            <a:ext cx="13167360" cy="5431156"/>
          </a:xfrm>
        </p:spPr>
        <p:txBody>
          <a:bodyPr/>
          <a:lstStyle/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8. Когда на Красной площади в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Москве был установлен памятник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героям освободителям К. Минину и 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latin typeface="Times New Roman" pitchFamily="18" charset="0"/>
              </a:rPr>
              <a:t>Д. Пожарскому? </a:t>
            </a:r>
          </a:p>
          <a:p>
            <a:pPr marL="870814" indent="-870814">
              <a:buNone/>
              <a:defRPr/>
            </a:pPr>
            <a:r>
              <a:rPr lang="ru-RU" sz="5700" b="1" dirty="0" smtClean="0">
                <a:solidFill>
                  <a:srgbClr val="FF0000"/>
                </a:solidFill>
                <a:latin typeface="Times New Roman" pitchFamily="18" charset="0"/>
              </a:rPr>
              <a:t>А) в 1818 году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Б) в 1915 году</a:t>
            </a:r>
          </a:p>
          <a:p>
            <a:pPr marL="870814" indent="-870814">
              <a:buNone/>
              <a:defRPr/>
            </a:pPr>
            <a:r>
              <a:rPr lang="ru-RU" sz="5700" dirty="0" smtClean="0">
                <a:latin typeface="Times New Roman" pitchFamily="18" charset="0"/>
              </a:rPr>
              <a:t>В) </a:t>
            </a:r>
            <a:r>
              <a:rPr lang="ru-RU" sz="5700" dirty="0" err="1" smtClean="0">
                <a:latin typeface="Times New Roman" pitchFamily="18" charset="0"/>
              </a:rPr>
              <a:t>в</a:t>
            </a:r>
            <a:r>
              <a:rPr lang="ru-RU" sz="5700" dirty="0" smtClean="0">
                <a:latin typeface="Times New Roman" pitchFamily="18" charset="0"/>
              </a:rPr>
              <a:t> 1812 году</a:t>
            </a:r>
          </a:p>
        </p:txBody>
      </p:sp>
      <p:pic>
        <p:nvPicPr>
          <p:cNvPr id="3" name="Picture 2" descr="https://career.enplusrusal.ru/media/_versions/250x250_9_%D0%BA%D0%BE%D0%BF%D0%B8%D1%8F_15%404x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20200" y="3768725"/>
            <a:ext cx="4079874" cy="407987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95592" y="341868"/>
            <a:ext cx="14334808" cy="13218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200"/>
              </a:lnSpc>
            </a:pPr>
            <a:r>
              <a:rPr lang="ru-RU" sz="5400" b="1" dirty="0" smtClean="0">
                <a:solidFill>
                  <a:srgbClr val="505468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«</a:t>
            </a:r>
            <a:r>
              <a:rPr lang="ru-RU" sz="5400" b="1" smtClean="0">
                <a:solidFill>
                  <a:srgbClr val="505468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Интересные факты о </a:t>
            </a:r>
            <a:r>
              <a:rPr lang="ru-RU" sz="5400" b="1" dirty="0" smtClean="0">
                <a:solidFill>
                  <a:srgbClr val="505468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Дне народного единства»</a:t>
            </a:r>
            <a:endParaRPr 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592" y="1877795"/>
            <a:ext cx="528638" cy="52863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43956" y="2076035"/>
            <a:ext cx="2643426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ru-RU" sz="2800" b="1" dirty="0" smtClean="0">
                <a:solidFill>
                  <a:srgbClr val="5B5F71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Революция 1917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295592" y="2645569"/>
            <a:ext cx="5195570" cy="676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После революции 1917 года традиция отмечать освобождение Москвы от интервентов прервалась. Праздничным днем считалось 7 ноября 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– День 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Великой Октябрьской социалистической революции.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065" y="1943874"/>
            <a:ext cx="528638" cy="52863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897574" y="2076035"/>
            <a:ext cx="2643426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ru-RU" sz="2800" b="1" dirty="0" smtClean="0">
                <a:solidFill>
                  <a:srgbClr val="5B5F71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Новая династия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7897574" y="2599314"/>
            <a:ext cx="6732826" cy="13530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Через несколько месяцев после освобождения Москвы Земский 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собор избрали 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нового царя –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представителя династии Романовых Михаила Федоровича.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318" y="5290900"/>
            <a:ext cx="528638" cy="52863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43956" y="5390020"/>
            <a:ext cx="2643426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ru-RU" sz="2800" b="1" dirty="0" smtClean="0">
                <a:solidFill>
                  <a:srgbClr val="5B5F71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«Молодой» праздник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315318" y="6062604"/>
            <a:ext cx="4828182" cy="10147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День народного единства –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ea typeface="Instrument Sans Medium" pitchFamily="34" charset="-122"/>
                <a:cs typeface="Times New Roman" pitchFamily="18" charset="0"/>
              </a:rPr>
              <a:t>один из самых юных государственных праздников: он стал отмечаться в нашей стране с 2005 года.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6065" y="5290900"/>
            <a:ext cx="528638" cy="528638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897574" y="5462708"/>
            <a:ext cx="2643426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800" b="1" dirty="0">
                <a:solidFill>
                  <a:srgbClr val="5B5F71"/>
                </a:solidFill>
                <a:latin typeface="Times New Roman" pitchFamily="18" charset="0"/>
                <a:ea typeface="Instrument Sans Semi Bold" pitchFamily="34" charset="-122"/>
                <a:cs typeface="Times New Roman" pitchFamily="18" charset="0"/>
              </a:rPr>
              <a:t>Развитие культуры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8"/>
          <p:cNvSpPr/>
          <p:nvPr/>
        </p:nvSpPr>
        <p:spPr>
          <a:xfrm>
            <a:off x="7897574" y="6062604"/>
            <a:ext cx="6447076" cy="10147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5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России Минину и Пожарскому установлено 10 памятников: в Москве, Нижнем Новгороде, Великом Новгороде, Суздале, Пурехе Нижегородской области, Зарайске, Борисоглебске.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520" y="1463040"/>
            <a:ext cx="13167360" cy="5888356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6900" b="1" dirty="0" smtClean="0">
                <a:solidFill>
                  <a:srgbClr val="00B0F0"/>
                </a:solidFill>
                <a:latin typeface="Times New Roman" pitchFamily="18" charset="0"/>
              </a:rPr>
              <a:t>Во славу тех героев</a:t>
            </a:r>
            <a:br>
              <a:rPr lang="ru-RU" sz="6900" b="1" dirty="0" smtClean="0">
                <a:solidFill>
                  <a:srgbClr val="00B0F0"/>
                </a:solidFill>
                <a:latin typeface="Times New Roman" pitchFamily="18" charset="0"/>
              </a:rPr>
            </a:br>
            <a:r>
              <a:rPr lang="ru-RU" sz="6900" b="1" dirty="0" smtClean="0">
                <a:solidFill>
                  <a:srgbClr val="00B0F0"/>
                </a:solidFill>
                <a:latin typeface="Times New Roman" pitchFamily="18" charset="0"/>
              </a:rPr>
              <a:t>Живем одной судьбой,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6900" b="1" dirty="0" smtClean="0">
                <a:solidFill>
                  <a:srgbClr val="00B0F0"/>
                </a:solidFill>
                <a:latin typeface="Times New Roman" pitchFamily="18" charset="0"/>
              </a:rPr>
              <a:t>Сегодня </a:t>
            </a:r>
            <a:r>
              <a:rPr lang="ru-RU" sz="6900" b="1" dirty="0" smtClean="0">
                <a:solidFill>
                  <a:srgbClr val="FF3300"/>
                </a:solidFill>
                <a:latin typeface="Times New Roman" pitchFamily="18" charset="0"/>
              </a:rPr>
              <a:t>День единства</a:t>
            </a:r>
            <a:br>
              <a:rPr lang="ru-RU" sz="6900" b="1" dirty="0" smtClean="0">
                <a:solidFill>
                  <a:srgbClr val="FF3300"/>
                </a:solidFill>
                <a:latin typeface="Times New Roman" pitchFamily="18" charset="0"/>
              </a:rPr>
            </a:br>
            <a:r>
              <a:rPr lang="ru-RU" sz="6900" b="1" dirty="0" smtClean="0">
                <a:solidFill>
                  <a:srgbClr val="00B0F0"/>
                </a:solidFill>
                <a:latin typeface="Times New Roman" pitchFamily="18" charset="0"/>
              </a:rPr>
              <a:t>Мы празднуем с тобой!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969</Words>
  <Application>Microsoft Office PowerPoint</Application>
  <PresentationFormat>Произвольный</PresentationFormat>
  <Paragraphs>215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1" baseType="lpstr">
      <vt:lpstr>Arial</vt:lpstr>
      <vt:lpstr>Times New Roman</vt:lpstr>
      <vt:lpstr>Patrick Hand</vt:lpstr>
      <vt:lpstr>Calibri</vt:lpstr>
      <vt:lpstr>Wingdings</vt:lpstr>
      <vt:lpstr>Instrument Sans Semi Bold</vt:lpstr>
      <vt:lpstr>Instrument Sans Medium</vt:lpstr>
      <vt:lpstr>Calibri Light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Алена Ефременко</cp:lastModifiedBy>
  <cp:revision>73</cp:revision>
  <dcterms:created xsi:type="dcterms:W3CDTF">2024-11-19T16:34:59Z</dcterms:created>
  <dcterms:modified xsi:type="dcterms:W3CDTF">2025-03-14T08:54:57Z</dcterms:modified>
</cp:coreProperties>
</file>