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60" r:id="rId4"/>
    <p:sldId id="280" r:id="rId5"/>
    <p:sldId id="279" r:id="rId6"/>
    <p:sldId id="281" r:id="rId7"/>
    <p:sldId id="262" r:id="rId8"/>
    <p:sldId id="272" r:id="rId9"/>
    <p:sldId id="264" r:id="rId10"/>
    <p:sldId id="266" r:id="rId11"/>
    <p:sldId id="263" r:id="rId12"/>
    <p:sldId id="271" r:id="rId13"/>
    <p:sldId id="275" r:id="rId14"/>
    <p:sldId id="267" r:id="rId15"/>
    <p:sldId id="270" r:id="rId16"/>
    <p:sldId id="269" r:id="rId17"/>
    <p:sldId id="273" r:id="rId18"/>
    <p:sldId id="278" r:id="rId19"/>
    <p:sldId id="283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FFFF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945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345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232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208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474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051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822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8136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0624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383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816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E32E9-5B21-4427-9040-8464FED2B500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94D6E-7941-4D85-AC3F-141EDFF64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956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bchr.ru/virt_books/index.html" TargetMode="External"/><Relationship Id="rId13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hyperlink" Target="https://2gis.ru/cheboksary/search/&#1048;&#1085;&#1090;&#1077;&#1088;&#1085;&#1077;&#1090;%20&#1084;&#1072;&#1075;&#1072;&#1079;&#1080;&#1085;&#1099;/firm/70000001024100340/47.254619,56.121255" TargetMode="External"/><Relationship Id="rId17" Type="http://schemas.openxmlformats.org/officeDocument/2006/relationships/image" Target="../media/image12.png"/><Relationship Id="rId2" Type="http://schemas.openxmlformats.org/officeDocument/2006/relationships/image" Target="../media/image1.png"/><Relationship Id="rId16" Type="http://schemas.openxmlformats.org/officeDocument/2006/relationships/hyperlink" Target="https://nsportal.ru/sites/default/files/2020/03/20/perechen_obrazovatelnyh_platform_dlya_oo.pd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5" Type="http://schemas.openxmlformats.org/officeDocument/2006/relationships/image" Target="../media/image11.png"/><Relationship Id="rId10" Type="http://schemas.openxmlformats.org/officeDocument/2006/relationships/hyperlink" Target="https://arch.rgdb.ru/xmlui/" TargetMode="External"/><Relationship Id="rId4" Type="http://schemas.openxmlformats.org/officeDocument/2006/relationships/image" Target="../media/image4.png"/><Relationship Id="rId9" Type="http://schemas.openxmlformats.org/officeDocument/2006/relationships/image" Target="../media/image8.png"/><Relationship Id="rId14" Type="http://schemas.openxmlformats.org/officeDocument/2006/relationships/hyperlink" Target="https://infoselection.ru/infokatalog/internet-i-programmy/internet-osnovnoe/item/613-pochtovye-servisy-luchshie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legalacts.ru/doc/federalnyi-zakon-ot-29122010-n-436-fz-o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monm.rk.gov.ru/ru/structure/173" TargetMode="External"/><Relationship Id="rId7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rogramblock.com/" TargetMode="External"/><Relationship Id="rId5" Type="http://schemas.openxmlformats.org/officeDocument/2006/relationships/hyperlink" Target="https://internet-i-deti.ru/" TargetMode="External"/><Relationship Id="rId4" Type="http://schemas.openxmlformats.org/officeDocument/2006/relationships/hyperlink" Target="https://blogosoft.com/310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helpline@detionline.co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hyperlink" Target="http://www.detionline.com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34"/>
            <a:ext cx="12192001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24000" y="2447792"/>
            <a:ext cx="8912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0" dirty="0" smtClean="0">
                <a:solidFill>
                  <a:srgbClr val="C00000"/>
                </a:solidFill>
                <a:effectLst/>
                <a:latin typeface="Palatino Linotype" panose="02040502050505030304" pitchFamily="18" charset="0"/>
              </a:rPr>
              <a:t>Безопасный </a:t>
            </a:r>
            <a:r>
              <a:rPr lang="ru-RU" sz="4000" b="1" i="0" dirty="0" smtClean="0">
                <a:solidFill>
                  <a:srgbClr val="C00000"/>
                </a:solidFill>
                <a:effectLst/>
                <a:latin typeface="Palatino Linotype" panose="02040502050505030304" pitchFamily="18" charset="0"/>
              </a:rPr>
              <a:t>Интернет – </a:t>
            </a:r>
            <a:r>
              <a:rPr lang="ru-RU" sz="4000" b="1" i="0" dirty="0" smtClean="0">
                <a:solidFill>
                  <a:srgbClr val="C00000"/>
                </a:solidFill>
                <a:effectLst/>
                <a:latin typeface="Palatino Linotype" panose="02040502050505030304" pitchFamily="18" charset="0"/>
              </a:rPr>
              <a:t>детям</a:t>
            </a:r>
            <a:endParaRPr lang="ru-RU" sz="4000" dirty="0">
              <a:solidFill>
                <a:srgbClr val="C00000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24000" y="476032"/>
            <a:ext cx="83884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БОУ «Чебоксарская общеобразовательная школа для обучающихся с ограниченными возможностями здоровья №2» Минобразования Чувашии</a:t>
            </a:r>
            <a:endParaRPr lang="ru-RU" sz="20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98027" y="5349875"/>
            <a:ext cx="48038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Автор: Гурьева </a:t>
            </a:r>
            <a:r>
              <a:rPr lang="ru-RU" sz="2000" b="1" dirty="0" err="1" smtClean="0">
                <a:solidFill>
                  <a:srgbClr val="002060"/>
                </a:solidFill>
                <a:latin typeface="Palatino Linotype" panose="02040502050505030304" pitchFamily="18" charset="0"/>
              </a:rPr>
              <a:t>Арианна</a:t>
            </a:r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 Игоревна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Класс: 7 (13 лет)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89030653400</a:t>
            </a:r>
            <a:endParaRPr lang="ru-RU" sz="20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43955" y="5133614"/>
            <a:ext cx="1674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>
                <a:solidFill>
                  <a:srgbClr val="002060"/>
                </a:solidFill>
              </a:rPr>
              <a:t>(Ссылки работают)</a:t>
            </a:r>
            <a:endParaRPr lang="ru-RU" b="1" i="1" u="sng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09870" y="4984967"/>
            <a:ext cx="498795" cy="49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4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67839"/>
            <a:ext cx="12192001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1773"/>
            <a:ext cx="12192001" cy="68549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817" y="1113662"/>
            <a:ext cx="3321136" cy="235639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9081" y="3872348"/>
            <a:ext cx="3767655" cy="249957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0842" y="3807524"/>
            <a:ext cx="3810330" cy="250567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84088" y="1122363"/>
            <a:ext cx="2767824" cy="253615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05812" y="-69518"/>
            <a:ext cx="10380372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Помните! ИНТЕРНЕТ может быть прекрасным и полезным средством для обучения, отдыха или общения с друзьями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Но – как и реальный мир – Сеть тоже может быть опасна!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40405" y="2916614"/>
            <a:ext cx="32617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8"/>
              </a:rPr>
              <a:t>http://</a:t>
            </a:r>
            <a:r>
              <a:rPr lang="en-US" dirty="0" smtClean="0">
                <a:hlinkClick r:id="rId8"/>
              </a:rPr>
              <a:t>www.nbchr.ru/virt_books/index.html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00665" y="2969559"/>
            <a:ext cx="1143000" cy="60007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23526" y="2395967"/>
            <a:ext cx="2749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10"/>
              </a:rPr>
              <a:t>https://arch.rgdb.ru/xmlui</a:t>
            </a:r>
            <a:r>
              <a:rPr lang="en-US" dirty="0" smtClean="0">
                <a:hlinkClick r:id="rId10"/>
              </a:rPr>
              <a:t>/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04885" y="2333599"/>
            <a:ext cx="1140051" cy="60355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116837" y="5642896"/>
            <a:ext cx="3767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12"/>
              </a:rPr>
              <a:t>https://2gis.ru/cheboksary/search/</a:t>
            </a:r>
            <a:r>
              <a:rPr lang="ru-RU" dirty="0">
                <a:hlinkClick r:id="rId12"/>
              </a:rPr>
              <a:t>Интернет%20магазины/</a:t>
            </a:r>
            <a:r>
              <a:rPr lang="en-US" dirty="0" smtClean="0">
                <a:hlinkClick r:id="rId12"/>
              </a:rPr>
              <a:t>firm/70000001024100340/47.254619%2C56.121255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64586" y="5416444"/>
            <a:ext cx="1146147" cy="60355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29179" y="5816168"/>
            <a:ext cx="1146147" cy="60355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48439" y="5195671"/>
            <a:ext cx="409570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14"/>
              </a:rPr>
              <a:t>https://</a:t>
            </a:r>
            <a:r>
              <a:rPr lang="en-US" dirty="0" smtClean="0">
                <a:hlinkClick r:id="rId14"/>
              </a:rPr>
              <a:t>infoselection.ru/infokatalog/internet-i-programmy/internet-osnovnoe/item/613-pochtovye-servisy-luchshie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87437" y="3839944"/>
            <a:ext cx="1516138" cy="1284318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9169757" y="2390441"/>
            <a:ext cx="29130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16"/>
              </a:rPr>
              <a:t>https://</a:t>
            </a:r>
            <a:r>
              <a:rPr lang="en-US" dirty="0" smtClean="0">
                <a:hlinkClick r:id="rId16"/>
              </a:rPr>
              <a:t>nsportal.ru/sites/default/files/2020/03/20/perechen_obrazovatelnyh_platform_dlya_oo.pdf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605485" y="2884284"/>
            <a:ext cx="840331" cy="710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02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33352" y="1390919"/>
            <a:ext cx="713489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Цель презентации: </a:t>
            </a:r>
            <a:r>
              <a:rPr lang="ru-RU" sz="24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знакомство </a:t>
            </a:r>
            <a:r>
              <a:rPr lang="ru-RU" sz="2400" dirty="0">
                <a:solidFill>
                  <a:srgbClr val="002060"/>
                </a:solidFill>
                <a:latin typeface="Palatino Linotype" panose="02040502050505030304" pitchFamily="18" charset="0"/>
              </a:rPr>
              <a:t>с правилами безопасной работы в сети Интернет. </a:t>
            </a:r>
            <a:endParaRPr lang="ru-RU" sz="2400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Задачи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: </a:t>
            </a:r>
            <a:endParaRPr lang="ru-RU" sz="2400" b="1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– ознакомить с возможными угрозами  сети Интернет;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–  </a:t>
            </a:r>
            <a:r>
              <a:rPr lang="ru-RU" sz="2400" dirty="0">
                <a:solidFill>
                  <a:srgbClr val="002060"/>
                </a:solidFill>
                <a:latin typeface="Palatino Linotype" panose="02040502050505030304" pitchFamily="18" charset="0"/>
              </a:rPr>
              <a:t>рассмотреть средства </a:t>
            </a:r>
            <a:r>
              <a:rPr lang="ru-RU" sz="24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обеспечения безопасности;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– изучить  нормативные документы </a:t>
            </a:r>
            <a:r>
              <a:rPr lang="ru-RU" sz="2400" dirty="0">
                <a:solidFill>
                  <a:srgbClr val="002060"/>
                </a:solidFill>
                <a:latin typeface="Palatino Linotype" panose="02040502050505030304" pitchFamily="18" charset="0"/>
              </a:rPr>
              <a:t>в области информационной </a:t>
            </a:r>
            <a:r>
              <a:rPr lang="ru-RU" sz="24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безопасности.</a:t>
            </a:r>
          </a:p>
        </p:txBody>
      </p:sp>
    </p:spTree>
    <p:extLst>
      <p:ext uri="{BB962C8B-B14F-4D97-AF65-F5344CB8AC3E}">
        <p14:creationId xmlns:p14="http://schemas.microsoft.com/office/powerpoint/2010/main" val="224454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18197" y="682558"/>
            <a:ext cx="825965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Palatino Linotype" panose="02040502050505030304" pitchFamily="18" charset="0"/>
              </a:rPr>
              <a:t>Что опасного есть в Интернете</a:t>
            </a:r>
            <a:r>
              <a:rPr lang="ru-RU" sz="24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?</a:t>
            </a:r>
          </a:p>
          <a:p>
            <a:r>
              <a:rPr lang="ru-RU" dirty="0"/>
              <a:t> </a:t>
            </a:r>
            <a:endParaRPr lang="ru-RU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734354" y="1513297"/>
            <a:ext cx="94273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  <a:p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В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некотором царстве, в некотором государстве 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Интернет жил-был мальчик Вова. Однажды он попал в страну поучительных сказок….</a:t>
            </a:r>
            <a:endParaRPr lang="ru-RU" sz="24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87965" y="2795606"/>
            <a:ext cx="2892262" cy="2892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14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162" y="1448581"/>
            <a:ext cx="6486525" cy="49434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80179" y="423081"/>
            <a:ext cx="6114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Не пей из болотца!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Козленочком станешь!</a:t>
            </a:r>
            <a:endParaRPr lang="ru-RU" sz="24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11486" y="3402829"/>
            <a:ext cx="4143801" cy="310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55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206475"/>
            <a:ext cx="12192001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81836" y="515155"/>
            <a:ext cx="7714446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Слушайся старших!</a:t>
            </a:r>
          </a:p>
          <a:p>
            <a:pPr algn="just"/>
            <a:r>
              <a:rPr lang="ru-RU" sz="24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Не верь тому , что пишут в Интернете!</a:t>
            </a:r>
          </a:p>
          <a:p>
            <a:pPr algn="just"/>
            <a:endParaRPr lang="ru-RU" sz="24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Читая новости, посмотри, что это за сайт. Не относится ли он к «желтой прессе» или юмору?</a:t>
            </a: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В сети может быть размещена недостоверная информация, которая преследуется по закону РФ, и сам не распространяй такую информацию; </a:t>
            </a: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Вбей в поисковик этот запрос и прочитай, что пишут об этом другие сайты.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242" y="4117171"/>
            <a:ext cx="1584341" cy="2393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77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262" y="942446"/>
            <a:ext cx="7027178" cy="53191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5922" y="2425651"/>
            <a:ext cx="2213040" cy="3127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72610" y="383828"/>
            <a:ext cx="7018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Волку дверь не открывайте!</a:t>
            </a:r>
            <a:endParaRPr lang="ru-RU" sz="24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57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0761" y="-167839"/>
            <a:ext cx="121920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68200" y="733485"/>
            <a:ext cx="76500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4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Запомни!</a:t>
            </a:r>
          </a:p>
          <a:p>
            <a:pPr lvl="0" algn="just"/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При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регистрации 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где-либо не указывай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своё реальное имя и 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фамилию, подбери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надёжный логин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.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Не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встречайся без родителей с людьми из Интернета 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вживую. Знай, что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онлайн-друзья могут отличаться при встрече. </a:t>
            </a:r>
            <a:endParaRPr lang="ru-RU" sz="2400" b="1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В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Интернете многие люди рассказывают о себе неправду.  </a:t>
            </a:r>
          </a:p>
          <a:p>
            <a:pPr lvl="0" algn="just"/>
            <a:endParaRPr lang="ru-RU" sz="24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3481" y="3778269"/>
            <a:ext cx="1604771" cy="266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30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602073" y="354096"/>
            <a:ext cx="65424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Если есть.....то его сразу нет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451" y="965915"/>
            <a:ext cx="6200458" cy="53962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0396" y="2909900"/>
            <a:ext cx="2304488" cy="226181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2256" y="2484138"/>
            <a:ext cx="1554615" cy="148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05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51536" y="729328"/>
            <a:ext cx="62204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Время не лечит!</a:t>
            </a:r>
          </a:p>
          <a:p>
            <a:pPr algn="ctr"/>
            <a:endParaRPr lang="ru-RU" sz="2400" b="1" dirty="0" smtClean="0">
              <a:solidFill>
                <a:srgbClr val="C00000"/>
              </a:solidFill>
              <a:latin typeface="Palatino Linotype" panose="02040502050505030304" pitchFamily="18" charset="0"/>
            </a:endParaRP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Ограничить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время провождения в 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сети!</a:t>
            </a:r>
            <a:endParaRPr lang="ru-RU" sz="24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Помни,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что до 7 лет ребёнку не нужен Интернет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. </a:t>
            </a:r>
          </a:p>
          <a:p>
            <a:pPr algn="just"/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П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о мнению педиатров, младшим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школьникам достаточно 30 минут в 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день.</a:t>
            </a: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В 10-12 лет ребёнок может проводить в Интернете не более 1 часа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.</a:t>
            </a: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Старше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12 – не более 1,5 часа.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720051" y="3902997"/>
            <a:ext cx="2776451" cy="277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48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853238" y="347924"/>
            <a:ext cx="7392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Умненький, </a:t>
            </a:r>
            <a:r>
              <a:rPr lang="ru-RU" sz="2400" b="1" dirty="0" err="1">
                <a:solidFill>
                  <a:srgbClr val="002060"/>
                </a:solidFill>
                <a:latin typeface="Palatino Linotype" panose="02040502050505030304" pitchFamily="18" charset="0"/>
              </a:rPr>
              <a:t>благоразумненький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 хотел бы ты, чтобы у тебя денег стало в десять раз больше?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1538" y="1178921"/>
            <a:ext cx="6200169" cy="540152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4560" y="2522297"/>
            <a:ext cx="2316681" cy="29568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799" y="2297314"/>
            <a:ext cx="2292295" cy="231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69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36385" y="470970"/>
            <a:ext cx="839702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just"/>
            <a:r>
              <a:rPr lang="ru-RU" sz="20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Что </a:t>
            </a:r>
            <a:r>
              <a:rPr lang="ru-RU" sz="2000" b="1" dirty="0">
                <a:solidFill>
                  <a:srgbClr val="C00000"/>
                </a:solidFill>
                <a:latin typeface="Palatino Linotype" panose="02040502050505030304" pitchFamily="18" charset="0"/>
              </a:rPr>
              <a:t>т</a:t>
            </a:r>
            <a:r>
              <a:rPr lang="ru-RU" sz="20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ы знаешь </a:t>
            </a:r>
            <a:r>
              <a:rPr lang="ru-RU" sz="2000" b="1" dirty="0">
                <a:solidFill>
                  <a:srgbClr val="C00000"/>
                </a:solidFill>
                <a:latin typeface="Palatino Linotype" panose="02040502050505030304" pitchFamily="18" charset="0"/>
              </a:rPr>
              <a:t>о мошенниках</a:t>
            </a:r>
            <a:r>
              <a:rPr lang="ru-RU" sz="20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?</a:t>
            </a:r>
          </a:p>
          <a:p>
            <a:pPr lvl="1" algn="just"/>
            <a:endParaRPr lang="ru-RU" sz="2000" dirty="0">
              <a:solidFill>
                <a:srgbClr val="000000"/>
              </a:solidFill>
              <a:latin typeface="Palatino Linotype" panose="02040502050505030304" pitchFamily="18" charset="0"/>
            </a:endParaRP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Существуют различные виды мошенничества:</a:t>
            </a:r>
          </a:p>
          <a:p>
            <a:pPr algn="just"/>
            <a:r>
              <a:rPr lang="ru-RU" sz="2000" b="1" dirty="0" err="1">
                <a:solidFill>
                  <a:srgbClr val="002060"/>
                </a:solidFill>
                <a:latin typeface="Palatino Linotype" panose="02040502050505030304" pitchFamily="18" charset="0"/>
              </a:rPr>
              <a:t>Кардинг</a:t>
            </a: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 - способ мошенничества с использованием банковских карт. Преступники похищают реквизиты карты со взломанных серверов интернет-магазинов, платежных систем или с персонального компьютера пользователя.</a:t>
            </a:r>
          </a:p>
          <a:p>
            <a:pPr algn="just"/>
            <a:r>
              <a:rPr lang="ru-RU" sz="2000" b="1" dirty="0" err="1">
                <a:solidFill>
                  <a:srgbClr val="002060"/>
                </a:solidFill>
                <a:latin typeface="Palatino Linotype" panose="02040502050505030304" pitchFamily="18" charset="0"/>
              </a:rPr>
              <a:t>Фишинговые</a:t>
            </a:r>
            <a:r>
              <a:rPr lang="ru-RU" sz="20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 сообщения</a:t>
            </a: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 - это уведомления, отправленные от имени администраторов банковских или других платежных систем. Они призывают пользователей пройти по фальшивой ссылке, чтобы украсть конфиденциальные данные. </a:t>
            </a:r>
            <a:endParaRPr lang="ru-RU" sz="2000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Уведомления </a:t>
            </a:r>
            <a:r>
              <a:rPr lang="ru-RU" sz="20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о выигрыше: </a:t>
            </a: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В письме сообщается о том, что ты выиграл крупную сумму денег. Цель </a:t>
            </a:r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мошенника -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выманить </a:t>
            </a: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у тебя деньги за получение выигрыша.</a:t>
            </a:r>
          </a:p>
          <a:p>
            <a:pPr algn="just"/>
            <a:r>
              <a:rPr lang="ru-RU" sz="20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Попрошайничество: </a:t>
            </a: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Мошенники давят на </a:t>
            </a:r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жалость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и отправляют письма с просьбой о </a:t>
            </a:r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помощи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якобы от благотворительных организаций </a:t>
            </a:r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или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нуждающихся людей</a:t>
            </a:r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.</a:t>
            </a:r>
            <a:endParaRPr lang="ru-RU" sz="2000" dirty="0">
              <a:solidFill>
                <a:srgbClr val="002060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05122" y="4104477"/>
            <a:ext cx="2228286" cy="249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25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67839"/>
            <a:ext cx="121920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49262" y="291117"/>
            <a:ext cx="80879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Знаешь ли ты уголовный кодекс?</a:t>
            </a:r>
          </a:p>
          <a:p>
            <a:endParaRPr lang="ru-RU" sz="2000" dirty="0" smtClean="0">
              <a:latin typeface="Palatino Linotype" panose="02040502050505030304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В </a:t>
            </a: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уголовном кодексе Российской федерации существуют статьи, которые наказывают за обман, мошенничество в социальных </a:t>
            </a:r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сетях.</a:t>
            </a:r>
            <a:endParaRPr lang="ru-RU" sz="2000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ст</a:t>
            </a: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. 272 УК РФ - Неправомерный доступ к компьютерной информации (до 5 лет лишения свободы);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ст. 273 УК РФ – Создание, использование и распространение вредоносных программ для ЭВМ (5 лет лишения свободы);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ст. 274 УК РФ – Нарушение правил эксплуатации ЭВМ, систем ЭВМ или их сети (до 5 лет лишения свободы);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ст. 129 – Клевета (до 5 лет лишения свободы);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ст. 130 – Оскорбление (до 3 лет лишения свободы);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ст. 159 – Мошенничество (до 10 лет лишения свободы);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ст. 165 – Причинение имущественного ущерба путем обмана или злоупотребления доверием (до 5 лет лишения свободы);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  <a:latin typeface="Palatino Linotype" panose="02040502050505030304" pitchFamily="18" charset="0"/>
              </a:rPr>
              <a:t>ст. 146 – Нарушение авторских и смежных прав (до 10 лет лишения свободы);</a:t>
            </a:r>
            <a:endParaRPr lang="ru-RU" sz="2000" b="0" i="0" dirty="0">
              <a:solidFill>
                <a:srgbClr val="002060"/>
              </a:solidFill>
              <a:effectLst/>
              <a:latin typeface="Palatino Linotype" panose="0204050205050503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5181" y="357447"/>
            <a:ext cx="2197838" cy="24998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8960" y="5993476"/>
            <a:ext cx="6542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>
                <a:solidFill>
                  <a:prstClr val="black"/>
                </a:solidFill>
                <a:hlinkClick r:id="rId4"/>
              </a:rPr>
              <a:t>https://legalacts.ru/doc/federalnyi-zakon-ot-29122010-n-436-fz-o/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76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\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55" y="0"/>
            <a:ext cx="12192001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30729" y="211480"/>
            <a:ext cx="54746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Никакой на свете зверь,</a:t>
            </a:r>
            <a:b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Хитрый зверь, страшный зверь,</a:t>
            </a:r>
            <a:b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Не ворвется в эту дверь,</a:t>
            </a:r>
            <a:b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В эту дверь, в эту дверь!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378" y="1691326"/>
            <a:ext cx="5656027" cy="492747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55" y="2670363"/>
            <a:ext cx="2603218" cy="323725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4986" y="2640825"/>
            <a:ext cx="1810669" cy="181676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6320" y="4717448"/>
            <a:ext cx="1981372" cy="1822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45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36385" y="570697"/>
            <a:ext cx="866748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Что ты знаеш</a:t>
            </a:r>
            <a:r>
              <a:rPr lang="ru-RU" sz="2400" b="1" dirty="0">
                <a:solidFill>
                  <a:srgbClr val="C00000"/>
                </a:solidFill>
                <a:latin typeface="Palatino Linotype" panose="02040502050505030304" pitchFamily="18" charset="0"/>
              </a:rPr>
              <a:t>ь</a:t>
            </a:r>
            <a:r>
              <a:rPr lang="ru-RU" sz="24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 о </a:t>
            </a:r>
            <a:r>
              <a:rPr lang="ru-RU" sz="2400" b="1" dirty="0" err="1" smtClean="0">
                <a:solidFill>
                  <a:srgbClr val="C00000"/>
                </a:solidFill>
                <a:latin typeface="Palatino Linotype" panose="02040502050505030304" pitchFamily="18" charset="0"/>
              </a:rPr>
              <a:t>филтрации</a:t>
            </a:r>
            <a:r>
              <a:rPr lang="ru-RU" sz="24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 интернет?</a:t>
            </a:r>
          </a:p>
          <a:p>
            <a:endParaRPr lang="ru-RU" sz="2000" b="1" dirty="0" smtClean="0">
              <a:latin typeface="Palatino Linotype" panose="02040502050505030304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1. Использовать </a:t>
            </a:r>
            <a:r>
              <a:rPr lang="ru-RU" sz="20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средства обеспечения </a:t>
            </a:r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безопасности.</a:t>
            </a:r>
            <a:endParaRPr lang="ru-RU" sz="20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2.  </a:t>
            </a:r>
            <a:r>
              <a:rPr lang="ru-RU" sz="20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Подключить у провайдера услугу «Детский Интернет</a:t>
            </a:r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».</a:t>
            </a:r>
            <a:endParaRPr lang="ru-RU" sz="20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3. Установить бесплатные программы для </a:t>
            </a:r>
            <a:r>
              <a:rPr lang="ru-RU" sz="20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осуществления родительского </a:t>
            </a:r>
            <a:r>
              <a:rPr lang="ru-RU" sz="20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контроля и т.д.</a:t>
            </a:r>
            <a:endParaRPr lang="ru-RU" sz="20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endParaRPr lang="ru-RU" sz="2000" b="1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ru-RU" sz="20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Интернет Цензор </a:t>
            </a:r>
          </a:p>
          <a:p>
            <a:r>
              <a:rPr lang="en-US" sz="2000" b="1" dirty="0" smtClean="0">
                <a:solidFill>
                  <a:srgbClr val="002060"/>
                </a:solidFill>
                <a:latin typeface="Palatino Linotype" panose="02040502050505030304" pitchFamily="18" charset="0"/>
                <a:hlinkClick r:id="rId3"/>
              </a:rPr>
              <a:t>https</a:t>
            </a:r>
            <a:r>
              <a:rPr lang="en-US" sz="2000" b="1" dirty="0">
                <a:solidFill>
                  <a:srgbClr val="002060"/>
                </a:solidFill>
                <a:latin typeface="Palatino Linotype" panose="02040502050505030304" pitchFamily="18" charset="0"/>
                <a:hlinkClick r:id="rId3"/>
              </a:rPr>
              <a:t>://</a:t>
            </a:r>
            <a:r>
              <a:rPr lang="en-US" sz="2000" b="1" dirty="0" smtClean="0">
                <a:solidFill>
                  <a:srgbClr val="002060"/>
                </a:solidFill>
                <a:latin typeface="Palatino Linotype" panose="02040502050505030304" pitchFamily="18" charset="0"/>
                <a:hlinkClick r:id="rId3"/>
              </a:rPr>
              <a:t>monm.rk.gov.ru/ru/structure/173</a:t>
            </a:r>
            <a:endParaRPr lang="ru-RU" sz="2000" b="1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ru-RU" sz="20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Детский интернет фильтр </a:t>
            </a:r>
            <a:r>
              <a:rPr lang="ru-RU" sz="2000" b="1" dirty="0" err="1" smtClean="0">
                <a:solidFill>
                  <a:srgbClr val="002060"/>
                </a:solidFill>
                <a:latin typeface="Palatino Linotype" panose="02040502050505030304" pitchFamily="18" charset="0"/>
              </a:rPr>
              <a:t>КиберПапа</a:t>
            </a:r>
            <a:endParaRPr lang="ru-RU" sz="2000" b="1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en-US" sz="2000" b="1" dirty="0">
                <a:solidFill>
                  <a:srgbClr val="002060"/>
                </a:solidFill>
                <a:latin typeface="Palatino Linotype" panose="02040502050505030304" pitchFamily="18" charset="0"/>
                <a:hlinkClick r:id="rId4"/>
              </a:rPr>
              <a:t>https://</a:t>
            </a:r>
            <a:r>
              <a:rPr lang="en-US" sz="2000" b="1" dirty="0" smtClean="0">
                <a:solidFill>
                  <a:srgbClr val="002060"/>
                </a:solidFill>
                <a:latin typeface="Palatino Linotype" panose="02040502050505030304" pitchFamily="18" charset="0"/>
                <a:hlinkClick r:id="rId4"/>
              </a:rPr>
              <a:t>blogosoft.com/310</a:t>
            </a:r>
            <a:endParaRPr lang="ru-RU" sz="20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ru-RU" sz="20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Детский браузер </a:t>
            </a:r>
            <a:r>
              <a:rPr lang="ru-RU" sz="2000" b="1" dirty="0" err="1">
                <a:solidFill>
                  <a:srgbClr val="002060"/>
                </a:solidFill>
                <a:latin typeface="Palatino Linotype" panose="02040502050505030304" pitchFamily="18" charset="0"/>
              </a:rPr>
              <a:t>Гогуль</a:t>
            </a:r>
            <a:endParaRPr lang="ru-RU" sz="20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en-US" sz="2000" b="1" dirty="0">
                <a:solidFill>
                  <a:srgbClr val="002060"/>
                </a:solidFill>
                <a:latin typeface="Palatino Linotype" panose="02040502050505030304" pitchFamily="18" charset="0"/>
                <a:hlinkClick r:id="rId5"/>
              </a:rPr>
              <a:t>https://internet-i-deti.ru</a:t>
            </a:r>
            <a:r>
              <a:rPr lang="en-US" sz="2000" b="1" dirty="0" smtClean="0">
                <a:solidFill>
                  <a:srgbClr val="002060"/>
                </a:solidFill>
                <a:latin typeface="Palatino Linotype" panose="02040502050505030304" pitchFamily="18" charset="0"/>
                <a:hlinkClick r:id="rId5"/>
              </a:rPr>
              <a:t>/</a:t>
            </a:r>
            <a:endParaRPr lang="ru-RU" sz="20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ru-RU" sz="2000" b="1" dirty="0" err="1" smtClean="0">
                <a:solidFill>
                  <a:srgbClr val="002060"/>
                </a:solidFill>
                <a:latin typeface="Palatino Linotype" panose="02040502050505030304" pitchFamily="18" charset="0"/>
              </a:rPr>
              <a:t>БлокПрограмма</a:t>
            </a:r>
            <a:endParaRPr lang="ru-RU" sz="2000" b="1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r>
              <a:rPr lang="en-US" sz="2000" b="1" dirty="0">
                <a:solidFill>
                  <a:srgbClr val="002060"/>
                </a:solidFill>
                <a:latin typeface="Palatino Linotype" panose="02040502050505030304" pitchFamily="18" charset="0"/>
                <a:hlinkClick r:id="rId6"/>
              </a:rPr>
              <a:t>https://programblock.com</a:t>
            </a:r>
            <a:r>
              <a:rPr lang="en-US" sz="2000" b="1" dirty="0" smtClean="0">
                <a:solidFill>
                  <a:srgbClr val="002060"/>
                </a:solidFill>
                <a:latin typeface="Palatino Linotype" panose="02040502050505030304" pitchFamily="18" charset="0"/>
                <a:hlinkClick r:id="rId6"/>
              </a:rPr>
              <a:t>/</a:t>
            </a:r>
            <a:endParaRPr lang="ru-RU" sz="2000" b="1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49833" y="3001146"/>
            <a:ext cx="2618167" cy="324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98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2740" y="1374470"/>
            <a:ext cx="5919428" cy="51679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6776" y="2490206"/>
            <a:ext cx="3050148" cy="27675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64417" y="543473"/>
            <a:ext cx="58856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Налетели гуси-лебеди, подхватили мальчика, унесли на 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крылья</a:t>
            </a:r>
            <a:endParaRPr lang="ru-RU" sz="24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77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67839"/>
            <a:ext cx="121920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71232" y="235364"/>
            <a:ext cx="825535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Зови на помощь!</a:t>
            </a: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Если тебе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приходят письма с неприятным и оскорбляющим 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тебя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содержанием, 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сообщите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об этом. Если 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тебя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кто-то расстроил или обидел, 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расскажи 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все взрослому</a:t>
            </a: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.</a:t>
            </a:r>
            <a:r>
              <a:rPr lang="ru-RU" sz="2400" b="1" dirty="0">
                <a:solidFill>
                  <a:srgbClr val="444444"/>
                </a:solidFill>
                <a:latin typeface="PT sans"/>
              </a:rPr>
              <a:t> </a:t>
            </a:r>
            <a:endParaRPr lang="ru-RU" sz="2400" b="1" dirty="0" smtClean="0">
              <a:solidFill>
                <a:srgbClr val="444444"/>
              </a:solidFill>
              <a:latin typeface="PT sans"/>
            </a:endParaRPr>
          </a:p>
          <a:p>
            <a:pPr algn="just"/>
            <a:r>
              <a:rPr lang="ru-RU" sz="2400" b="1" dirty="0" smtClean="0">
                <a:solidFill>
                  <a:srgbClr val="C00000"/>
                </a:solidFill>
                <a:latin typeface="Palatino Linotype" panose="02040502050505030304" pitchFamily="18" charset="0"/>
              </a:rPr>
              <a:t>Линия </a:t>
            </a:r>
            <a:r>
              <a:rPr lang="ru-RU" sz="2400" b="1" dirty="0">
                <a:solidFill>
                  <a:srgbClr val="C00000"/>
                </a:solidFill>
                <a:latin typeface="Palatino Linotype" panose="02040502050505030304" pitchFamily="18" charset="0"/>
              </a:rPr>
              <a:t>помощи «Дети онлайн»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 – служба телефонного и онлайн-консультирования для детей и взрослых по проблемам безопасного использования детьми и подростками Интернета и мобильной связи.</a:t>
            </a:r>
          </a:p>
          <a:p>
            <a:pPr algn="just"/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Обратиться на линию можно: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по телефону 8-800-250-00-15 </a:t>
            </a:r>
            <a:endParaRPr lang="ru-RU" sz="2400" b="1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по 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электронной почте: 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  <a:hlinkClick r:id="rId3"/>
              </a:rPr>
              <a:t>helpline@detionline.com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на сайте: 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  <a:hlinkClick r:id="rId4"/>
              </a:rPr>
              <a:t>www.detionline.com</a:t>
            </a:r>
            <a:r>
              <a:rPr lang="ru-RU" sz="24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.</a:t>
            </a:r>
          </a:p>
          <a:p>
            <a:pPr algn="just"/>
            <a:endParaRPr lang="ru-RU" sz="2400" b="1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pPr algn="just"/>
            <a:endParaRPr lang="ru-RU" sz="24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pPr algn="just"/>
            <a:endParaRPr lang="ru-RU" sz="2400" b="1" dirty="0" smtClean="0">
              <a:solidFill>
                <a:srgbClr val="002060"/>
              </a:solidFill>
              <a:latin typeface="Palatino Linotype" panose="02040502050505030304" pitchFamily="18" charset="0"/>
            </a:endParaRPr>
          </a:p>
          <a:p>
            <a:pPr algn="just"/>
            <a:endParaRPr lang="ru-RU" sz="24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8963" y="489397"/>
            <a:ext cx="3389063" cy="338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22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15111" y="476161"/>
            <a:ext cx="681789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Сказка ложь, да в ней намек!</a:t>
            </a:r>
          </a:p>
          <a:p>
            <a:r>
              <a:rPr lang="ru-RU" sz="3600" b="1" dirty="0">
                <a:solidFill>
                  <a:srgbClr val="002060"/>
                </a:solidFill>
                <a:latin typeface="Palatino Linotype" panose="02040502050505030304" pitchFamily="18" charset="0"/>
              </a:rPr>
              <a:t>Добрым молодцам урок</a:t>
            </a:r>
            <a:r>
              <a:rPr lang="ru-RU" sz="36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5917" y="1676490"/>
            <a:ext cx="6477032" cy="469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20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35" y="-26171"/>
            <a:ext cx="12192001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95446" y="1905716"/>
            <a:ext cx="528702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Palatino Linotype" panose="02040502050505030304" pitchFamily="18" charset="0"/>
              </a:rPr>
              <a:t>Спасибо за внимание!</a:t>
            </a:r>
          </a:p>
          <a:p>
            <a:endParaRPr lang="ru-RU" sz="3600" b="1" dirty="0">
              <a:solidFill>
                <a:srgbClr val="002060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16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654</Words>
  <Application>Microsoft Office PowerPoint</Application>
  <PresentationFormat>Широкоэкранный</PresentationFormat>
  <Paragraphs>101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Palatino Linotype</vt:lpstr>
      <vt:lpstr>PT sans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\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Учитель</cp:lastModifiedBy>
  <cp:revision>51</cp:revision>
  <dcterms:created xsi:type="dcterms:W3CDTF">2021-01-22T13:11:24Z</dcterms:created>
  <dcterms:modified xsi:type="dcterms:W3CDTF">2021-02-01T12:30:40Z</dcterms:modified>
</cp:coreProperties>
</file>