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93" r:id="rId2"/>
    <p:sldId id="290" r:id="rId3"/>
    <p:sldId id="280" r:id="rId4"/>
    <p:sldId id="294" r:id="rId5"/>
    <p:sldId id="260" r:id="rId6"/>
    <p:sldId id="283" r:id="rId7"/>
    <p:sldId id="299" r:id="rId8"/>
    <p:sldId id="258" r:id="rId9"/>
    <p:sldId id="295" r:id="rId10"/>
    <p:sldId id="296" r:id="rId11"/>
    <p:sldId id="297" r:id="rId12"/>
    <p:sldId id="269" r:id="rId13"/>
    <p:sldId id="270" r:id="rId14"/>
    <p:sldId id="287" r:id="rId15"/>
    <p:sldId id="271" r:id="rId16"/>
    <p:sldId id="268" r:id="rId17"/>
    <p:sldId id="261" r:id="rId18"/>
    <p:sldId id="298" r:id="rId19"/>
    <p:sldId id="285" r:id="rId20"/>
    <p:sldId id="292" r:id="rId21"/>
    <p:sldId id="288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047" autoAdjust="0"/>
    <p:restoredTop sz="94660"/>
  </p:normalViewPr>
  <p:slideViewPr>
    <p:cSldViewPr>
      <p:cViewPr>
        <p:scale>
          <a:sx n="40" d="100"/>
          <a:sy n="40" d="100"/>
        </p:scale>
        <p:origin x="-1434" y="-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3DD855-4337-46E8-9202-0A88FBE6FD05}" type="datetimeFigureOut">
              <a:rPr lang="ru-RU" smtClean="0"/>
              <a:pPr/>
              <a:t>07.02.2016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C0D461-EB03-42C9-AF27-2E3FD24EB45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C0D461-EB03-42C9-AF27-2E3FD24EB45C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avel-sochi.ru/children-rest/album-orlenok/iso/1_jpg.jpg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biograf-book.narod.ru/personalii/15/portreti/portnova.jpg" TargetMode="Externa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1484784"/>
            <a:ext cx="8439009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8 февраля – </a:t>
            </a:r>
          </a:p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день героя антифашиста</a:t>
            </a:r>
            <a:endParaRPr lang="ru-RU" sz="5400" b="1" dirty="0">
              <a:ln w="10541" cmpd="sng">
                <a:solidFill>
                  <a:schemeClr val="accent1">
                    <a:lumMod val="5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639584"/>
          <p:cNvPicPr>
            <a:picLocks noChangeAspect="1" noChangeArrowheads="1"/>
          </p:cNvPicPr>
          <p:nvPr/>
        </p:nvPicPr>
        <p:blipFill>
          <a:blip r:embed="rId2" cstate="print"/>
          <a:srcRect r="-965" b="13408"/>
          <a:stretch>
            <a:fillRect/>
          </a:stretch>
        </p:blipFill>
        <p:spPr bwMode="auto">
          <a:xfrm>
            <a:off x="0" y="-1"/>
            <a:ext cx="9280300" cy="5805265"/>
          </a:xfrm>
          <a:prstGeom prst="rect">
            <a:avLst/>
          </a:prstGeom>
          <a:noFill/>
        </p:spPr>
      </p:pic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7236296" y="0"/>
            <a:ext cx="1907704" cy="908720"/>
          </a:xfrm>
          <a:prstGeom prst="rect">
            <a:avLst/>
          </a:prstGeom>
          <a:solidFill>
            <a:srgbClr val="3B77B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 dirty="0"/>
          </a:p>
        </p:txBody>
      </p:sp>
      <p:sp>
        <p:nvSpPr>
          <p:cNvPr id="21511" name="Rectangle 7"/>
          <p:cNvSpPr>
            <a:spLocks noChangeArrowheads="1"/>
          </p:cNvSpPr>
          <p:nvPr/>
        </p:nvSpPr>
        <p:spPr bwMode="auto">
          <a:xfrm>
            <a:off x="0" y="5943600"/>
            <a:ext cx="91440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ru-RU" dirty="0" smtClean="0">
                <a:solidFill>
                  <a:srgbClr val="FFC000"/>
                </a:solidFill>
              </a:rPr>
              <a:t> </a:t>
            </a:r>
            <a:r>
              <a:rPr lang="ru-RU" b="1" dirty="0" smtClean="0">
                <a:solidFill>
                  <a:srgbClr val="FFC000"/>
                </a:solidFill>
              </a:rPr>
              <a:t>Война продолжалась 1418 дней и ночей, было разрушено и </a:t>
            </a:r>
            <a:r>
              <a:rPr lang="ru-RU" b="1" dirty="0" smtClean="0">
                <a:solidFill>
                  <a:srgbClr val="FFC000"/>
                </a:solidFill>
              </a:rPr>
              <a:t>сожжено </a:t>
            </a:r>
            <a:r>
              <a:rPr lang="ru-RU" b="1" dirty="0" smtClean="0">
                <a:solidFill>
                  <a:srgbClr val="FFC000"/>
                </a:solidFill>
              </a:rPr>
              <a:t>1710 городов, 70 тысяч сел и деревень, 84 тысячи школ, лишено крова 25 миллионов человек.   </a:t>
            </a:r>
            <a:endParaRPr lang="ru-RU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7580"/>
          <a:stretch>
            <a:fillRect/>
          </a:stretch>
        </p:blipFill>
        <p:spPr>
          <a:xfrm>
            <a:off x="0" y="0"/>
            <a:ext cx="9144000" cy="5811586"/>
          </a:xfrm>
          <a:prstGeom prst="rect">
            <a:avLst/>
          </a:prstGeom>
          <a:ln w="19050" cap="sq">
            <a:solidFill>
              <a:schemeClr val="bg1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0" y="5877272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C000"/>
                </a:solidFill>
                <a:latin typeface="+mj-lt"/>
              </a:rPr>
              <a:t>8 февраля – день юного героя антифашиста, утвержден  Ассамблеей ООН с 1964 года     </a:t>
            </a:r>
            <a:endParaRPr lang="ru-RU" sz="2400" b="1" dirty="0">
              <a:solidFill>
                <a:srgbClr val="FFC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954125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8 февраля – день мужества и патриотизма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5" name="Рисунок 10" descr="http://www.screen.ru/school/war/f1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2348880"/>
            <a:ext cx="4291250" cy="3528392"/>
          </a:xfrm>
          <a:prstGeom prst="rect">
            <a:avLst/>
          </a:prstGeom>
          <a:ln w="12700" cap="sq">
            <a:solidFill>
              <a:schemeClr val="bg1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Объект 8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48064" y="1717554"/>
            <a:ext cx="3121976" cy="4408609"/>
          </a:xfrm>
          <a:prstGeom prst="rect">
            <a:avLst/>
          </a:prstGeom>
          <a:ln w="9525" cap="sq">
            <a:solidFill>
              <a:schemeClr val="bg1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11960" y="0"/>
            <a:ext cx="4474840" cy="1417638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Arial Black" pitchFamily="34" charset="0"/>
                <a:cs typeface="Arial" pitchFamily="34" charset="0"/>
              </a:rPr>
              <a:t>Агитационные листовки</a:t>
            </a:r>
            <a:endParaRPr lang="ru-RU" sz="3200" b="1" dirty="0">
              <a:solidFill>
                <a:srgbClr val="C00000"/>
              </a:solidFill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2844" y="142852"/>
            <a:ext cx="1987901" cy="2952328"/>
          </a:xfrm>
          <a:prstGeom prst="rect">
            <a:avLst/>
          </a:prstGeom>
          <a:ln w="127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9503" y="1643050"/>
            <a:ext cx="4321653" cy="2924944"/>
          </a:xfrm>
          <a:prstGeom prst="rect">
            <a:avLst/>
          </a:prstGeom>
          <a:ln w="127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2" name="Объект 11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51720" y="3068960"/>
            <a:ext cx="2609954" cy="3789040"/>
          </a:xfrm>
          <a:prstGeom prst="rect">
            <a:avLst/>
          </a:prstGeom>
          <a:ln w="127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00298" y="214290"/>
            <a:ext cx="1512168" cy="2448272"/>
          </a:xfrm>
          <a:prstGeom prst="rect">
            <a:avLst/>
          </a:prstGeom>
          <a:ln w="12700" cap="sq">
            <a:solidFill>
              <a:schemeClr val="bg1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10199441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352928" cy="864096"/>
          </a:xfrm>
        </p:spPr>
        <p:txBody>
          <a:bodyPr>
            <a:normAutofit fontScale="90000"/>
          </a:bodyPr>
          <a:lstStyle/>
          <a:p>
            <a:r>
              <a:rPr lang="ru-RU" b="0" dirty="0" smtClean="0">
                <a:solidFill>
                  <a:srgbClr val="FF0000"/>
                </a:solidFill>
                <a:latin typeface="Arial Black" pitchFamily="34" charset="0"/>
              </a:rPr>
              <a:t>Дети </a:t>
            </a:r>
            <a:r>
              <a:rPr lang="ru-RU" b="0" dirty="0" smtClean="0">
                <a:solidFill>
                  <a:srgbClr val="FF0000"/>
                </a:solidFill>
                <a:latin typeface="Arial Black" pitchFamily="34" charset="0"/>
              </a:rPr>
              <a:t>– узники концлагерей</a:t>
            </a:r>
            <a:endParaRPr lang="ru-RU" b="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81" t="17331" r="-1348" b="15423"/>
          <a:stretch>
            <a:fillRect/>
          </a:stretch>
        </p:blipFill>
        <p:spPr>
          <a:xfrm>
            <a:off x="827584" y="1124744"/>
            <a:ext cx="7793481" cy="4311287"/>
          </a:xfrm>
          <a:prstGeom prst="rect">
            <a:avLst/>
          </a:prstGeom>
          <a:solidFill>
            <a:srgbClr val="FFFFFF">
              <a:shade val="85000"/>
            </a:srgbClr>
          </a:solidFill>
          <a:ln w="3175" cap="sq">
            <a:solidFill>
              <a:schemeClr val="bg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Объект 9"/>
          <p:cNvSpPr>
            <a:spLocks noGrp="1"/>
          </p:cNvSpPr>
          <p:nvPr>
            <p:ph sz="half" idx="2"/>
          </p:nvPr>
        </p:nvSpPr>
        <p:spPr>
          <a:xfrm>
            <a:off x="683568" y="5517232"/>
            <a:ext cx="8003232" cy="134076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b="1" dirty="0">
                <a:solidFill>
                  <a:srgbClr val="FFFF00"/>
                </a:solidFill>
              </a:rPr>
              <a:t>В годы второй мировой дети оказались самыми незащищенными среди тех, кому пришлось жить на оккупированной территории</a:t>
            </a:r>
            <a:r>
              <a:rPr lang="ru-RU" sz="2400" b="1" dirty="0" smtClean="0">
                <a:solidFill>
                  <a:srgbClr val="FFFF00"/>
                </a:solidFill>
              </a:rPr>
              <a:t>.</a:t>
            </a:r>
            <a:endParaRPr lang="ru-RU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204519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971600" y="476673"/>
            <a:ext cx="7344816" cy="1152127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ПОДВИГ НАРОДА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827584" y="1628800"/>
            <a:ext cx="7200800" cy="4896544"/>
          </a:xfrm>
        </p:spPr>
        <p:txBody>
          <a:bodyPr>
            <a:normAutofit/>
          </a:bodyPr>
          <a:lstStyle/>
          <a:p>
            <a:pPr algn="l">
              <a:buFont typeface="Wingdings" pitchFamily="2" charset="2"/>
              <a:buChar char="§"/>
            </a:pPr>
            <a:r>
              <a:rPr lang="ru-RU" dirty="0" smtClean="0">
                <a:solidFill>
                  <a:srgbClr val="FFFF00"/>
                </a:solidFill>
              </a:rPr>
              <a:t>29 дней – защита Брестской крепости</a:t>
            </a:r>
          </a:p>
          <a:p>
            <a:pPr algn="l">
              <a:buFont typeface="Wingdings" pitchFamily="2" charset="2"/>
              <a:buChar char="§"/>
            </a:pPr>
            <a:r>
              <a:rPr lang="ru-RU" dirty="0" smtClean="0">
                <a:solidFill>
                  <a:srgbClr val="FFFF00"/>
                </a:solidFill>
              </a:rPr>
              <a:t>250 дней – оборона Севастополя</a:t>
            </a:r>
          </a:p>
          <a:p>
            <a:pPr algn="l">
              <a:buFont typeface="Wingdings" pitchFamily="2" charset="2"/>
              <a:buChar char="§"/>
            </a:pPr>
            <a:r>
              <a:rPr lang="ru-RU" dirty="0" smtClean="0">
                <a:solidFill>
                  <a:srgbClr val="FFFF00"/>
                </a:solidFill>
              </a:rPr>
              <a:t>900 дней – блокада Ленинграда</a:t>
            </a:r>
          </a:p>
          <a:p>
            <a:pPr algn="l">
              <a:buFont typeface="Wingdings" pitchFamily="2" charset="2"/>
              <a:buChar char="§"/>
            </a:pPr>
            <a:r>
              <a:rPr lang="ru-RU" dirty="0" smtClean="0">
                <a:solidFill>
                  <a:srgbClr val="FFFF00"/>
                </a:solidFill>
              </a:rPr>
              <a:t>103 дня – битва под Москвой</a:t>
            </a:r>
          </a:p>
          <a:p>
            <a:pPr algn="l">
              <a:buFont typeface="Wingdings" pitchFamily="2" charset="2"/>
              <a:buChar char="§"/>
            </a:pPr>
            <a:r>
              <a:rPr lang="ru-RU" dirty="0" smtClean="0">
                <a:solidFill>
                  <a:srgbClr val="FFFF00"/>
                </a:solidFill>
              </a:rPr>
              <a:t>201 день – защита Сталинграда</a:t>
            </a:r>
          </a:p>
          <a:p>
            <a:pPr algn="l">
              <a:buFont typeface="Wingdings" pitchFamily="2" charset="2"/>
              <a:buChar char="§"/>
            </a:pPr>
            <a:r>
              <a:rPr lang="ru-RU" dirty="0" smtClean="0">
                <a:solidFill>
                  <a:srgbClr val="FFFF00"/>
                </a:solidFill>
              </a:rPr>
              <a:t>50 дней – сражение на Курской дуге </a:t>
            </a:r>
            <a:endParaRPr lang="ru-RU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03232" cy="850106"/>
          </a:xfrm>
        </p:spPr>
        <p:txBody>
          <a:bodyPr>
            <a:normAutofit fontScale="90000"/>
          </a:bodyPr>
          <a:lstStyle/>
          <a:p>
            <a:r>
              <a:rPr lang="ru-RU" sz="3600" b="0" dirty="0">
                <a:solidFill>
                  <a:srgbClr val="FF0000"/>
                </a:solidFill>
                <a:effectLst/>
                <a:latin typeface="Arial Black" pitchFamily="34" charset="0"/>
              </a:rPr>
              <a:t>Весь советский народ встал на защиту своей Родины</a:t>
            </a:r>
            <a:endParaRPr lang="ru-RU" sz="3600" b="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15" name="Объект 1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241844"/>
            <a:ext cx="4362128" cy="32755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" name="Объект 1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8200" y="2348880"/>
            <a:ext cx="4495800" cy="33667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8" name="TextBox 17"/>
          <p:cNvSpPr txBox="1"/>
          <p:nvPr/>
        </p:nvSpPr>
        <p:spPr>
          <a:xfrm>
            <a:off x="0" y="5157192"/>
            <a:ext cx="46440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FF00"/>
                </a:solidFill>
                <a:latin typeface="Arial Black" pitchFamily="34" charset="0"/>
              </a:rPr>
              <a:t>Женский стрелковый батальон</a:t>
            </a:r>
            <a:endParaRPr lang="ru-RU" sz="2800" b="1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479441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0" y="0"/>
            <a:ext cx="6300192" cy="908720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rgbClr val="FF0000"/>
                </a:solidFill>
              </a:rPr>
              <a:t>Фашизм не щадил ни женщин, ни стариков, ни детей…</a:t>
            </a: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7" name="Picture 5" descr="C:\Users\Олег\Desktop\Blokada-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6286500" y="0"/>
            <a:ext cx="2857500" cy="3790950"/>
          </a:xfrm>
          <a:prstGeom prst="rect">
            <a:avLst/>
          </a:prstGeom>
          <a:ln w="127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blokada4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4020679"/>
            <a:ext cx="4067944" cy="2837321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6" descr="http://www.webpark.ru/uploads54/100112/Leningrad_1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902968"/>
            <a:ext cx="4395356" cy="2955032"/>
          </a:xfrm>
          <a:prstGeom prst="rect">
            <a:avLst/>
          </a:prstGeom>
          <a:ln w="127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40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>
            <a:lum bright="-12000" contrast="18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1754" t="41942" r="986" b="10409"/>
          <a:stretch>
            <a:fillRect/>
          </a:stretch>
        </p:blipFill>
        <p:spPr>
          <a:xfrm>
            <a:off x="1403648" y="908720"/>
            <a:ext cx="2160240" cy="259228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1" y="3356992"/>
            <a:ext cx="4788024" cy="646331"/>
          </a:xfrm>
          <a:prstGeom prst="rect">
            <a:avLst/>
          </a:prstGeom>
          <a:solidFill>
            <a:schemeClr val="accent2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FF00"/>
                </a:solidFill>
              </a:rPr>
              <a:t>Жительница блокадного </a:t>
            </a:r>
            <a:r>
              <a:rPr lang="ru-RU" b="1" dirty="0" smtClean="0">
                <a:solidFill>
                  <a:srgbClr val="FFFF00"/>
                </a:solidFill>
              </a:rPr>
              <a:t>Ленинграда </a:t>
            </a:r>
            <a:endParaRPr lang="ru-RU" b="1" dirty="0" smtClean="0">
              <a:solidFill>
                <a:srgbClr val="FFFF00"/>
              </a:solidFill>
            </a:endParaRPr>
          </a:p>
          <a:p>
            <a:pPr algn="ctr"/>
            <a:r>
              <a:rPr lang="ru-RU" b="1" dirty="0" smtClean="0">
                <a:solidFill>
                  <a:srgbClr val="FFFF00"/>
                </a:solidFill>
              </a:rPr>
              <a:t>Таня Савичева</a:t>
            </a:r>
            <a:endParaRPr lang="ru-RU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922114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Маленькие герои большой войны …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8" name="Объект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268760"/>
            <a:ext cx="3635896" cy="5284168"/>
          </a:xfrm>
          <a:prstGeom prst="rect">
            <a:avLst/>
          </a:prstGeom>
          <a:ln w="12700" cap="sq">
            <a:solidFill>
              <a:schemeClr val="bg1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9" name="Объект 4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621" t="7750" r="-1862" b="6383"/>
          <a:stretch>
            <a:fillRect/>
          </a:stretch>
        </p:blipFill>
        <p:spPr>
          <a:xfrm>
            <a:off x="4029967" y="1916832"/>
            <a:ext cx="5114033" cy="4104455"/>
          </a:xfrm>
          <a:prstGeom prst="rect">
            <a:avLst/>
          </a:prstGeom>
          <a:ln w="12700" cap="sq">
            <a:solidFill>
              <a:schemeClr val="bg1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1210146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На их хрупкие плечи легла тяжесть невзгод, бедствия, горя военных лет..</a:t>
            </a:r>
            <a:endParaRPr lang="ru-RU" sz="3200" b="1" dirty="0">
              <a:solidFill>
                <a:srgbClr val="FF0000"/>
              </a:solidFill>
            </a:endParaRPr>
          </a:p>
        </p:txBody>
      </p:sp>
      <p:pic>
        <p:nvPicPr>
          <p:cNvPr id="5" name="Объект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00808"/>
            <a:ext cx="3951093" cy="4525963"/>
          </a:xfrm>
          <a:prstGeom prst="rect">
            <a:avLst/>
          </a:prstGeom>
          <a:solidFill>
            <a:srgbClr val="FFFFFF">
              <a:shade val="85000"/>
            </a:srgbClr>
          </a:solidFill>
          <a:ln w="3175" cap="sq">
            <a:solidFill>
              <a:schemeClr val="bg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Объект 4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19" t="-1239" r="2250"/>
          <a:stretch>
            <a:fillRect/>
          </a:stretch>
        </p:blipFill>
        <p:spPr>
          <a:xfrm>
            <a:off x="4211960" y="2708920"/>
            <a:ext cx="4644008" cy="3645024"/>
          </a:xfrm>
          <a:prstGeom prst="rect">
            <a:avLst/>
          </a:prstGeom>
          <a:solidFill>
            <a:srgbClr val="FFFFFF">
              <a:shade val="85000"/>
            </a:srgbClr>
          </a:solidFill>
          <a:ln w="3175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5776" y="0"/>
            <a:ext cx="4104456" cy="5486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Леонид Голиков</a:t>
            </a:r>
            <a:endParaRPr lang="ru-RU" sz="3200" b="1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620688"/>
            <a:ext cx="2826980" cy="3816424"/>
          </a:xfrm>
          <a:prstGeom prst="rect">
            <a:avLst/>
          </a:prstGeom>
          <a:solidFill>
            <a:srgbClr val="FFFFFF">
              <a:shade val="85000"/>
            </a:srgbClr>
          </a:solidFill>
          <a:ln w="3175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0" y="4221088"/>
            <a:ext cx="4932040" cy="2636912"/>
          </a:xfrm>
        </p:spPr>
        <p:txBody>
          <a:bodyPr>
            <a:normAutofit lnSpcReduction="10000"/>
          </a:bodyPr>
          <a:lstStyle/>
          <a:p>
            <a:pPr marL="285750" indent="-285750">
              <a:buFont typeface="Arial" pitchFamily="34" charset="0"/>
              <a:buChar char="•"/>
            </a:pPr>
            <a:endParaRPr lang="ru-RU" sz="1800" dirty="0" smtClean="0"/>
          </a:p>
          <a:p>
            <a:pPr marL="285750" lvl="0" indent="-285750" algn="just">
              <a:buClr>
                <a:prstClr val="white">
                  <a:shade val="95000"/>
                </a:prstClr>
              </a:buClr>
              <a:buSzPct val="65000"/>
            </a:pPr>
            <a:r>
              <a:rPr lang="ru-RU" sz="1800" b="1" dirty="0" smtClean="0">
                <a:solidFill>
                  <a:srgbClr val="FFFF00"/>
                </a:solidFill>
                <a:latin typeface="Times New Roman"/>
              </a:rPr>
              <a:t>- Неоднократно проникал в фашистские гарнизоны</a:t>
            </a:r>
          </a:p>
          <a:p>
            <a:pPr marL="285750" lvl="0" indent="-285750" algn="just">
              <a:buClr>
                <a:prstClr val="white">
                  <a:shade val="95000"/>
                </a:prstClr>
              </a:buClr>
              <a:buSzPct val="65000"/>
            </a:pPr>
            <a:r>
              <a:rPr lang="ru-RU" sz="1800" b="1" dirty="0" smtClean="0">
                <a:solidFill>
                  <a:srgbClr val="FFFF00"/>
                </a:solidFill>
                <a:latin typeface="Times New Roman"/>
              </a:rPr>
              <a:t>- Сопровождал обоз с продовольствием в 250 подвод в блокадный Ленинград. </a:t>
            </a:r>
          </a:p>
          <a:p>
            <a:pPr marL="285750" lvl="0" indent="-285750" algn="just">
              <a:buClr>
                <a:prstClr val="white">
                  <a:shade val="95000"/>
                </a:prstClr>
              </a:buClr>
              <a:buSzPct val="65000"/>
            </a:pPr>
            <a:r>
              <a:rPr lang="ru-RU" sz="1800" b="1" dirty="0" smtClean="0">
                <a:solidFill>
                  <a:srgbClr val="FFFF00"/>
                </a:solidFill>
                <a:latin typeface="Times New Roman"/>
              </a:rPr>
              <a:t>- В группе разведчиков совершил покушение на фашистского генерала и захватил ценные бумаги</a:t>
            </a:r>
          </a:p>
          <a:p>
            <a:pPr marL="285750" lvl="0" indent="-285750" algn="just">
              <a:buClr>
                <a:prstClr val="white">
                  <a:shade val="95000"/>
                </a:prstClr>
              </a:buClr>
              <a:buSzPct val="65000"/>
            </a:pPr>
            <a:r>
              <a:rPr lang="ru-RU" sz="1800" b="1" dirty="0" smtClean="0">
                <a:solidFill>
                  <a:srgbClr val="FFFF00"/>
                </a:solidFill>
                <a:latin typeface="Times New Roman"/>
              </a:rPr>
              <a:t>- Присвоено звание Героя Советского Союза.</a:t>
            </a:r>
          </a:p>
        </p:txBody>
      </p:sp>
      <p:pic>
        <p:nvPicPr>
          <p:cNvPr id="6" name="Picture 5" descr="Картинка 4 из 168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 l="9681" t="734" r="8439"/>
          <a:stretch>
            <a:fillRect/>
          </a:stretch>
        </p:blipFill>
        <p:spPr bwMode="auto">
          <a:xfrm>
            <a:off x="4211960" y="692696"/>
            <a:ext cx="3613669" cy="2960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Леня Голиков"/>
          <p:cNvPicPr>
            <a:picLocks noChangeAspect="1" noChangeArrowheads="1"/>
          </p:cNvPicPr>
          <p:nvPr/>
        </p:nvPicPr>
        <p:blipFill>
          <a:blip r:embed="rId5" cstate="print"/>
          <a:srcRect l="9093" t="14091" r="16995" b="9220"/>
          <a:stretch>
            <a:fillRect/>
          </a:stretch>
        </p:blipFill>
        <p:spPr bwMode="auto">
          <a:xfrm>
            <a:off x="5292080" y="3789040"/>
            <a:ext cx="3628514" cy="2780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49096554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42852"/>
            <a:ext cx="3319208" cy="477836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    </a:t>
            </a:r>
            <a:br>
              <a:rPr lang="ru-RU" sz="3200" b="1" dirty="0" smtClean="0">
                <a:solidFill>
                  <a:srgbClr val="FF0000"/>
                </a:solidFill>
              </a:rPr>
            </a:br>
            <a:r>
              <a:rPr lang="ru-RU" sz="3200" dirty="0" smtClean="0">
                <a:solidFill>
                  <a:srgbClr val="FF0000"/>
                </a:solidFill>
              </a:rPr>
              <a:t/>
            </a:r>
            <a:br>
              <a:rPr lang="ru-RU" sz="3200" dirty="0" smtClean="0">
                <a:solidFill>
                  <a:srgbClr val="FF0000"/>
                </a:solidFill>
              </a:rPr>
            </a:br>
            <a:r>
              <a:rPr lang="ru-RU" sz="3200" dirty="0" smtClean="0">
                <a:solidFill>
                  <a:srgbClr val="FF0000"/>
                </a:solidFill>
              </a:rPr>
              <a:t/>
            </a:r>
            <a:br>
              <a:rPr lang="ru-RU" sz="3200" dirty="0" smtClean="0">
                <a:solidFill>
                  <a:srgbClr val="FF0000"/>
                </a:solidFill>
              </a:rPr>
            </a:br>
            <a:r>
              <a:rPr lang="ru-RU" sz="3200" b="1" dirty="0" smtClean="0">
                <a:solidFill>
                  <a:srgbClr val="FF0000"/>
                </a:solidFill>
              </a:rPr>
              <a:t> Марат  Казей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95536" y="548680"/>
            <a:ext cx="3168352" cy="6309320"/>
          </a:xfrm>
        </p:spPr>
        <p:txBody>
          <a:bodyPr>
            <a:noAutofit/>
          </a:bodyPr>
          <a:lstStyle/>
          <a:p>
            <a:pPr marL="285750" indent="-285750"/>
            <a:r>
              <a:rPr lang="ru-RU" sz="2400" b="1" dirty="0" smtClean="0">
                <a:solidFill>
                  <a:srgbClr val="FFFF00"/>
                </a:solidFill>
              </a:rPr>
              <a:t> </a:t>
            </a:r>
            <a:r>
              <a:rPr lang="ru-RU" sz="2100" b="1" dirty="0" smtClean="0">
                <a:solidFill>
                  <a:srgbClr val="FFFF00"/>
                </a:solidFill>
              </a:rPr>
              <a:t>-</a:t>
            </a:r>
            <a:r>
              <a:rPr lang="ru-RU" sz="2100" b="1" dirty="0" smtClean="0">
                <a:solidFill>
                  <a:srgbClr val="FFFF00"/>
                </a:solidFill>
              </a:rPr>
              <a:t> </a:t>
            </a:r>
            <a:r>
              <a:rPr lang="ru-RU" sz="2100" b="1" dirty="0" smtClean="0">
                <a:solidFill>
                  <a:srgbClr val="FFFF00"/>
                </a:solidFill>
                <a:latin typeface="Times New Roman"/>
              </a:rPr>
              <a:t>Раненным ходил в атаку</a:t>
            </a:r>
          </a:p>
          <a:p>
            <a:pPr marL="285750" indent="-285750"/>
            <a:r>
              <a:rPr lang="ru-RU" sz="2100" b="1" dirty="0" smtClean="0">
                <a:solidFill>
                  <a:srgbClr val="FFFF00"/>
                </a:solidFill>
                <a:latin typeface="Times New Roman"/>
              </a:rPr>
              <a:t>- Проникал во вражеские гарнизоны и доставлял командованию ценные разведывательные данные</a:t>
            </a:r>
          </a:p>
          <a:p>
            <a:pPr marL="285750" indent="-285750"/>
            <a:r>
              <a:rPr lang="ru-RU" sz="2100" b="1" dirty="0" smtClean="0">
                <a:solidFill>
                  <a:srgbClr val="FFFF00"/>
                </a:solidFill>
                <a:latin typeface="Times New Roman"/>
              </a:rPr>
              <a:t>- Вырвался из окружения и привел укрепление</a:t>
            </a:r>
          </a:p>
          <a:p>
            <a:pPr marL="285750" indent="-285750"/>
            <a:r>
              <a:rPr lang="ru-RU" sz="2100" b="1" dirty="0" smtClean="0">
                <a:solidFill>
                  <a:srgbClr val="FFFF00"/>
                </a:solidFill>
                <a:latin typeface="Times New Roman"/>
              </a:rPr>
              <a:t>- Добывал ценные документы неприятеля</a:t>
            </a:r>
          </a:p>
          <a:p>
            <a:pPr marL="285750" indent="-285750"/>
            <a:r>
              <a:rPr lang="ru-RU" sz="2100" b="1" dirty="0" smtClean="0">
                <a:solidFill>
                  <a:srgbClr val="FFFF00"/>
                </a:solidFill>
                <a:latin typeface="Times New Roman"/>
              </a:rPr>
              <a:t>- Гранатой подорвал </a:t>
            </a:r>
            <a:r>
              <a:rPr lang="ru-RU" sz="2200" b="1" dirty="0" smtClean="0">
                <a:solidFill>
                  <a:srgbClr val="FFFF00"/>
                </a:solidFill>
                <a:latin typeface="Times New Roman"/>
              </a:rPr>
              <a:t>себя и окруживших его врагов</a:t>
            </a:r>
          </a:p>
          <a:p>
            <a:pPr marL="285750" indent="-285750">
              <a:buFont typeface="Arial" pitchFamily="34" charset="0"/>
              <a:buChar char="•"/>
            </a:pPr>
            <a:endParaRPr lang="ru-RU" sz="1800" b="1" dirty="0" smtClean="0">
              <a:solidFill>
                <a:schemeClr val="bg1"/>
              </a:solidFill>
            </a:endParaRPr>
          </a:p>
          <a:p>
            <a:pPr marL="285750" indent="-285750"/>
            <a:endParaRPr lang="ru-RU" sz="1800" b="1" dirty="0" smtClean="0">
              <a:solidFill>
                <a:schemeClr val="bg1"/>
              </a:solidFill>
            </a:endParaRPr>
          </a:p>
          <a:p>
            <a:pPr marL="285750" indent="-285750"/>
            <a:endParaRPr lang="ru-RU" sz="1800" b="1" dirty="0" smtClean="0">
              <a:solidFill>
                <a:schemeClr val="bg1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51920" y="620688"/>
            <a:ext cx="4968552" cy="5112568"/>
          </a:xfrm>
          <a:prstGeom prst="rect">
            <a:avLst/>
          </a:prstGeom>
          <a:solidFill>
            <a:srgbClr val="FFFFFF">
              <a:shade val="85000"/>
            </a:srgbClr>
          </a:solidFill>
          <a:ln w="9525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59641948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970784" cy="58418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r>
              <a:rPr lang="ru-RU" sz="4000" b="1" dirty="0" smtClean="0">
                <a:solidFill>
                  <a:srgbClr val="FF0000"/>
                </a:solidFill>
                <a:effectLst/>
              </a:rPr>
              <a:t>Валя Котик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idx="2"/>
          </p:nvPr>
        </p:nvSpPr>
        <p:spPr>
          <a:xfrm>
            <a:off x="611560" y="1196752"/>
            <a:ext cx="2853953" cy="4929411"/>
          </a:xfrm>
        </p:spPr>
        <p:txBody>
          <a:bodyPr>
            <a:noAutofit/>
          </a:bodyPr>
          <a:lstStyle/>
          <a:p>
            <a:pPr marL="285750" lvl="0" indent="-285750">
              <a:buClr>
                <a:prstClr val="white">
                  <a:shade val="95000"/>
                </a:prstClr>
              </a:buClr>
              <a:buSzPct val="65000"/>
            </a:pPr>
            <a:r>
              <a:rPr lang="ru-RU" sz="2400" b="1" dirty="0" smtClean="0">
                <a:solidFill>
                  <a:srgbClr val="FFFF00"/>
                </a:solidFill>
                <a:latin typeface="Times New Roman"/>
              </a:rPr>
              <a:t>  - Вёл работу по сбору оружия и боеприпасов</a:t>
            </a:r>
          </a:p>
          <a:p>
            <a:pPr marL="285750" lvl="0" indent="-285750">
              <a:buClr>
                <a:prstClr val="white">
                  <a:shade val="95000"/>
                </a:prstClr>
              </a:buClr>
              <a:buSzPct val="65000"/>
            </a:pPr>
            <a:r>
              <a:rPr lang="ru-RU" sz="2400" b="1" dirty="0" smtClean="0">
                <a:solidFill>
                  <a:srgbClr val="FFFF00"/>
                </a:solidFill>
                <a:latin typeface="Times New Roman"/>
              </a:rPr>
              <a:t> - Расклеивал карикатуры на гитлеровцев</a:t>
            </a:r>
          </a:p>
          <a:p>
            <a:pPr marL="285750" lvl="0" indent="-285750">
              <a:buClr>
                <a:prstClr val="white">
                  <a:shade val="95000"/>
                </a:prstClr>
              </a:buClr>
              <a:buSzPct val="65000"/>
            </a:pPr>
            <a:r>
              <a:rPr lang="ru-RU" sz="2400" b="1" dirty="0" smtClean="0">
                <a:solidFill>
                  <a:srgbClr val="FFFF00"/>
                </a:solidFill>
                <a:latin typeface="Times New Roman"/>
              </a:rPr>
              <a:t>- Предупредил отряд об облаве</a:t>
            </a:r>
          </a:p>
          <a:p>
            <a:pPr marL="285750" lvl="0" indent="-285750">
              <a:buClr>
                <a:prstClr val="white">
                  <a:shade val="95000"/>
                </a:prstClr>
              </a:buClr>
              <a:buSzPct val="65000"/>
            </a:pPr>
            <a:r>
              <a:rPr lang="ru-RU" sz="2400" b="1" dirty="0" smtClean="0">
                <a:solidFill>
                  <a:srgbClr val="FFFF00"/>
                </a:solidFill>
                <a:latin typeface="Times New Roman"/>
              </a:rPr>
              <a:t>- Присвоено звание Героя Советского Союза</a:t>
            </a:r>
          </a:p>
          <a:p>
            <a:pPr marL="285750" indent="-285750">
              <a:buFont typeface="Arial" pitchFamily="34" charset="0"/>
              <a:buChar char="•"/>
            </a:pPr>
            <a:endParaRPr lang="ru-RU" b="1" dirty="0">
              <a:solidFill>
                <a:schemeClr val="bg1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endParaRPr lang="ru-RU" b="1" dirty="0" smtClean="0">
              <a:solidFill>
                <a:schemeClr val="bg1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endParaRPr lang="ru-RU" b="1" dirty="0" smtClean="0">
              <a:solidFill>
                <a:schemeClr val="bg1"/>
              </a:solidFill>
            </a:endParaRPr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14088" y="448464"/>
            <a:ext cx="4052753" cy="5932864"/>
          </a:xfrm>
          <a:prstGeom prst="rect">
            <a:avLst/>
          </a:prstGeom>
          <a:ln w="12700" cap="sq">
            <a:solidFill>
              <a:schemeClr val="bg1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81078810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3312368" cy="1052736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Зина  Портнова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23528" y="4797152"/>
            <a:ext cx="8208912" cy="2060848"/>
          </a:xfrm>
        </p:spPr>
        <p:txBody>
          <a:bodyPr>
            <a:normAutofit fontScale="32500" lnSpcReduction="20000"/>
          </a:bodyPr>
          <a:lstStyle/>
          <a:p>
            <a:pPr marL="285750" indent="-285750">
              <a:buFont typeface="Arial" pitchFamily="34" charset="0"/>
              <a:buChar char="•"/>
            </a:pPr>
            <a:endParaRPr lang="ru-RU" sz="1800" b="1" dirty="0" smtClean="0">
              <a:solidFill>
                <a:schemeClr val="bg1"/>
              </a:solidFill>
            </a:endParaRPr>
          </a:p>
          <a:p>
            <a:pPr marL="285750" lvl="0" indent="-285750">
              <a:buClr>
                <a:prstClr val="white">
                  <a:shade val="95000"/>
                </a:prstClr>
              </a:buClr>
              <a:buSzPct val="65000"/>
            </a:pPr>
            <a:r>
              <a:rPr lang="ru-RU" sz="6800" b="1" dirty="0" smtClean="0">
                <a:solidFill>
                  <a:prstClr val="black"/>
                </a:solidFill>
                <a:latin typeface="Times New Roman"/>
              </a:rPr>
              <a:t>  </a:t>
            </a:r>
            <a:r>
              <a:rPr lang="ru-RU" sz="7200" b="1" dirty="0" smtClean="0">
                <a:solidFill>
                  <a:srgbClr val="FFFF00"/>
                </a:solidFill>
                <a:latin typeface="Times New Roman"/>
              </a:rPr>
              <a:t>-  Вступила в организацию «Юные мстители» и распространяла листовки</a:t>
            </a:r>
          </a:p>
          <a:p>
            <a:pPr marL="285750" lvl="0" indent="-285750">
              <a:buClr>
                <a:prstClr val="white">
                  <a:shade val="95000"/>
                </a:prstClr>
              </a:buClr>
              <a:buSzPct val="65000"/>
            </a:pPr>
            <a:r>
              <a:rPr lang="ru-RU" sz="7200" b="1" dirty="0" smtClean="0">
                <a:solidFill>
                  <a:srgbClr val="FFFF00"/>
                </a:solidFill>
                <a:latin typeface="Times New Roman"/>
              </a:rPr>
              <a:t>  - </a:t>
            </a:r>
            <a:r>
              <a:rPr lang="ru-RU" sz="7200" b="1" dirty="0" smtClean="0">
                <a:solidFill>
                  <a:srgbClr val="FFFF00"/>
                </a:solidFill>
                <a:latin typeface="Times New Roman"/>
              </a:rPr>
              <a:t>Во время выполнения задания была схвачена фашистами</a:t>
            </a:r>
          </a:p>
          <a:p>
            <a:pPr marL="285750" lvl="0" indent="-285750">
              <a:buClr>
                <a:prstClr val="white">
                  <a:shade val="95000"/>
                </a:prstClr>
              </a:buClr>
              <a:buSzPct val="65000"/>
            </a:pPr>
            <a:r>
              <a:rPr lang="ru-RU" sz="7200" b="1" dirty="0" smtClean="0">
                <a:solidFill>
                  <a:srgbClr val="FFFF00"/>
                </a:solidFill>
                <a:latin typeface="Times New Roman"/>
              </a:rPr>
              <a:t>  - </a:t>
            </a:r>
            <a:r>
              <a:rPr lang="ru-RU" sz="7200" b="1" dirty="0" smtClean="0">
                <a:solidFill>
                  <a:srgbClr val="FFFF00"/>
                </a:solidFill>
                <a:latin typeface="Times New Roman"/>
              </a:rPr>
              <a:t>Присвоено звание Героя СССР</a:t>
            </a:r>
          </a:p>
          <a:p>
            <a:pPr marL="285750" lvl="0" indent="-285750">
              <a:buClr>
                <a:prstClr val="white">
                  <a:shade val="95000"/>
                </a:prstClr>
              </a:buClr>
              <a:buSzPct val="65000"/>
            </a:pPr>
            <a:r>
              <a:rPr lang="ru-RU" sz="7200" b="1" dirty="0" smtClean="0">
                <a:solidFill>
                  <a:srgbClr val="FFFF00"/>
                </a:solidFill>
                <a:latin typeface="Times New Roman"/>
              </a:rPr>
              <a:t>  - </a:t>
            </a:r>
            <a:r>
              <a:rPr lang="ru-RU" sz="7200" b="1" dirty="0" smtClean="0">
                <a:solidFill>
                  <a:srgbClr val="FFFF00"/>
                </a:solidFill>
                <a:latin typeface="Times New Roman"/>
              </a:rPr>
              <a:t>Награждена орденом Ленина</a:t>
            </a:r>
          </a:p>
          <a:p>
            <a:pPr marL="285750" indent="-285750">
              <a:buFont typeface="Arial" pitchFamily="34" charset="0"/>
              <a:buChar char="•"/>
            </a:pPr>
            <a:endParaRPr lang="ru-RU" sz="1800" b="1" dirty="0" smtClean="0">
              <a:solidFill>
                <a:schemeClr val="bg1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endParaRPr lang="ru-RU" sz="1800" b="1" dirty="0" smtClean="0">
              <a:solidFill>
                <a:schemeClr val="bg1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endParaRPr lang="ru-RU" sz="1800" b="1" dirty="0" smtClean="0">
              <a:solidFill>
                <a:schemeClr val="bg1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endParaRPr lang="ru-RU" sz="1800" b="1" dirty="0">
              <a:solidFill>
                <a:schemeClr val="bg1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endParaRPr lang="ru-RU" sz="1800" b="1" dirty="0" smtClean="0">
              <a:solidFill>
                <a:schemeClr val="bg1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endParaRPr lang="ru-RU" sz="1800" b="1" dirty="0" smtClean="0">
              <a:solidFill>
                <a:schemeClr val="bg1"/>
              </a:solidFill>
            </a:endParaRPr>
          </a:p>
        </p:txBody>
      </p:sp>
      <p:pic>
        <p:nvPicPr>
          <p:cNvPr id="6" name="Picture 5" descr="Зина Портнова"/>
          <p:cNvPicPr>
            <a:picLocks noChangeAspect="1" noChangeArrowheads="1"/>
          </p:cNvPicPr>
          <p:nvPr/>
        </p:nvPicPr>
        <p:blipFill>
          <a:blip r:embed="rId2" cstate="print"/>
          <a:srcRect l="7588" t="9826" r="6350" b="9848"/>
          <a:stretch>
            <a:fillRect/>
          </a:stretch>
        </p:blipFill>
        <p:spPr bwMode="auto">
          <a:xfrm>
            <a:off x="3923928" y="620688"/>
            <a:ext cx="4896544" cy="3528392"/>
          </a:xfrm>
          <a:prstGeom prst="rect">
            <a:avLst/>
          </a:prstGeom>
          <a:solidFill>
            <a:srgbClr val="FFFFFF">
              <a:shade val="85000"/>
            </a:srgbClr>
          </a:solidFill>
          <a:ln w="3175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7" descr="Картинка 9 из 184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052736"/>
            <a:ext cx="2880320" cy="3428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69355742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17810839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3861048"/>
            <a:ext cx="3744416" cy="2736304"/>
          </a:xfrm>
          <a:prstGeom prst="rect">
            <a:avLst/>
          </a:prstGeom>
          <a:solidFill>
            <a:srgbClr val="FFFFFF">
              <a:shade val="85000"/>
            </a:srgbClr>
          </a:solidFill>
          <a:ln w="3175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11960" y="2852936"/>
            <a:ext cx="4587322" cy="3571883"/>
          </a:xfrm>
          <a:prstGeom prst="rect">
            <a:avLst/>
          </a:prstGeom>
          <a:solidFill>
            <a:srgbClr val="FFFFFF">
              <a:shade val="85000"/>
            </a:srgbClr>
          </a:solidFill>
          <a:ln w="3175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Прямоугольник 10"/>
          <p:cNvSpPr/>
          <p:nvPr/>
        </p:nvSpPr>
        <p:spPr>
          <a:xfrm>
            <a:off x="3923928" y="0"/>
            <a:ext cx="489654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000" dirty="0" smtClean="0">
                <a:solidFill>
                  <a:srgbClr val="FF0000"/>
                </a:solidFill>
                <a:latin typeface="Arial Black" pitchFamily="34" charset="0"/>
              </a:rPr>
              <a:t>В </a:t>
            </a:r>
            <a:r>
              <a:rPr lang="ru-RU" sz="4000" dirty="0">
                <a:solidFill>
                  <a:srgbClr val="FF0000"/>
                </a:solidFill>
                <a:latin typeface="Arial Black" pitchFamily="34" charset="0"/>
              </a:rPr>
              <a:t>тылу день и ночь </a:t>
            </a:r>
            <a:r>
              <a:rPr lang="ru-RU" sz="4000" dirty="0" smtClean="0">
                <a:solidFill>
                  <a:srgbClr val="FF0000"/>
                </a:solidFill>
                <a:latin typeface="Arial Black" pitchFamily="34" charset="0"/>
              </a:rPr>
              <a:t>шла работа…</a:t>
            </a:r>
            <a:endParaRPr lang="ru-RU" sz="40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5" name="Picture 5" descr="1941_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0"/>
            <a:ext cx="3168352" cy="35388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69792478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1943_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4912669" cy="3356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Рисунок10"/>
          <p:cNvPicPr>
            <a:picLocks noChangeAspect="1" noChangeArrowheads="1"/>
          </p:cNvPicPr>
          <p:nvPr/>
        </p:nvPicPr>
        <p:blipFill>
          <a:blip r:embed="rId3" cstate="print"/>
          <a:srcRect l="7753" r="9303"/>
          <a:stretch>
            <a:fillRect/>
          </a:stretch>
        </p:blipFill>
        <p:spPr bwMode="auto">
          <a:xfrm>
            <a:off x="5292080" y="0"/>
            <a:ext cx="3851920" cy="2870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1943_2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3312180"/>
            <a:ext cx="3995936" cy="3169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 descr="1941_4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573016"/>
            <a:ext cx="4716016" cy="313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00166" y="857232"/>
            <a:ext cx="6807886" cy="4500594"/>
          </a:xfrm>
          <a:prstGeom prst="rect">
            <a:avLst/>
          </a:prstGeom>
          <a:solidFill>
            <a:srgbClr val="FFFFFF">
              <a:shade val="85000"/>
            </a:srgbClr>
          </a:solidFill>
          <a:ln w="3175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0" y="5301208"/>
            <a:ext cx="91440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FFFF00"/>
                </a:solidFill>
              </a:rPr>
              <a:t>Те, кто пережил войну, были обычными людьми. Они сумели совершить невозможное – пережить  ад войны, и стать победителями. И не только пережить, но и остаться людьми. Они уходят, и вместе с ними уходит история. От нас зависит, чтобы она не ушла навсегда. </a:t>
            </a:r>
            <a:endParaRPr lang="ru-RU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5949913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0"/>
            <a:ext cx="7571184" cy="1000108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Arial Black" pitchFamily="34" charset="0"/>
              </a:rPr>
              <a:t>Они так хотели жить!</a:t>
            </a:r>
            <a:endParaRPr lang="ru-RU" b="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6038" r="-277" b="16716"/>
          <a:stretch>
            <a:fillRect/>
          </a:stretch>
        </p:blipFill>
        <p:spPr>
          <a:xfrm>
            <a:off x="323528" y="1196752"/>
            <a:ext cx="8557827" cy="4752528"/>
          </a:xfrm>
          <a:prstGeom prst="rect">
            <a:avLst/>
          </a:prstGeom>
          <a:solidFill>
            <a:srgbClr val="FFFFFF">
              <a:shade val="85000"/>
            </a:srgbClr>
          </a:solidFill>
          <a:ln w="3175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12204519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7" name="Text Box 11"/>
          <p:cNvSpPr txBox="1">
            <a:spLocks noChangeArrowheads="1"/>
          </p:cNvSpPr>
          <p:nvPr/>
        </p:nvSpPr>
        <p:spPr bwMode="auto">
          <a:xfrm>
            <a:off x="0" y="3717032"/>
            <a:ext cx="4932040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>
                <a:solidFill>
                  <a:srgbClr val="FFFF00"/>
                </a:solidFill>
              </a:rPr>
              <a:t>Все дальше в прошлое уходят годы страшной войны. Но подвиг людей, вставших на защиту отечества, будет вечно жить в памяти российского </a:t>
            </a:r>
            <a:r>
              <a:rPr lang="ru-RU" sz="2800" b="1" dirty="0" smtClean="0">
                <a:solidFill>
                  <a:srgbClr val="FFFF00"/>
                </a:solidFill>
              </a:rPr>
              <a:t>народа...</a:t>
            </a:r>
            <a:endParaRPr lang="ru-RU" b="1" dirty="0"/>
          </a:p>
        </p:txBody>
      </p:sp>
      <p:pic>
        <p:nvPicPr>
          <p:cNvPr id="9228" name="Picture 12" descr="MPj04337560000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480380" cy="3645024"/>
          </a:xfrm>
          <a:prstGeom prst="rect">
            <a:avLst/>
          </a:prstGeom>
          <a:noFill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 cstate="print"/>
          <a:srcRect l="7441" t="1281" r="37978" b="12949"/>
          <a:stretch>
            <a:fillRect/>
          </a:stretch>
        </p:blipFill>
        <p:spPr bwMode="auto">
          <a:xfrm>
            <a:off x="5733433" y="0"/>
            <a:ext cx="3410567" cy="35730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3" descr="D:\Афганистан - ты боль моей души\p1806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3741280"/>
            <a:ext cx="3923928" cy="3116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7" grpId="0"/>
    </p:bldLst>
  </p:timing>
</p:sld>
</file>

<file path=ppt/theme/theme1.xml><?xml version="1.0" encoding="utf-8"?>
<a:theme xmlns:a="http://schemas.openxmlformats.org/drawingml/2006/main" name="Тема Office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Моду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387</TotalTime>
  <Words>396</Words>
  <Application>Microsoft Office PowerPoint</Application>
  <PresentationFormat>Экран (4:3)</PresentationFormat>
  <Paragraphs>56</Paragraphs>
  <Slides>21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Слайд 1</vt:lpstr>
      <vt:lpstr>Слайд 2</vt:lpstr>
      <vt:lpstr>Слайд 3</vt:lpstr>
      <vt:lpstr>8 февраля – день мужества и патриотизма</vt:lpstr>
      <vt:lpstr>Агитационные листовки</vt:lpstr>
      <vt:lpstr>Дети – узники концлагерей</vt:lpstr>
      <vt:lpstr>ПОДВИГ НАРОДА</vt:lpstr>
      <vt:lpstr>Весь советский народ встал на защиту своей Родины</vt:lpstr>
      <vt:lpstr>Фашизм не щадил ни женщин, ни стариков, ни детей…</vt:lpstr>
      <vt:lpstr>Маленькие герои большой войны …</vt:lpstr>
      <vt:lpstr>На их хрупкие плечи легла тяжесть невзгод, бедствия, горя военных лет..</vt:lpstr>
      <vt:lpstr>Леонид Голиков</vt:lpstr>
      <vt:lpstr>        Марат  Казей</vt:lpstr>
      <vt:lpstr> Валя Котик</vt:lpstr>
      <vt:lpstr>Зина  Портнова</vt:lpstr>
      <vt:lpstr>Слайд 16</vt:lpstr>
      <vt:lpstr>Слайд 17</vt:lpstr>
      <vt:lpstr>Слайд 18</vt:lpstr>
      <vt:lpstr>Слайд 19</vt:lpstr>
      <vt:lpstr>Они так хотели жить!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9 мая</dc:title>
  <cp:lastModifiedBy>Татьяна</cp:lastModifiedBy>
  <cp:revision>16</cp:revision>
  <dcterms:modified xsi:type="dcterms:W3CDTF">2016-02-07T04:52:25Z</dcterms:modified>
</cp:coreProperties>
</file>