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0"/>
  </p:notesMasterIdLst>
  <p:sldIdLst>
    <p:sldId id="256" r:id="rId2"/>
    <p:sldId id="289" r:id="rId3"/>
    <p:sldId id="293" r:id="rId4"/>
    <p:sldId id="290" r:id="rId5"/>
    <p:sldId id="291" r:id="rId6"/>
    <p:sldId id="294" r:id="rId7"/>
    <p:sldId id="295" r:id="rId8"/>
    <p:sldId id="296" r:id="rId9"/>
    <p:sldId id="297" r:id="rId10"/>
    <p:sldId id="260" r:id="rId11"/>
    <p:sldId id="262" r:id="rId12"/>
    <p:sldId id="264" r:id="rId13"/>
    <p:sldId id="265" r:id="rId14"/>
    <p:sldId id="288" r:id="rId15"/>
    <p:sldId id="267" r:id="rId16"/>
    <p:sldId id="270" r:id="rId17"/>
    <p:sldId id="273" r:id="rId18"/>
    <p:sldId id="275" r:id="rId19"/>
    <p:sldId id="286" r:id="rId20"/>
    <p:sldId id="287" r:id="rId21"/>
    <p:sldId id="277" r:id="rId22"/>
    <p:sldId id="279" r:id="rId23"/>
    <p:sldId id="281" r:id="rId24"/>
    <p:sldId id="283" r:id="rId25"/>
    <p:sldId id="285" r:id="rId26"/>
    <p:sldId id="298" r:id="rId27"/>
    <p:sldId id="299" r:id="rId28"/>
    <p:sldId id="300" r:id="rId29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4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7" Type="http://schemas.openxmlformats.org/officeDocument/2006/relationships/image" Target="../media/image26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4" Type="http://schemas.openxmlformats.org/officeDocument/2006/relationships/image" Target="../media/image3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44.wmf"/><Relationship Id="rId7" Type="http://schemas.openxmlformats.org/officeDocument/2006/relationships/image" Target="../media/image48.wmf"/><Relationship Id="rId2" Type="http://schemas.openxmlformats.org/officeDocument/2006/relationships/image" Target="../media/image23.wmf"/><Relationship Id="rId1" Type="http://schemas.openxmlformats.org/officeDocument/2006/relationships/image" Target="../media/image43.wmf"/><Relationship Id="rId6" Type="http://schemas.openxmlformats.org/officeDocument/2006/relationships/image" Target="../media/image47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849983-D288-4832-95CD-39DAD78AC745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1305C-CF41-4759-BDF7-AD213CE456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166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/>
            <a:fld id="{839DDBDA-85B5-4B73-9EF3-25170F12230D}" type="slidenum">
              <a:rPr lang="ru-RU" b="0" smtClean="0">
                <a:solidFill>
                  <a:schemeClr val="tx1"/>
                </a:solidFill>
                <a:latin typeface="Arial" charset="0"/>
              </a:rPr>
              <a:pPr eaLnBrk="1" hangingPunct="1"/>
              <a:t>21</a:t>
            </a:fld>
            <a:endParaRPr lang="ru-RU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/>
            <a:fld id="{CEDC75EF-C924-424D-B5A7-E537E981E68F}" type="slidenum">
              <a:rPr lang="ru-RU" b="0" smtClean="0">
                <a:solidFill>
                  <a:schemeClr val="tx1"/>
                </a:solidFill>
                <a:latin typeface="Arial" charset="0"/>
              </a:rPr>
              <a:pPr eaLnBrk="1" hangingPunct="1"/>
              <a:t>23</a:t>
            </a:fld>
            <a:endParaRPr lang="ru-RU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/>
            <a:fld id="{A3FC1B97-AAD5-4B57-A852-35F635B66253}" type="slidenum">
              <a:rPr lang="ru-RU" b="0" smtClean="0">
                <a:solidFill>
                  <a:schemeClr val="tx1"/>
                </a:solidFill>
                <a:latin typeface="Arial" charset="0"/>
              </a:rPr>
              <a:pPr eaLnBrk="1" hangingPunct="1"/>
              <a:t>24</a:t>
            </a:fld>
            <a:endParaRPr lang="ru-RU" b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9.wmf"/><Relationship Id="rId4" Type="http://schemas.openxmlformats.org/officeDocument/2006/relationships/image" Target="../media/image16.wmf"/><Relationship Id="rId9" Type="http://schemas.openxmlformats.org/officeDocument/2006/relationships/oleObject" Target="../embeddings/oleObject4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oleObject" Target="../embeddings/oleObject10.bin"/><Relationship Id="rId18" Type="http://schemas.openxmlformats.org/officeDocument/2006/relationships/oleObject" Target="../embeddings/oleObject13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12" Type="http://schemas.openxmlformats.org/officeDocument/2006/relationships/image" Target="../media/image24.wmf"/><Relationship Id="rId1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6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5" Type="http://schemas.openxmlformats.org/officeDocument/2006/relationships/oleObject" Target="../embeddings/oleObject11.bin"/><Relationship Id="rId10" Type="http://schemas.openxmlformats.org/officeDocument/2006/relationships/image" Target="../media/image23.wmf"/><Relationship Id="rId4" Type="http://schemas.openxmlformats.org/officeDocument/2006/relationships/image" Target="../media/image20.wmf"/><Relationship Id="rId9" Type="http://schemas.openxmlformats.org/officeDocument/2006/relationships/oleObject" Target="../embeddings/oleObject8.bin"/><Relationship Id="rId14" Type="http://schemas.openxmlformats.org/officeDocument/2006/relationships/image" Target="../media/image25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image" Target="../media/image32.w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9.wmf"/><Relationship Id="rId12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5.bin"/><Relationship Id="rId11" Type="http://schemas.openxmlformats.org/officeDocument/2006/relationships/image" Target="../media/image31.wmf"/><Relationship Id="rId5" Type="http://schemas.openxmlformats.org/officeDocument/2006/relationships/image" Target="../media/image28.wmf"/><Relationship Id="rId15" Type="http://schemas.openxmlformats.org/officeDocument/2006/relationships/image" Target="../media/image33.wmf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4.bin"/><Relationship Id="rId9" Type="http://schemas.openxmlformats.org/officeDocument/2006/relationships/image" Target="../media/image30.wmf"/><Relationship Id="rId14" Type="http://schemas.openxmlformats.org/officeDocument/2006/relationships/oleObject" Target="../embeddings/oleObject19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37.wmf"/><Relationship Id="rId4" Type="http://schemas.openxmlformats.org/officeDocument/2006/relationships/image" Target="../media/image34.wmf"/><Relationship Id="rId9" Type="http://schemas.openxmlformats.org/officeDocument/2006/relationships/oleObject" Target="../embeddings/oleObject23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image" Target="../media/image42.w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9.wmf"/><Relationship Id="rId12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41.wmf"/><Relationship Id="rId5" Type="http://schemas.openxmlformats.org/officeDocument/2006/relationships/image" Target="../media/image38.wmf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40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1.bin"/><Relationship Id="rId13" Type="http://schemas.openxmlformats.org/officeDocument/2006/relationships/image" Target="../media/image46.wmf"/><Relationship Id="rId18" Type="http://schemas.openxmlformats.org/officeDocument/2006/relationships/oleObject" Target="../embeddings/oleObject36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3.wmf"/><Relationship Id="rId12" Type="http://schemas.openxmlformats.org/officeDocument/2006/relationships/oleObject" Target="../embeddings/oleObject33.bin"/><Relationship Id="rId17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5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0.bin"/><Relationship Id="rId11" Type="http://schemas.openxmlformats.org/officeDocument/2006/relationships/image" Target="../media/image45.wmf"/><Relationship Id="rId5" Type="http://schemas.openxmlformats.org/officeDocument/2006/relationships/image" Target="../media/image43.wmf"/><Relationship Id="rId15" Type="http://schemas.openxmlformats.org/officeDocument/2006/relationships/image" Target="../media/image47.wmf"/><Relationship Id="rId10" Type="http://schemas.openxmlformats.org/officeDocument/2006/relationships/oleObject" Target="../embeddings/oleObject32.bin"/><Relationship Id="rId19" Type="http://schemas.openxmlformats.org/officeDocument/2006/relationships/image" Target="../media/image49.wmf"/><Relationship Id="rId4" Type="http://schemas.openxmlformats.org/officeDocument/2006/relationships/oleObject" Target="../embeddings/oleObject29.bin"/><Relationship Id="rId9" Type="http://schemas.openxmlformats.org/officeDocument/2006/relationships/image" Target="../media/image44.wmf"/><Relationship Id="rId14" Type="http://schemas.openxmlformats.org/officeDocument/2006/relationships/oleObject" Target="../embeddings/oleObject34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1"/>
            <a:ext cx="7702624" cy="2880319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Подготовка </a:t>
            </a:r>
            <a:r>
              <a:rPr lang="ru-RU" sz="4000" dirty="0" smtClean="0"/>
              <a:t>к ЕГЭ. Метод рационализации при решении логарифмических неравенств. Задание №15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400" dirty="0" smtClean="0"/>
              <a:t>Учитель: </a:t>
            </a:r>
            <a:r>
              <a:rPr lang="ru-RU" sz="2400" dirty="0" err="1" smtClean="0"/>
              <a:t>Вознюк</a:t>
            </a:r>
            <a:r>
              <a:rPr lang="ru-RU" sz="2400" dirty="0" smtClean="0"/>
              <a:t> Ж.М.</a:t>
            </a:r>
          </a:p>
          <a:p>
            <a:pPr algn="l"/>
            <a:r>
              <a:rPr lang="ru-RU" sz="2400" dirty="0" smtClean="0"/>
              <a:t>МАОУ СОШ № 16 имени В.П. </a:t>
            </a:r>
            <a:r>
              <a:rPr lang="ru-RU" sz="2400" dirty="0" err="1" smtClean="0"/>
              <a:t>Неймышева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4598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ctr">
              <a:buNone/>
            </a:pPr>
            <a:r>
              <a:rPr lang="ru-RU" sz="4000" dirty="0"/>
              <a:t>ЕГЭ по математике – серьёзное испытание в жизни каждого выпускника школы. С педагогической точки зрения тест ЕГЭ представляет собой тест успеваемости</a:t>
            </a:r>
            <a:r>
              <a:rPr lang="ru-RU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689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В начале учебного года выпускники и их </a:t>
            </a:r>
            <a:r>
              <a:rPr lang="ru-RU" u="sng" dirty="0"/>
              <a:t>родители</a:t>
            </a:r>
            <a:r>
              <a:rPr lang="ru-RU" dirty="0"/>
              <a:t> (обязательно) знакомятся с планом подготовки к ЕГЭ по математики и с дополнительными материалами:</a:t>
            </a:r>
          </a:p>
          <a:p>
            <a:pPr lvl="0"/>
            <a:r>
              <a:rPr lang="ru-RU" dirty="0"/>
              <a:t>со структурой Единого государственного экзамена по математике;</a:t>
            </a:r>
          </a:p>
          <a:p>
            <a:pPr lvl="0"/>
            <a:r>
              <a:rPr lang="ru-RU" dirty="0"/>
              <a:t>с перечнем Интернет ресурсов;</a:t>
            </a:r>
          </a:p>
          <a:p>
            <a:pPr lvl="0"/>
            <a:r>
              <a:rPr lang="ru-RU" dirty="0"/>
              <a:t>со списком  пособий для подготовки к ЕГЭ;</a:t>
            </a:r>
          </a:p>
          <a:p>
            <a:pPr lvl="0"/>
            <a:r>
              <a:rPr lang="ru-RU" dirty="0"/>
              <a:t>с требованиями к уровню подготовленности учащихся;  </a:t>
            </a:r>
          </a:p>
          <a:p>
            <a:pPr lvl="0"/>
            <a:r>
              <a:rPr lang="ru-RU" dirty="0"/>
              <a:t>с советами психологов;  </a:t>
            </a:r>
          </a:p>
          <a:p>
            <a:pPr lvl="0"/>
            <a:r>
              <a:rPr lang="ru-RU" dirty="0"/>
              <a:t>как лучше всего запоминать материал при подготовке к ЕГЭ.</a:t>
            </a:r>
            <a:endParaRPr lang="ru-RU" b="1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effectLst/>
              </a:rPr>
              <a:t>Система работы при подготовке школьников к сдаче ЕГЭ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9872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/>
              <a:t>Первый принцип</a:t>
            </a:r>
            <a:r>
              <a:rPr lang="en-US" dirty="0"/>
              <a:t> </a:t>
            </a:r>
            <a:r>
              <a:rPr lang="ru-RU" dirty="0"/>
              <a:t>– тематический. </a:t>
            </a:r>
            <a:endParaRPr lang="ru-RU" dirty="0" smtClean="0"/>
          </a:p>
          <a:p>
            <a:r>
              <a:rPr lang="ru-RU" b="1" dirty="0"/>
              <a:t>Второй принцип-</a:t>
            </a:r>
            <a:r>
              <a:rPr lang="en-US" dirty="0"/>
              <a:t> </a:t>
            </a:r>
            <a:r>
              <a:rPr lang="ru-RU" dirty="0"/>
              <a:t>решение комплексных тестов 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b="1" dirty="0"/>
              <a:t>Третий принцип-</a:t>
            </a:r>
            <a:r>
              <a:rPr lang="en-US" dirty="0"/>
              <a:t> </a:t>
            </a:r>
            <a:r>
              <a:rPr lang="ru-RU" dirty="0"/>
              <a:t> тренировочные тесты следует проводить с жестким ограничением времени </a:t>
            </a:r>
            <a:r>
              <a:rPr lang="ru-RU" dirty="0" smtClean="0"/>
              <a:t>.</a:t>
            </a:r>
          </a:p>
          <a:p>
            <a:r>
              <a:rPr lang="ru-RU" b="1" dirty="0"/>
              <a:t>Четвертый принцип -</a:t>
            </a:r>
            <a:r>
              <a:rPr lang="en-US" dirty="0"/>
              <a:t> </a:t>
            </a:r>
            <a:r>
              <a:rPr lang="ru-RU" dirty="0"/>
              <a:t> нужно учиться использовать наличный запас знаний, применяя различные «хитрости» и «правдоподобные рассуждения» для получения ответа наиболее простым и понятным способом (использование более рационального способа решения).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effectLst/>
              </a:rPr>
              <a:t>Методическая подготовка к </a:t>
            </a:r>
            <a:r>
              <a:rPr lang="ru-RU" dirty="0" smtClean="0">
                <a:effectLst/>
              </a:rPr>
              <a:t>ЕГЭ.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367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/>
              <a:t>Преобразования</a:t>
            </a:r>
            <a:r>
              <a:rPr lang="en-US" dirty="0"/>
              <a:t> </a:t>
            </a:r>
            <a:r>
              <a:rPr lang="en-US" dirty="0" err="1"/>
              <a:t>выражений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Уравнения</a:t>
            </a:r>
            <a:r>
              <a:rPr lang="en-US" dirty="0"/>
              <a:t> и </a:t>
            </a:r>
            <a:r>
              <a:rPr lang="en-US" dirty="0" err="1"/>
              <a:t>неравенства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ru-RU" dirty="0"/>
              <a:t>Решение задач.</a:t>
            </a:r>
          </a:p>
          <a:p>
            <a:pPr lvl="0"/>
            <a:r>
              <a:rPr lang="en-US" dirty="0" err="1"/>
              <a:t>Системы</a:t>
            </a:r>
            <a:r>
              <a:rPr lang="en-US" dirty="0"/>
              <a:t> </a:t>
            </a:r>
            <a:r>
              <a:rPr lang="en-US" dirty="0" err="1"/>
              <a:t>уравнений</a:t>
            </a:r>
            <a:r>
              <a:rPr lang="en-US" dirty="0"/>
              <a:t> и </a:t>
            </a:r>
            <a:r>
              <a:rPr lang="en-US" dirty="0" err="1"/>
              <a:t>неравенств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Проценты</a:t>
            </a:r>
            <a:r>
              <a:rPr lang="en-US" dirty="0"/>
              <a:t>. </a:t>
            </a:r>
            <a:r>
              <a:rPr lang="en-US" dirty="0" err="1"/>
              <a:t>Прогрессии</a:t>
            </a:r>
            <a:r>
              <a:rPr lang="en-US" dirty="0"/>
              <a:t>. </a:t>
            </a:r>
            <a:r>
              <a:rPr lang="en-US" dirty="0" err="1"/>
              <a:t>Пропорции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Функции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dirty="0" err="1"/>
              <a:t>Производная</a:t>
            </a:r>
            <a:r>
              <a:rPr lang="en-US" dirty="0"/>
              <a:t> и </a:t>
            </a:r>
            <a:r>
              <a:rPr lang="en-US" dirty="0" err="1"/>
              <a:t>первообразная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ru-RU" dirty="0"/>
              <a:t>Геометрические задачи (рассматриваются на уроках геометрии).</a:t>
            </a:r>
          </a:p>
          <a:p>
            <a:pPr marL="109728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5584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effectLst/>
              </a:rPr>
              <a:t>Геометрические задачи 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109728" indent="0">
                  <a:buNone/>
                </a:pPr>
                <a:r>
                  <a:rPr lang="ru-RU" sz="1400" b="1" dirty="0" smtClean="0"/>
                  <a:t>1. </a:t>
                </a:r>
                <a:r>
                  <a:rPr lang="ru-RU" sz="1400" dirty="0"/>
                  <a:t>Основания трапеции равны 3 и 2. Найдите отрезок, соединяющий середины диагоналей трапеции.</a:t>
                </a:r>
              </a:p>
              <a:p>
                <a:pPr marL="109728" indent="0">
                  <a:buNone/>
                </a:pPr>
                <a:r>
                  <a:rPr lang="ru-RU" sz="1400" b="1" dirty="0"/>
                  <a:t>2. </a:t>
                </a:r>
                <a:r>
                  <a:rPr lang="ru-RU" sz="1400" dirty="0"/>
                  <a:t>Периметр прямоугольника равен 8, а площадь равна 3,5. Найдите диагональ этого </a:t>
                </a:r>
                <a:r>
                  <a:rPr lang="ru-RU" sz="1400" dirty="0" smtClean="0"/>
                  <a:t>прямоугольника.</a:t>
                </a:r>
              </a:p>
              <a:p>
                <a:pPr marL="109728" indent="0">
                  <a:buNone/>
                </a:pPr>
                <a:r>
                  <a:rPr lang="ru-RU" sz="1400" dirty="0" smtClean="0"/>
                  <a:t>3.</a:t>
                </a:r>
                <a:r>
                  <a:rPr lang="ru-RU" sz="1400" dirty="0"/>
                  <a:t> Найдите синус угла АОВ.  В ответе укажите значение синуса, умноженное на 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14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sz="1400" i="1"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r>
                  <a:rPr lang="ru-RU" sz="1400" dirty="0"/>
                  <a:t>.</a:t>
                </a:r>
              </a:p>
              <a:p>
                <a:pPr marL="109728" indent="0">
                  <a:buNone/>
                </a:pPr>
                <a:r>
                  <a:rPr lang="ru-RU" sz="1400" dirty="0" smtClean="0"/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ru-RU" sz="140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ru-RU" sz="1400" b="0" i="1" smtClean="0"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endParaRPr lang="ru-RU" sz="1400" dirty="0" smtClean="0"/>
              </a:p>
              <a:p>
                <a:pPr marL="109728" indent="0">
                  <a:buNone/>
                </a:pPr>
                <a:r>
                  <a:rPr lang="ru-RU" sz="1400" dirty="0" smtClean="0"/>
                  <a:t>4.</a:t>
                </a:r>
                <a:r>
                  <a:rPr lang="ru-RU" sz="1400" dirty="0"/>
                  <a:t> 4. Основания равнобедренной трапеции равны 7 и 13, а ее площадь равна 40. Найдите периметр </a:t>
                </a:r>
                <a:r>
                  <a:rPr lang="ru-RU" sz="1400" dirty="0" smtClean="0"/>
                  <a:t>трапеции.</a:t>
                </a:r>
              </a:p>
              <a:p>
                <a:pPr marL="109728" indent="0">
                  <a:buNone/>
                </a:pPr>
                <a:r>
                  <a:rPr lang="ru-RU" sz="1400" dirty="0" smtClean="0"/>
                  <a:t>5.</a:t>
                </a:r>
                <a:r>
                  <a:rPr lang="ru-RU" sz="1400" dirty="0"/>
                  <a:t> Острые углы прямоугольного треугольника равны 53° и 37° . Найдите угол между высотой и медианой, проведёнными из вершины прямого угла. Ответ дайте в градусах.</a:t>
                </a:r>
              </a:p>
              <a:p>
                <a:pPr marL="109728" indent="0">
                  <a:buNone/>
                </a:pPr>
                <a:endParaRPr lang="ru-RU" sz="1400" dirty="0"/>
              </a:p>
            </p:txBody>
          </p:sp>
        </mc:Choice>
        <mc:Fallback xmlns=""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3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 descr="https://math-ege.sdamgia.ru/get_file?id=7724&amp;png=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3" y="2420888"/>
            <a:ext cx="792088" cy="648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math-ege.sdamgia.ru/get_file?id=29764&amp;png=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4251817"/>
            <a:ext cx="1577975" cy="12654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1855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1400" dirty="0" smtClean="0"/>
              <a:t>6. Угол </a:t>
            </a:r>
            <a:r>
              <a:rPr lang="ru-RU" sz="1400" dirty="0"/>
              <a:t>между хордой </a:t>
            </a:r>
            <a:r>
              <a:rPr lang="ru-RU" sz="1400" i="1" dirty="0"/>
              <a:t>AB</a:t>
            </a:r>
            <a:r>
              <a:rPr lang="ru-RU" sz="1400" dirty="0"/>
              <a:t> и касательной </a:t>
            </a:r>
            <a:r>
              <a:rPr lang="ru-RU" sz="1400" i="1" dirty="0"/>
              <a:t>BC</a:t>
            </a:r>
            <a:r>
              <a:rPr lang="ru-RU" sz="1400" dirty="0"/>
              <a:t> к окружности равен  35°.  Найдите величину меньшей дуги, стягиваемой хордой </a:t>
            </a:r>
            <a:r>
              <a:rPr lang="ru-RU" sz="1400" i="1" dirty="0"/>
              <a:t>AB</a:t>
            </a:r>
            <a:r>
              <a:rPr lang="ru-RU" sz="1400" dirty="0"/>
              <a:t>. Ответ дайте в градусах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pPr marL="109728" indent="0">
              <a:buNone/>
            </a:pPr>
            <a:r>
              <a:rPr lang="ru-RU" sz="1400" b="1" dirty="0" smtClean="0"/>
              <a:t>7.</a:t>
            </a:r>
            <a:r>
              <a:rPr lang="ru-RU" sz="1400" b="1" dirty="0"/>
              <a:t> </a:t>
            </a:r>
            <a:r>
              <a:rPr lang="ru-RU" sz="1400" dirty="0"/>
              <a:t>Около трапеции описана окружность. Периметр трапеции равен 24, средняя линия равна 11. Найдите боковую сторону трапеции</a:t>
            </a:r>
            <a:r>
              <a:rPr lang="ru-RU" sz="1400" dirty="0" smtClean="0"/>
              <a:t>.</a:t>
            </a:r>
          </a:p>
          <a:p>
            <a:r>
              <a:rPr lang="ru-RU" sz="1400" dirty="0" smtClean="0"/>
              <a:t>8. </a:t>
            </a:r>
            <a:r>
              <a:rPr lang="ru-RU" sz="1400" dirty="0"/>
              <a:t>Найдите величину угла АВС.  Ответ дайте в градусах.</a:t>
            </a:r>
          </a:p>
          <a:p>
            <a:pPr marL="109728" indent="0">
              <a:buNone/>
            </a:pPr>
            <a:r>
              <a:rPr lang="ru-RU" sz="1400" dirty="0"/>
              <a:t> </a:t>
            </a:r>
            <a:r>
              <a:rPr lang="ru-RU" sz="1400" dirty="0" smtClean="0"/>
              <a:t>                                       </a:t>
            </a:r>
            <a:endParaRPr lang="ru-RU" sz="1400" dirty="0"/>
          </a:p>
          <a:p>
            <a:pPr marL="109728" indent="0">
              <a:buNone/>
            </a:pPr>
            <a:endParaRPr lang="ru-RU" sz="1400" dirty="0"/>
          </a:p>
          <a:p>
            <a:pPr marL="109728" indent="0">
              <a:buNone/>
            </a:pPr>
            <a:endParaRPr lang="ru-RU" sz="1400" dirty="0" smtClean="0"/>
          </a:p>
          <a:p>
            <a:pPr marL="109728" indent="0">
              <a:buNone/>
            </a:pPr>
            <a:r>
              <a:rPr lang="ru-RU" sz="1400" dirty="0" smtClean="0"/>
              <a:t>9. </a:t>
            </a:r>
            <a:r>
              <a:rPr lang="ru-RU" sz="1400" b="1" dirty="0"/>
              <a:t>. </a:t>
            </a:r>
            <a:r>
              <a:rPr lang="ru-RU" sz="1400" dirty="0"/>
              <a:t>Угол </a:t>
            </a:r>
            <a:r>
              <a:rPr lang="ru-RU" sz="1400" i="1" dirty="0"/>
              <a:t>ACO</a:t>
            </a:r>
            <a:r>
              <a:rPr lang="ru-RU" sz="1400" dirty="0"/>
              <a:t> равен 35°, где </a:t>
            </a:r>
            <a:r>
              <a:rPr lang="ru-RU" sz="1400" i="1" dirty="0"/>
              <a:t>O</a:t>
            </a:r>
            <a:r>
              <a:rPr lang="ru-RU" sz="1400" dirty="0"/>
              <a:t> — центр окружности. Его сто­ро­на </a:t>
            </a:r>
            <a:r>
              <a:rPr lang="ru-RU" sz="1400" i="1" dirty="0"/>
              <a:t>CA </a:t>
            </a:r>
            <a:r>
              <a:rPr lang="ru-RU" sz="1400" dirty="0"/>
              <a:t>ка­са­ет­ся окружности. Най­ди­те ве­ли­чи­ну мень­шей дуги </a:t>
            </a:r>
            <a:r>
              <a:rPr lang="ru-RU" sz="1400" i="1" dirty="0"/>
              <a:t>AB </a:t>
            </a:r>
            <a:r>
              <a:rPr lang="ru-RU" sz="1400" dirty="0"/>
              <a:t>окружности, за­клю­чен­ной внут­ри этого угла. Ответ дайте в градусах.</a:t>
            </a:r>
          </a:p>
          <a:p>
            <a:pPr marL="109728" indent="0">
              <a:buNone/>
            </a:pPr>
            <a:r>
              <a:rPr lang="ru-RU" sz="1400" dirty="0" smtClean="0"/>
              <a:t>10.</a:t>
            </a:r>
            <a:r>
              <a:rPr lang="ru-RU" sz="1400" dirty="0"/>
              <a:t> В треугольнике </a:t>
            </a:r>
            <a:r>
              <a:rPr lang="ru-RU" sz="1400" i="1" dirty="0"/>
              <a:t>ABC</a:t>
            </a:r>
            <a:r>
              <a:rPr lang="ru-RU" sz="1400" dirty="0"/>
              <a:t> </a:t>
            </a:r>
            <a:r>
              <a:rPr lang="ru-RU" sz="1400" i="1" dirty="0"/>
              <a:t>AD</a:t>
            </a:r>
            <a:r>
              <a:rPr lang="ru-RU" sz="1400" dirty="0"/>
              <a:t> — биссектриса, угол </a:t>
            </a:r>
            <a:r>
              <a:rPr lang="ru-RU" sz="1400" i="1" dirty="0"/>
              <a:t>C</a:t>
            </a:r>
            <a:r>
              <a:rPr lang="ru-RU" sz="1400" dirty="0"/>
              <a:t> равен 30°, угол </a:t>
            </a:r>
            <a:r>
              <a:rPr lang="ru-RU" sz="1400" i="1" dirty="0"/>
              <a:t>BAD</a:t>
            </a:r>
            <a:r>
              <a:rPr lang="ru-RU" sz="1400" dirty="0"/>
              <a:t> равен 22°. Найдите угол </a:t>
            </a:r>
            <a:r>
              <a:rPr lang="ru-RU" sz="1400" i="1" dirty="0"/>
              <a:t>ADB</a:t>
            </a:r>
            <a:r>
              <a:rPr lang="ru-RU" sz="1400" dirty="0"/>
              <a:t>. Ответ дайте в градусах.</a:t>
            </a:r>
          </a:p>
          <a:p>
            <a:pPr marL="109728" indent="0">
              <a:buNone/>
            </a:pPr>
            <a:endParaRPr lang="ru-RU" sz="1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math-ege.sdamgia.ru/get_file?id=29037&amp;png=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060849"/>
            <a:ext cx="720080" cy="792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math-ege.sdamgia.ru/get_file?id=1479&amp;png=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25" y="3789040"/>
            <a:ext cx="1023615" cy="7920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3523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52628" indent="-342900">
              <a:buAutoNum type="arabicPeriod"/>
            </a:pPr>
            <a:r>
              <a:rPr lang="ru-RU" sz="1400" dirty="0" smtClean="0"/>
              <a:t>Площадь </a:t>
            </a:r>
            <a:r>
              <a:rPr lang="ru-RU" sz="1400" dirty="0"/>
              <a:t>большого круга шара равна 3. Найдите площадь поверхности шара</a:t>
            </a:r>
            <a:r>
              <a:rPr lang="ru-RU" dirty="0" smtClean="0"/>
              <a:t>.</a:t>
            </a:r>
          </a:p>
          <a:p>
            <a:pPr marL="624078" indent="-514350">
              <a:buAutoNum type="arabicPeriod"/>
            </a:pPr>
            <a:r>
              <a:rPr lang="ru-RU" sz="1400" dirty="0"/>
              <a:t>Шар вписан в цилиндр. Площадь поверхности шара равна 111. Найдите площадь полной поверхности цилиндра</a:t>
            </a:r>
            <a:r>
              <a:rPr lang="ru-RU" dirty="0" smtClean="0"/>
              <a:t>.</a:t>
            </a:r>
          </a:p>
          <a:p>
            <a:pPr marL="624078" indent="-514350">
              <a:buFont typeface="Wingdings 3"/>
              <a:buAutoNum type="arabicPeriod"/>
            </a:pPr>
            <a:r>
              <a:rPr lang="ru-RU" sz="1400" dirty="0"/>
              <a:t>Найдите угол </a:t>
            </a:r>
            <a:r>
              <a:rPr lang="ru-RU" sz="1400" i="1" dirty="0"/>
              <a:t>CAD</a:t>
            </a:r>
            <a:r>
              <a:rPr lang="ru-RU" sz="1400" baseline="-25000" dirty="0"/>
              <a:t>2</a:t>
            </a:r>
            <a:r>
              <a:rPr lang="ru-RU" sz="1400" dirty="0"/>
              <a:t> многогранника, изображенного на рисунке. Все двугранные углы многогранника прямые. Ответ дайте в градусах</a:t>
            </a:r>
            <a:r>
              <a:rPr lang="ru-RU" dirty="0" smtClean="0"/>
              <a:t>.</a:t>
            </a:r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sz="1500" dirty="0" smtClean="0"/>
          </a:p>
          <a:p>
            <a:pPr marL="109728" indent="0">
              <a:buNone/>
            </a:pPr>
            <a:r>
              <a:rPr lang="ru-RU" sz="1500" dirty="0" smtClean="0"/>
              <a:t>4.</a:t>
            </a:r>
            <a:r>
              <a:rPr lang="ru-RU" sz="1500" b="1" dirty="0"/>
              <a:t> </a:t>
            </a:r>
            <a:r>
              <a:rPr lang="ru-RU" sz="1500" dirty="0" smtClean="0"/>
              <a:t>Площадь </a:t>
            </a:r>
            <a:r>
              <a:rPr lang="ru-RU" sz="1500" dirty="0"/>
              <a:t>боковой поверхности цилиндра равна  , а диаметр основания — 8. Найдите высоту цилиндра</a:t>
            </a:r>
            <a:r>
              <a:rPr lang="ru-RU" dirty="0" smtClean="0"/>
              <a:t>.</a:t>
            </a:r>
          </a:p>
          <a:p>
            <a:pPr marL="109728" indent="0">
              <a:buNone/>
            </a:pPr>
            <a:r>
              <a:rPr lang="ru-RU" sz="1600" dirty="0" smtClean="0"/>
              <a:t>5. </a:t>
            </a:r>
            <a:r>
              <a:rPr lang="ru-RU" sz="1600" dirty="0"/>
              <a:t>Конус вписан в шар. Радиус основания конуса равен радиусу шара. Объём шара равен 112. Найдите объём конуса</a:t>
            </a:r>
            <a:r>
              <a:rPr lang="ru-RU" sz="1600" dirty="0" smtClean="0"/>
              <a:t>.</a:t>
            </a:r>
          </a:p>
          <a:p>
            <a:pPr marL="109728" indent="0">
              <a:buNone/>
            </a:pPr>
            <a:r>
              <a:rPr lang="ru-RU" sz="1600" dirty="0" smtClean="0"/>
              <a:t>6. </a:t>
            </a:r>
            <a:r>
              <a:rPr lang="ru-RU" sz="1400" dirty="0"/>
              <a:t>Цилиндр и конус имеют общие основание и высоту. Объём конуса равен 25. Найдите объём цилиндра.</a:t>
            </a:r>
          </a:p>
          <a:p>
            <a:pPr marL="109728" indent="0">
              <a:buNone/>
            </a:pPr>
            <a:endParaRPr lang="ru-RU" sz="1600" dirty="0" smtClean="0"/>
          </a:p>
          <a:p>
            <a:pPr marL="109728" indent="0">
              <a:buNone/>
            </a:pPr>
            <a:endParaRPr lang="ru-RU" sz="1800" dirty="0"/>
          </a:p>
          <a:p>
            <a:pPr marL="109728" indent="0">
              <a:buNone/>
            </a:pPr>
            <a:endParaRPr lang="ru-RU" dirty="0" smtClean="0"/>
          </a:p>
          <a:p>
            <a:pPr marL="109728" indent="0">
              <a:buNone/>
            </a:pPr>
            <a:r>
              <a:rPr lang="ru-RU" dirty="0" smtClean="0"/>
              <a:t>                               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Стереометрия.</a:t>
            </a:r>
            <a:endParaRPr lang="ru-RU" dirty="0"/>
          </a:p>
        </p:txBody>
      </p:sp>
      <p:pic>
        <p:nvPicPr>
          <p:cNvPr id="4" name="Рисунок 3" descr="https://math-ege.sdamgia.ru/get_file?id=29862&amp;png=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2" y="2708920"/>
            <a:ext cx="1514475" cy="1080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34329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1400" b="1" dirty="0" smtClean="0"/>
              <a:t>7.</a:t>
            </a:r>
            <a:r>
              <a:rPr lang="ru-RU" sz="1400" dirty="0" smtClean="0"/>
              <a:t>Найдите </a:t>
            </a:r>
            <a:r>
              <a:rPr lang="ru-RU" sz="1400" dirty="0"/>
              <a:t>площадь поверхности многогранника, изображенного на рисунке (все двугранные углы </a:t>
            </a:r>
            <a:r>
              <a:rPr lang="ru-RU" sz="1400" dirty="0" smtClean="0"/>
              <a:t>прямые.</a:t>
            </a:r>
          </a:p>
          <a:p>
            <a:pPr marL="109728" indent="0">
              <a:buNone/>
            </a:pPr>
            <a:r>
              <a:rPr lang="ru-RU" sz="1400" dirty="0"/>
              <a:t> </a:t>
            </a:r>
            <a:r>
              <a:rPr lang="ru-RU" sz="1400" dirty="0" smtClean="0"/>
              <a:t>                                                               </a:t>
            </a:r>
          </a:p>
          <a:p>
            <a:pPr marL="109728" indent="0">
              <a:buNone/>
            </a:pPr>
            <a:endParaRPr lang="ru-RU" sz="1400" dirty="0"/>
          </a:p>
          <a:p>
            <a:pPr marL="109728" indent="0">
              <a:buNone/>
            </a:pPr>
            <a:endParaRPr lang="ru-RU" sz="1400" dirty="0" smtClean="0"/>
          </a:p>
          <a:p>
            <a:pPr marL="109728" indent="0">
              <a:buNone/>
            </a:pPr>
            <a:r>
              <a:rPr lang="ru-RU" sz="1400" dirty="0" smtClean="0"/>
              <a:t>8.</a:t>
            </a:r>
            <a:r>
              <a:rPr lang="ru-RU" sz="1400" dirty="0"/>
              <a:t> Во сколько раз увеличится объем шара, если его радиус увеличить в три раза?</a:t>
            </a:r>
          </a:p>
          <a:p>
            <a:pPr marL="109728" indent="0">
              <a:buNone/>
            </a:pPr>
            <a:r>
              <a:rPr lang="ru-RU" sz="1400" dirty="0" smtClean="0"/>
              <a:t>9. </a:t>
            </a:r>
            <a:r>
              <a:rPr lang="ru-RU" sz="1400" b="1" dirty="0"/>
              <a:t> </a:t>
            </a:r>
            <a:r>
              <a:rPr lang="ru-RU" sz="1400" dirty="0"/>
              <a:t>Радиусы двух шаров равны 32 и 60. Найдите радиус шара, площадь поверхности которого равна сумме площадей поверхностей двух данных шаров</a:t>
            </a:r>
            <a:r>
              <a:rPr lang="ru-RU" sz="1400" dirty="0" smtClean="0"/>
              <a:t>.</a:t>
            </a:r>
          </a:p>
          <a:p>
            <a:pPr marL="109728" indent="0">
              <a:buNone/>
            </a:pPr>
            <a:r>
              <a:rPr lang="ru-RU" sz="1400" dirty="0" smtClean="0"/>
              <a:t>10.</a:t>
            </a:r>
            <a:r>
              <a:rPr lang="ru-RU" sz="1400" dirty="0"/>
              <a:t> Объем конуса равен 10. Через середину высоты параллельно основанию конуса проведено сечение, которое является основанием меньшего конуса с той же вершиной. Найдите объем меньшего конуса.</a:t>
            </a:r>
          </a:p>
          <a:p>
            <a:pPr marL="109728" indent="0">
              <a:buNone/>
            </a:pPr>
            <a:endParaRPr lang="ru-RU" sz="1400" dirty="0" smtClean="0"/>
          </a:p>
          <a:p>
            <a:pPr marL="109728" indent="0">
              <a:buNone/>
            </a:pPr>
            <a:endParaRPr lang="ru-RU" sz="1400" dirty="0" smtClean="0"/>
          </a:p>
          <a:p>
            <a:pPr marL="109728" indent="0">
              <a:buNone/>
            </a:pPr>
            <a:endParaRPr lang="ru-RU" sz="1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math-ege.sdamgia.ru/get_file?id=29665&amp;png=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1" y="1916833"/>
            <a:ext cx="1152127" cy="7920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1305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35142"/>
            <a:ext cx="8532439" cy="7376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598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142984"/>
            <a:ext cx="8786874" cy="5214974"/>
          </a:xfrm>
        </p:spPr>
        <p:txBody>
          <a:bodyPr>
            <a:normAutofit/>
          </a:bodyPr>
          <a:lstStyle/>
          <a:p>
            <a:pPr fontAlgn="base">
              <a:buNone/>
            </a:pPr>
            <a:r>
              <a:rPr lang="ru-RU" sz="3900" b="1" dirty="0" smtClean="0">
                <a:latin typeface="Cambria" pitchFamily="18" charset="0"/>
              </a:rPr>
              <a:t>                   log</a:t>
            </a:r>
            <a:r>
              <a:rPr lang="ru-RU" sz="3900" b="1" i="1" baseline="-25000" dirty="0" smtClean="0">
                <a:latin typeface="Cambria" pitchFamily="18" charset="0"/>
              </a:rPr>
              <a:t>a</a:t>
            </a:r>
            <a:r>
              <a:rPr lang="ru-RU" sz="3900" b="1" baseline="-25000" dirty="0" smtClean="0">
                <a:latin typeface="Cambria" pitchFamily="18" charset="0"/>
              </a:rPr>
              <a:t>(</a:t>
            </a:r>
            <a:r>
              <a:rPr lang="ru-RU" sz="3900" b="1" i="1" baseline="-25000" dirty="0" smtClean="0">
                <a:latin typeface="Cambria" pitchFamily="18" charset="0"/>
              </a:rPr>
              <a:t>x</a:t>
            </a:r>
            <a:r>
              <a:rPr lang="ru-RU" sz="3900" b="1" baseline="-25000" dirty="0" smtClean="0">
                <a:latin typeface="Cambria" pitchFamily="18" charset="0"/>
              </a:rPr>
              <a:t>) </a:t>
            </a:r>
            <a:r>
              <a:rPr lang="ru-RU" sz="3900" b="1" i="1" dirty="0" smtClean="0">
                <a:latin typeface="Cambria" pitchFamily="18" charset="0"/>
              </a:rPr>
              <a:t>f </a:t>
            </a:r>
            <a:r>
              <a:rPr lang="ru-RU" sz="3900" b="1" dirty="0" smtClean="0">
                <a:latin typeface="Cambria" pitchFamily="18" charset="0"/>
              </a:rPr>
              <a:t>(</a:t>
            </a:r>
            <a:r>
              <a:rPr lang="ru-RU" sz="3900" b="1" i="1" dirty="0" smtClean="0">
                <a:latin typeface="Cambria" pitchFamily="18" charset="0"/>
              </a:rPr>
              <a:t>x</a:t>
            </a:r>
            <a:r>
              <a:rPr lang="ru-RU" sz="3900" b="1" dirty="0" smtClean="0">
                <a:latin typeface="Cambria" pitchFamily="18" charset="0"/>
              </a:rPr>
              <a:t>) &gt; log </a:t>
            </a:r>
            <a:r>
              <a:rPr lang="ru-RU" sz="3900" b="1" i="1" baseline="-25000" dirty="0" err="1" smtClean="0">
                <a:latin typeface="Cambria" pitchFamily="18" charset="0"/>
              </a:rPr>
              <a:t>a</a:t>
            </a:r>
            <a:r>
              <a:rPr lang="ru-RU" sz="3900" b="1" baseline="-25000" dirty="0" smtClean="0">
                <a:latin typeface="Cambria" pitchFamily="18" charset="0"/>
              </a:rPr>
              <a:t>(</a:t>
            </a:r>
            <a:r>
              <a:rPr lang="ru-RU" sz="3900" b="1" i="1" baseline="-25000" dirty="0" smtClean="0">
                <a:latin typeface="Cambria" pitchFamily="18" charset="0"/>
              </a:rPr>
              <a:t>x</a:t>
            </a:r>
            <a:r>
              <a:rPr lang="ru-RU" sz="3900" b="1" baseline="-25000" dirty="0" smtClean="0">
                <a:latin typeface="Cambria" pitchFamily="18" charset="0"/>
              </a:rPr>
              <a:t>) </a:t>
            </a:r>
            <a:r>
              <a:rPr lang="ru-RU" sz="3900" b="1" i="1" dirty="0" smtClean="0">
                <a:latin typeface="Cambria" pitchFamily="18" charset="0"/>
              </a:rPr>
              <a:t>g</a:t>
            </a:r>
            <a:r>
              <a:rPr lang="ru-RU" sz="3900" b="1" dirty="0" smtClean="0">
                <a:latin typeface="Cambria" pitchFamily="18" charset="0"/>
              </a:rPr>
              <a:t>(</a:t>
            </a:r>
            <a:r>
              <a:rPr lang="ru-RU" sz="3900" b="1" i="1" dirty="0" smtClean="0">
                <a:latin typeface="Cambria" pitchFamily="18" charset="0"/>
              </a:rPr>
              <a:t>x</a:t>
            </a:r>
            <a:r>
              <a:rPr lang="ru-RU" sz="3900" b="1" dirty="0" smtClean="0">
                <a:latin typeface="Cambria" pitchFamily="18" charset="0"/>
              </a:rPr>
              <a:t>)</a:t>
            </a:r>
            <a:endParaRPr lang="ru-RU" sz="3900" dirty="0" smtClean="0">
              <a:latin typeface="Cambria" pitchFamily="18" charset="0"/>
            </a:endParaRPr>
          </a:p>
          <a:p>
            <a:pPr>
              <a:buNone/>
            </a:pPr>
            <a:r>
              <a:rPr lang="ru-RU" dirty="0" smtClean="0">
                <a:latin typeface="Cambria" pitchFamily="18" charset="0"/>
              </a:rPr>
              <a:t>где </a:t>
            </a:r>
            <a:r>
              <a:rPr lang="ru-RU" b="1" i="1" dirty="0" err="1" smtClean="0">
                <a:latin typeface="Cambria" pitchFamily="18" charset="0"/>
              </a:rPr>
              <a:t>a</a:t>
            </a:r>
            <a:r>
              <a:rPr lang="ru-RU" b="1" dirty="0" smtClean="0">
                <a:latin typeface="Cambria" pitchFamily="18" charset="0"/>
              </a:rPr>
              <a:t>(</a:t>
            </a:r>
            <a:r>
              <a:rPr lang="ru-RU" b="1" i="1" dirty="0" err="1" smtClean="0">
                <a:latin typeface="Cambria" pitchFamily="18" charset="0"/>
              </a:rPr>
              <a:t>x</a:t>
            </a:r>
            <a:r>
              <a:rPr lang="ru-RU" b="1" dirty="0" smtClean="0">
                <a:latin typeface="Cambria" pitchFamily="18" charset="0"/>
              </a:rPr>
              <a:t>); </a:t>
            </a:r>
            <a:r>
              <a:rPr lang="ru-RU" b="1" i="1" dirty="0" err="1" smtClean="0">
                <a:latin typeface="Cambria" pitchFamily="18" charset="0"/>
              </a:rPr>
              <a:t>f</a:t>
            </a:r>
            <a:r>
              <a:rPr lang="ru-RU" b="1" dirty="0" smtClean="0">
                <a:latin typeface="Cambria" pitchFamily="18" charset="0"/>
              </a:rPr>
              <a:t>(</a:t>
            </a:r>
            <a:r>
              <a:rPr lang="ru-RU" b="1" i="1" dirty="0" err="1" smtClean="0">
                <a:latin typeface="Cambria" pitchFamily="18" charset="0"/>
              </a:rPr>
              <a:t>x</a:t>
            </a:r>
            <a:r>
              <a:rPr lang="ru-RU" b="1" dirty="0" smtClean="0">
                <a:latin typeface="Cambria" pitchFamily="18" charset="0"/>
              </a:rPr>
              <a:t>); </a:t>
            </a:r>
            <a:r>
              <a:rPr lang="ru-RU" b="1" i="1" dirty="0" err="1" smtClean="0">
                <a:latin typeface="Cambria" pitchFamily="18" charset="0"/>
              </a:rPr>
              <a:t>g</a:t>
            </a:r>
            <a:r>
              <a:rPr lang="ru-RU" b="1" dirty="0" smtClean="0">
                <a:latin typeface="Cambria" pitchFamily="18" charset="0"/>
              </a:rPr>
              <a:t>(</a:t>
            </a:r>
            <a:r>
              <a:rPr lang="ru-RU" b="1" i="1" dirty="0" err="1" smtClean="0">
                <a:latin typeface="Cambria" pitchFamily="18" charset="0"/>
              </a:rPr>
              <a:t>x</a:t>
            </a:r>
            <a:r>
              <a:rPr lang="ru-RU" b="1" dirty="0" smtClean="0">
                <a:latin typeface="Cambria" pitchFamily="18" charset="0"/>
              </a:rPr>
              <a:t>) - некоторые функции</a:t>
            </a:r>
            <a:r>
              <a:rPr lang="ru-RU" dirty="0" smtClean="0">
                <a:latin typeface="Cambria" pitchFamily="18" charset="0"/>
              </a:rPr>
              <a:t>.</a:t>
            </a:r>
          </a:p>
          <a:p>
            <a:pPr>
              <a:buNone/>
            </a:pPr>
            <a:r>
              <a:rPr lang="ru-RU" dirty="0" smtClean="0">
                <a:latin typeface="Cambria" pitchFamily="18" charset="0"/>
              </a:rPr>
              <a:t> При решении необходимо рассмотреть два случая:</a:t>
            </a:r>
          </a:p>
          <a:p>
            <a:pPr lvl="0" fontAlgn="base">
              <a:buNone/>
            </a:pPr>
            <a:r>
              <a:rPr lang="ru-RU" b="1" dirty="0" smtClean="0">
                <a:latin typeface="Cambria" pitchFamily="18" charset="0"/>
              </a:rPr>
              <a:t>1</a:t>
            </a:r>
            <a:r>
              <a:rPr lang="ru-RU" dirty="0" smtClean="0">
                <a:latin typeface="Cambria" pitchFamily="18" charset="0"/>
              </a:rPr>
              <a:t>.  Основание логарифма </a:t>
            </a:r>
            <a:r>
              <a:rPr lang="ru-RU" b="1" dirty="0" smtClean="0">
                <a:latin typeface="Cambria" pitchFamily="18" charset="0"/>
              </a:rPr>
              <a:t>0&lt;</a:t>
            </a:r>
            <a:r>
              <a:rPr lang="ru-RU" b="1" i="1" dirty="0" err="1" smtClean="0">
                <a:latin typeface="Cambria" pitchFamily="18" charset="0"/>
              </a:rPr>
              <a:t>a</a:t>
            </a:r>
            <a:r>
              <a:rPr lang="ru-RU" b="1" dirty="0" smtClean="0">
                <a:latin typeface="Cambria" pitchFamily="18" charset="0"/>
              </a:rPr>
              <a:t>(</a:t>
            </a:r>
            <a:r>
              <a:rPr lang="ru-RU" b="1" i="1" dirty="0" err="1" smtClean="0">
                <a:latin typeface="Cambria" pitchFamily="18" charset="0"/>
              </a:rPr>
              <a:t>x</a:t>
            </a:r>
            <a:r>
              <a:rPr lang="ru-RU" b="1" dirty="0" smtClean="0">
                <a:latin typeface="Cambria" pitchFamily="18" charset="0"/>
              </a:rPr>
              <a:t>)&lt;1</a:t>
            </a:r>
            <a:r>
              <a:rPr lang="ru-RU" dirty="0" smtClean="0">
                <a:latin typeface="Cambria" pitchFamily="18" charset="0"/>
              </a:rPr>
              <a:t>, функция - </a:t>
            </a:r>
            <a:r>
              <a:rPr lang="ru-RU" u="sng" dirty="0" smtClean="0">
                <a:latin typeface="Cambria" pitchFamily="18" charset="0"/>
              </a:rPr>
              <a:t>монотонно убывающая</a:t>
            </a:r>
            <a:r>
              <a:rPr lang="ru-RU" dirty="0" smtClean="0">
                <a:latin typeface="Cambria" pitchFamily="18" charset="0"/>
              </a:rPr>
              <a:t>, поэтому при переходе к аргументам знак неравенства меняется на противоположный </a:t>
            </a:r>
            <a:r>
              <a:rPr lang="ru-RU" sz="3000" b="1" i="1" dirty="0" err="1" smtClean="0">
                <a:latin typeface="Cambria" pitchFamily="18" charset="0"/>
              </a:rPr>
              <a:t>f</a:t>
            </a:r>
            <a:r>
              <a:rPr lang="ru-RU" sz="3000" b="1" dirty="0" smtClean="0">
                <a:latin typeface="Cambria" pitchFamily="18" charset="0"/>
              </a:rPr>
              <a:t>(</a:t>
            </a:r>
            <a:r>
              <a:rPr lang="ru-RU" sz="3000" b="1" i="1" dirty="0" err="1" smtClean="0">
                <a:latin typeface="Cambria" pitchFamily="18" charset="0"/>
              </a:rPr>
              <a:t>x</a:t>
            </a:r>
            <a:r>
              <a:rPr lang="ru-RU" sz="3000" b="1" dirty="0" smtClean="0">
                <a:latin typeface="Cambria" pitchFamily="18" charset="0"/>
              </a:rPr>
              <a:t>)&lt;</a:t>
            </a:r>
            <a:r>
              <a:rPr lang="ru-RU" sz="3000" b="1" i="1" dirty="0" err="1" smtClean="0">
                <a:latin typeface="Cambria" pitchFamily="18" charset="0"/>
              </a:rPr>
              <a:t>g</a:t>
            </a:r>
            <a:r>
              <a:rPr lang="ru-RU" sz="3000" b="1" dirty="0" smtClean="0">
                <a:latin typeface="Cambria" pitchFamily="18" charset="0"/>
              </a:rPr>
              <a:t>(</a:t>
            </a:r>
            <a:r>
              <a:rPr lang="ru-RU" sz="3000" b="1" i="1" dirty="0" err="1" smtClean="0">
                <a:latin typeface="Cambria" pitchFamily="18" charset="0"/>
              </a:rPr>
              <a:t>x</a:t>
            </a:r>
            <a:r>
              <a:rPr lang="ru-RU" sz="3000" b="1" dirty="0" smtClean="0">
                <a:latin typeface="Cambria" pitchFamily="18" charset="0"/>
              </a:rPr>
              <a:t>)</a:t>
            </a:r>
          </a:p>
          <a:p>
            <a:pPr fontAlgn="base">
              <a:buNone/>
            </a:pPr>
            <a:r>
              <a:rPr lang="ru-RU" dirty="0" smtClean="0">
                <a:latin typeface="Cambria" pitchFamily="18" charset="0"/>
              </a:rPr>
              <a:t> </a:t>
            </a:r>
            <a:r>
              <a:rPr lang="ru-RU" b="1" dirty="0" smtClean="0">
                <a:latin typeface="Cambria" pitchFamily="18" charset="0"/>
              </a:rPr>
              <a:t>2</a:t>
            </a:r>
            <a:r>
              <a:rPr lang="ru-RU" dirty="0" smtClean="0">
                <a:latin typeface="Cambria" pitchFamily="18" charset="0"/>
              </a:rPr>
              <a:t>.  Основание логарифма </a:t>
            </a:r>
            <a:r>
              <a:rPr lang="ru-RU" b="1" i="1" dirty="0" err="1" smtClean="0">
                <a:latin typeface="Cambria" pitchFamily="18" charset="0"/>
              </a:rPr>
              <a:t>a</a:t>
            </a:r>
            <a:r>
              <a:rPr lang="ru-RU" b="1" dirty="0" smtClean="0">
                <a:latin typeface="Cambria" pitchFamily="18" charset="0"/>
              </a:rPr>
              <a:t>(</a:t>
            </a:r>
            <a:r>
              <a:rPr lang="ru-RU" b="1" i="1" dirty="0" err="1" smtClean="0">
                <a:latin typeface="Cambria" pitchFamily="18" charset="0"/>
              </a:rPr>
              <a:t>x</a:t>
            </a:r>
            <a:r>
              <a:rPr lang="ru-RU" b="1" dirty="0" smtClean="0">
                <a:latin typeface="Cambria" pitchFamily="18" charset="0"/>
              </a:rPr>
              <a:t>)&gt;1</a:t>
            </a:r>
            <a:r>
              <a:rPr lang="ru-RU" dirty="0" smtClean="0">
                <a:latin typeface="Cambria" pitchFamily="18" charset="0"/>
              </a:rPr>
              <a:t>, функция - </a:t>
            </a:r>
            <a:r>
              <a:rPr lang="ru-RU" u="sng" dirty="0" smtClean="0">
                <a:latin typeface="Cambria" pitchFamily="18" charset="0"/>
              </a:rPr>
              <a:t>монотонно возрастающая</a:t>
            </a:r>
            <a:r>
              <a:rPr lang="ru-RU" dirty="0" smtClean="0">
                <a:latin typeface="Cambria" pitchFamily="18" charset="0"/>
              </a:rPr>
              <a:t>, поэтому при переходе к аргументам знак неравенства остается без               изменения</a:t>
            </a:r>
            <a:r>
              <a:rPr lang="ru-RU" sz="3500" b="1" dirty="0" smtClean="0">
                <a:latin typeface="Cambria" pitchFamily="18" charset="0"/>
              </a:rPr>
              <a:t> </a:t>
            </a:r>
            <a:r>
              <a:rPr lang="ru-RU" sz="3500" b="1" i="1" dirty="0" err="1" smtClean="0">
                <a:latin typeface="Cambria" pitchFamily="18" charset="0"/>
              </a:rPr>
              <a:t>f</a:t>
            </a:r>
            <a:r>
              <a:rPr lang="ru-RU" sz="3500" b="1" dirty="0" smtClean="0">
                <a:latin typeface="Cambria" pitchFamily="18" charset="0"/>
              </a:rPr>
              <a:t>(</a:t>
            </a:r>
            <a:r>
              <a:rPr lang="ru-RU" sz="3500" b="1" i="1" dirty="0" err="1" smtClean="0">
                <a:latin typeface="Cambria" pitchFamily="18" charset="0"/>
              </a:rPr>
              <a:t>x</a:t>
            </a:r>
            <a:r>
              <a:rPr lang="ru-RU" sz="3500" b="1" dirty="0" smtClean="0">
                <a:latin typeface="Cambria" pitchFamily="18" charset="0"/>
              </a:rPr>
              <a:t>)&gt;</a:t>
            </a:r>
            <a:r>
              <a:rPr lang="ru-RU" sz="3500" b="1" i="1" dirty="0" err="1" smtClean="0">
                <a:latin typeface="Cambria" pitchFamily="18" charset="0"/>
              </a:rPr>
              <a:t>g</a:t>
            </a:r>
            <a:r>
              <a:rPr lang="ru-RU" sz="3500" b="1" dirty="0" smtClean="0">
                <a:latin typeface="Cambria" pitchFamily="18" charset="0"/>
              </a:rPr>
              <a:t>(</a:t>
            </a:r>
            <a:r>
              <a:rPr lang="ru-RU" sz="3500" b="1" i="1" dirty="0" err="1" smtClean="0">
                <a:latin typeface="Cambria" pitchFamily="18" charset="0"/>
              </a:rPr>
              <a:t>x</a:t>
            </a:r>
            <a:r>
              <a:rPr lang="ru-RU" sz="3500" b="1" dirty="0" smtClean="0">
                <a:latin typeface="Cambria" pitchFamily="18" charset="0"/>
              </a:rPr>
              <a:t>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4">
                    <a:lumMod val="75000"/>
                  </a:schemeClr>
                </a:solidFill>
                <a:latin typeface="Cambria" pitchFamily="18" charset="0"/>
              </a:rPr>
              <a:t>Традиционный способ.</a:t>
            </a:r>
            <a:endParaRPr lang="ru-RU" sz="4400" dirty="0">
              <a:solidFill>
                <a:schemeClr val="accent4">
                  <a:lumMod val="75000"/>
                </a:schemeClr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1142984"/>
            <a:ext cx="8443914" cy="5429288"/>
          </a:xfrm>
        </p:spPr>
        <p:txBody>
          <a:bodyPr/>
          <a:lstStyle/>
          <a:p>
            <a:pPr>
              <a:buNone/>
            </a:pPr>
            <a:endParaRPr lang="ru-RU" sz="4400" smtClean="0">
              <a:latin typeface="Cambria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928694"/>
          </a:xfrm>
        </p:spPr>
        <p:txBody>
          <a:bodyPr/>
          <a:lstStyle/>
          <a:p>
            <a:pPr algn="ctr"/>
            <a:r>
              <a:rPr lang="ru-RU" i="1" u="sng" dirty="0" smtClean="0">
                <a:solidFill>
                  <a:srgbClr val="002060"/>
                </a:solidFill>
                <a:latin typeface="Cambria" pitchFamily="18" charset="0"/>
              </a:rPr>
              <a:t>Найдите ошибки в решении</a:t>
            </a:r>
            <a:endParaRPr lang="ru-RU" i="1" u="sng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1000108"/>
            <a:ext cx="4643470" cy="854902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13620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290" y="1785926"/>
            <a:ext cx="5514975" cy="752475"/>
          </a:xfrm>
          <a:prstGeom prst="rect">
            <a:avLst/>
          </a:prstGeom>
          <a:noFill/>
        </p:spPr>
      </p:pic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0" y="12096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2500306"/>
            <a:ext cx="3084441" cy="2286016"/>
          </a:xfrm>
          <a:prstGeom prst="rect">
            <a:avLst/>
          </a:prstGeom>
          <a:noFill/>
        </p:spPr>
      </p:pic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96" name="Picture 1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6" y="2714620"/>
            <a:ext cx="4719618" cy="1714512"/>
          </a:xfrm>
          <a:prstGeom prst="rect">
            <a:avLst/>
          </a:prstGeom>
          <a:noFill/>
        </p:spPr>
      </p:pic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398" name="Picture 1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57950" y="4572007"/>
            <a:ext cx="2143140" cy="1873069"/>
          </a:xfrm>
          <a:prstGeom prst="rect">
            <a:avLst/>
          </a:prstGeom>
          <a:noFill/>
        </p:spPr>
      </p:pic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285720" y="5072074"/>
            <a:ext cx="53578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Ответ</a:t>
            </a:r>
            <a:r>
              <a:rPr kumimoji="0" lang="ru-RU" sz="4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ru-RU" sz="48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</a:t>
            </a:r>
            <a:r>
              <a:rPr kumimoji="0" lang="ru-RU" sz="4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0,5; 1)</a:t>
            </a:r>
            <a:r>
              <a:rPr kumimoji="0" lang="ru-RU" sz="4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</a:t>
            </a:r>
            <a:r>
              <a:rPr kumimoji="0" lang="ru-RU" sz="40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(1;</a:t>
            </a:r>
            <a:endParaRPr kumimoji="0" lang="ru-RU" sz="40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16400" name="Picture 1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5214950"/>
            <a:ext cx="1019175" cy="685800"/>
          </a:xfrm>
          <a:prstGeom prst="rect">
            <a:avLst/>
          </a:prstGeom>
          <a:noFill/>
        </p:spPr>
      </p:pic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0" y="114298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05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 Не выполнено условие:</a:t>
            </a:r>
          </a:p>
          <a:p>
            <a:pPr lvl="0" fontAlgn="base">
              <a:buNone/>
            </a:pPr>
            <a:r>
              <a:rPr lang="ru-RU" dirty="0" smtClean="0"/>
              <a:t> А) Основание логарифма </a:t>
            </a:r>
            <a:r>
              <a:rPr lang="ru-RU" dirty="0" smtClean="0">
                <a:latin typeface="Times New Roman" pitchFamily="18" charset="0"/>
              </a:rPr>
              <a:t>0&lt;a(x</a:t>
            </a:r>
            <a:r>
              <a:rPr lang="ru-RU" dirty="0">
                <a:latin typeface="Times New Roman" pitchFamily="18" charset="0"/>
              </a:rPr>
              <a:t>)&lt;</a:t>
            </a:r>
            <a:r>
              <a:rPr lang="ru-RU" dirty="0" smtClean="0">
                <a:latin typeface="Times New Roman" pitchFamily="18" charset="0"/>
              </a:rPr>
              <a:t>1, </a:t>
            </a:r>
          </a:p>
          <a:p>
            <a:pPr lvl="0" fontAlgn="base">
              <a:buNone/>
            </a:pPr>
            <a:r>
              <a:rPr lang="ru-RU" dirty="0">
                <a:latin typeface="Cambria" pitchFamily="18" charset="0"/>
              </a:rPr>
              <a:t> </a:t>
            </a:r>
            <a:r>
              <a:rPr lang="ru-RU" b="1" dirty="0">
                <a:latin typeface="Cambria" pitchFamily="18" charset="0"/>
              </a:rPr>
              <a:t>Б</a:t>
            </a:r>
            <a:r>
              <a:rPr lang="ru-RU" b="1" dirty="0" smtClean="0">
                <a:latin typeface="Cambria" pitchFamily="18" charset="0"/>
              </a:rPr>
              <a:t>)</a:t>
            </a:r>
            <a:r>
              <a:rPr lang="ru-RU" dirty="0" smtClean="0">
                <a:latin typeface="Cambria" pitchFamily="18" charset="0"/>
              </a:rPr>
              <a:t>.  </a:t>
            </a:r>
            <a:r>
              <a:rPr lang="ru-RU" dirty="0">
                <a:latin typeface="Cambria" pitchFamily="18" charset="0"/>
              </a:rPr>
              <a:t>Основание логарифма </a:t>
            </a:r>
            <a:r>
              <a:rPr lang="ru-RU" b="1" i="1" dirty="0">
                <a:latin typeface="Cambria" pitchFamily="18" charset="0"/>
              </a:rPr>
              <a:t>a</a:t>
            </a:r>
            <a:r>
              <a:rPr lang="ru-RU" b="1" dirty="0">
                <a:latin typeface="Cambria" pitchFamily="18" charset="0"/>
              </a:rPr>
              <a:t>(</a:t>
            </a:r>
            <a:r>
              <a:rPr lang="ru-RU" b="1" i="1" dirty="0">
                <a:latin typeface="Cambria" pitchFamily="18" charset="0"/>
              </a:rPr>
              <a:t>x</a:t>
            </a:r>
            <a:r>
              <a:rPr lang="ru-RU" b="1" dirty="0">
                <a:latin typeface="Cambria" pitchFamily="18" charset="0"/>
              </a:rPr>
              <a:t>)&gt;</a:t>
            </a:r>
            <a:r>
              <a:rPr lang="ru-RU" b="1" dirty="0" smtClean="0">
                <a:latin typeface="Cambria" pitchFamily="18" charset="0"/>
              </a:rPr>
              <a:t>1</a:t>
            </a:r>
            <a:r>
              <a:rPr lang="ru-RU" dirty="0">
                <a:latin typeface="Cambria" pitchFamily="18" charset="0"/>
              </a:rPr>
              <a:t> </a:t>
            </a:r>
            <a:r>
              <a:rPr lang="ru-RU" dirty="0" smtClean="0">
                <a:latin typeface="Cambria" pitchFamily="18" charset="0"/>
              </a:rPr>
              <a:t>–</a:t>
            </a:r>
          </a:p>
          <a:p>
            <a:pPr lvl="0" fontAlgn="base">
              <a:buNone/>
            </a:pPr>
            <a:endParaRPr lang="ru-RU" dirty="0">
              <a:latin typeface="Cambria" pitchFamily="18" charset="0"/>
            </a:endParaRPr>
          </a:p>
          <a:p>
            <a:pPr lvl="0" algn="ctr" fontAlgn="base">
              <a:buNone/>
            </a:pPr>
            <a:r>
              <a:rPr lang="ru-RU" b="1" dirty="0" smtClean="0">
                <a:latin typeface="Cambria" pitchFamily="18" charset="0"/>
              </a:rPr>
              <a:t> не рассмотрено два случая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Ошибка!!!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319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/>
              <a:t>ОДЗ. </a:t>
            </a:r>
            <a:r>
              <a:rPr lang="ru-RU" dirty="0"/>
              <a:t>Писать ОДЗ можно, но если написали это слово, то писать его нужно целиком. Например, если в знаменателе есть логарифм, то нужно написать не только, что его аргумент &gt;0, но и, что сам знаменатель не равен 0. И так со всеми имеющимися ограничениями. Иначе, это будет неправильное ОДЗ и оценка </a:t>
            </a:r>
            <a:r>
              <a:rPr lang="ru-RU" b="1" dirty="0"/>
              <a:t>0 баллов. </a:t>
            </a:r>
            <a:r>
              <a:rPr lang="ru-RU" dirty="0"/>
              <a:t>Если пишите только часть ограничений, то не пишите слово "ОДЗ". Просто что-нибудь вроде фразы "</a:t>
            </a:r>
            <a:r>
              <a:rPr lang="ru-RU" b="1" dirty="0"/>
              <a:t>Должны выполняться условия".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Требования </a:t>
            </a:r>
            <a:r>
              <a:rPr lang="ru-RU" dirty="0"/>
              <a:t>к оформлению.</a:t>
            </a:r>
          </a:p>
        </p:txBody>
      </p:sp>
    </p:spTree>
    <p:extLst>
      <p:ext uri="{BB962C8B-B14F-4D97-AF65-F5344CB8AC3E}">
        <p14:creationId xmlns:p14="http://schemas.microsoft.com/office/powerpoint/2010/main" val="220571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err="1" smtClean="0"/>
              <a:t>log</a:t>
            </a:r>
            <a:r>
              <a:rPr lang="ru-RU" sz="3600" b="1" i="1" baseline="-25000" dirty="0" err="1" smtClean="0"/>
              <a:t>a</a:t>
            </a:r>
            <a:r>
              <a:rPr lang="ru-RU" sz="3600" b="1" baseline="-25000" dirty="0" smtClean="0"/>
              <a:t>(</a:t>
            </a:r>
            <a:r>
              <a:rPr lang="ru-RU" sz="3600" b="1" i="1" baseline="-25000" dirty="0" err="1" smtClean="0"/>
              <a:t>x</a:t>
            </a:r>
            <a:r>
              <a:rPr lang="ru-RU" sz="3600" b="1" baseline="-25000" dirty="0" smtClean="0"/>
              <a:t>)</a:t>
            </a:r>
            <a:r>
              <a:rPr lang="ru-RU" sz="3600" b="1" i="1" dirty="0" err="1" smtClean="0"/>
              <a:t>f</a:t>
            </a:r>
            <a:r>
              <a:rPr lang="ru-RU" sz="3600" b="1" dirty="0" smtClean="0"/>
              <a:t>(</a:t>
            </a:r>
            <a:r>
              <a:rPr lang="ru-RU" sz="3600" b="1" i="1" dirty="0" err="1" smtClean="0"/>
              <a:t>x</a:t>
            </a:r>
            <a:r>
              <a:rPr lang="ru-RU" sz="3600" b="1" dirty="0" smtClean="0"/>
              <a:t>)&gt;</a:t>
            </a:r>
            <a:r>
              <a:rPr lang="ru-RU" sz="3600" b="1" dirty="0" err="1" smtClean="0"/>
              <a:t>log</a:t>
            </a:r>
            <a:r>
              <a:rPr lang="ru-RU" sz="3600" b="1" i="1" baseline="-25000" dirty="0" err="1" smtClean="0"/>
              <a:t>a</a:t>
            </a:r>
            <a:r>
              <a:rPr lang="ru-RU" sz="3600" b="1" baseline="-25000" dirty="0" smtClean="0"/>
              <a:t>(</a:t>
            </a:r>
            <a:r>
              <a:rPr lang="ru-RU" sz="3600" b="1" i="1" baseline="-25000" dirty="0" err="1" smtClean="0"/>
              <a:t>x</a:t>
            </a:r>
            <a:r>
              <a:rPr lang="ru-RU" sz="3600" b="1" baseline="-25000" dirty="0" smtClean="0"/>
              <a:t>)</a:t>
            </a:r>
            <a:r>
              <a:rPr lang="ru-RU" sz="3600" b="1" i="1" dirty="0" err="1" smtClean="0"/>
              <a:t>g</a:t>
            </a:r>
            <a:r>
              <a:rPr lang="ru-RU" sz="3600" b="1" dirty="0" smtClean="0"/>
              <a:t>(</a:t>
            </a:r>
            <a:r>
              <a:rPr lang="ru-RU" sz="3600" b="1" i="1" dirty="0" err="1" smtClean="0"/>
              <a:t>x</a:t>
            </a:r>
            <a:r>
              <a:rPr lang="ru-RU" sz="3600" b="1" dirty="0" smtClean="0"/>
              <a:t>)</a:t>
            </a: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>
                <a:latin typeface="Cambria" pitchFamily="18" charset="0"/>
              </a:rPr>
              <a:t>сводится к решению системы неравенств, в которую входит </a:t>
            </a:r>
            <a:r>
              <a:rPr lang="ru-RU" b="1" dirty="0" smtClean="0">
                <a:latin typeface="Cambria" pitchFamily="18" charset="0"/>
              </a:rPr>
              <a:t>УСЛОВИЕ</a:t>
            </a:r>
            <a:r>
              <a:rPr lang="ru-RU" dirty="0" smtClean="0">
                <a:latin typeface="Cambria" pitchFamily="18" charset="0"/>
              </a:rPr>
              <a:t> логарифмических функций: </a:t>
            </a:r>
            <a:r>
              <a:rPr lang="ru-RU" sz="3200" b="1" i="1" dirty="0" smtClean="0">
                <a:latin typeface="Cambria" pitchFamily="18" charset="0"/>
              </a:rPr>
              <a:t>a</a:t>
            </a:r>
            <a:r>
              <a:rPr lang="ru-RU" sz="3200" b="1" dirty="0" smtClean="0">
                <a:latin typeface="Cambria" pitchFamily="18" charset="0"/>
              </a:rPr>
              <a:t>(</a:t>
            </a:r>
            <a:r>
              <a:rPr lang="ru-RU" sz="3200" b="1" i="1" dirty="0" smtClean="0">
                <a:latin typeface="Cambria" pitchFamily="18" charset="0"/>
              </a:rPr>
              <a:t>x</a:t>
            </a:r>
            <a:r>
              <a:rPr lang="ru-RU" sz="3200" b="1" dirty="0" smtClean="0">
                <a:latin typeface="Cambria" pitchFamily="18" charset="0"/>
              </a:rPr>
              <a:t>)&gt;0; </a:t>
            </a:r>
            <a:r>
              <a:rPr lang="ru-RU" sz="3200" b="1" i="1" dirty="0" smtClean="0">
                <a:latin typeface="Cambria" pitchFamily="18" charset="0"/>
              </a:rPr>
              <a:t>a</a:t>
            </a:r>
            <a:r>
              <a:rPr lang="ru-RU" sz="3200" b="1" dirty="0" smtClean="0">
                <a:latin typeface="Cambria" pitchFamily="18" charset="0"/>
              </a:rPr>
              <a:t>(</a:t>
            </a:r>
            <a:r>
              <a:rPr lang="ru-RU" sz="3200" b="1" i="1" dirty="0" smtClean="0">
                <a:latin typeface="Cambria" pitchFamily="18" charset="0"/>
              </a:rPr>
              <a:t>x</a:t>
            </a:r>
            <a:r>
              <a:rPr lang="ru-RU" sz="3200" b="1" dirty="0" smtClean="0">
                <a:latin typeface="Cambria" pitchFamily="18" charset="0"/>
              </a:rPr>
              <a:t>)≠1</a:t>
            </a:r>
            <a:r>
              <a:rPr lang="ru-RU" dirty="0" smtClean="0">
                <a:latin typeface="Cambria" pitchFamily="18" charset="0"/>
              </a:rPr>
              <a:t>, а также </a:t>
            </a:r>
            <a:r>
              <a:rPr lang="ru-RU" sz="3200" b="1" i="1" dirty="0" smtClean="0">
                <a:latin typeface="Cambria" pitchFamily="18" charset="0"/>
              </a:rPr>
              <a:t>f</a:t>
            </a:r>
            <a:r>
              <a:rPr lang="ru-RU" sz="3200" b="1" dirty="0" smtClean="0">
                <a:latin typeface="Cambria" pitchFamily="18" charset="0"/>
              </a:rPr>
              <a:t>(</a:t>
            </a:r>
            <a:r>
              <a:rPr lang="ru-RU" sz="3200" b="1" i="1" dirty="0" smtClean="0">
                <a:latin typeface="Cambria" pitchFamily="18" charset="0"/>
              </a:rPr>
              <a:t>x</a:t>
            </a:r>
            <a:r>
              <a:rPr lang="ru-RU" sz="3200" b="1" dirty="0" smtClean="0">
                <a:latin typeface="Cambria" pitchFamily="18" charset="0"/>
              </a:rPr>
              <a:t>)&gt;0;  </a:t>
            </a:r>
            <a:r>
              <a:rPr lang="ru-RU" sz="3200" b="1" i="1" dirty="0" smtClean="0">
                <a:latin typeface="Cambria" pitchFamily="18" charset="0"/>
              </a:rPr>
              <a:t>g</a:t>
            </a:r>
            <a:r>
              <a:rPr lang="ru-RU" sz="3200" b="1" dirty="0" smtClean="0">
                <a:latin typeface="Cambria" pitchFamily="18" charset="0"/>
              </a:rPr>
              <a:t>(</a:t>
            </a:r>
            <a:r>
              <a:rPr lang="ru-RU" sz="3200" b="1" i="1" dirty="0" smtClean="0">
                <a:latin typeface="Cambria" pitchFamily="18" charset="0"/>
              </a:rPr>
              <a:t>x</a:t>
            </a:r>
            <a:r>
              <a:rPr lang="ru-RU" sz="3200" b="1" dirty="0" smtClean="0">
                <a:latin typeface="Cambria" pitchFamily="18" charset="0"/>
              </a:rPr>
              <a:t>)&gt;0</a:t>
            </a:r>
            <a:r>
              <a:rPr lang="ru-RU" sz="3200" dirty="0" smtClean="0">
                <a:latin typeface="Cambria" pitchFamily="18" charset="0"/>
              </a:rPr>
              <a:t> </a:t>
            </a:r>
            <a:r>
              <a:rPr lang="ru-RU" dirty="0" smtClean="0">
                <a:latin typeface="Cambria" pitchFamily="18" charset="0"/>
              </a:rPr>
              <a:t>и</a:t>
            </a:r>
            <a:r>
              <a:rPr lang="ru-RU" b="1" dirty="0" smtClean="0">
                <a:latin typeface="Cambria" pitchFamily="18" charset="0"/>
              </a:rPr>
              <a:t>   </a:t>
            </a:r>
            <a:r>
              <a:rPr lang="ru-RU" sz="4000" b="1" dirty="0" smtClean="0">
                <a:latin typeface="Cambria" pitchFamily="18" charset="0"/>
              </a:rPr>
              <a:t>(</a:t>
            </a:r>
            <a:r>
              <a:rPr lang="ru-RU" sz="4000" b="1" i="1" dirty="0" smtClean="0">
                <a:latin typeface="Cambria" pitchFamily="18" charset="0"/>
              </a:rPr>
              <a:t>a</a:t>
            </a:r>
            <a:r>
              <a:rPr lang="ru-RU" sz="4000" b="1" dirty="0" smtClean="0">
                <a:latin typeface="Cambria" pitchFamily="18" charset="0"/>
              </a:rPr>
              <a:t>(</a:t>
            </a:r>
            <a:r>
              <a:rPr lang="ru-RU" sz="4000" b="1" i="1" dirty="0" smtClean="0">
                <a:latin typeface="Cambria" pitchFamily="18" charset="0"/>
              </a:rPr>
              <a:t>x</a:t>
            </a:r>
            <a:r>
              <a:rPr lang="ru-RU" sz="4000" b="1" dirty="0" smtClean="0">
                <a:latin typeface="Cambria" pitchFamily="18" charset="0"/>
              </a:rPr>
              <a:t>)−1)(</a:t>
            </a:r>
            <a:r>
              <a:rPr lang="ru-RU" sz="4000" b="1" i="1" dirty="0" smtClean="0">
                <a:latin typeface="Cambria" pitchFamily="18" charset="0"/>
              </a:rPr>
              <a:t>f</a:t>
            </a:r>
            <a:r>
              <a:rPr lang="ru-RU" sz="4000" b="1" dirty="0" smtClean="0">
                <a:latin typeface="Cambria" pitchFamily="18" charset="0"/>
              </a:rPr>
              <a:t>(</a:t>
            </a:r>
            <a:r>
              <a:rPr lang="ru-RU" sz="4000" b="1" i="1" dirty="0" smtClean="0">
                <a:latin typeface="Cambria" pitchFamily="18" charset="0"/>
              </a:rPr>
              <a:t>x</a:t>
            </a:r>
            <a:r>
              <a:rPr lang="ru-RU" sz="4000" b="1" dirty="0" smtClean="0">
                <a:latin typeface="Cambria" pitchFamily="18" charset="0"/>
              </a:rPr>
              <a:t>)−</a:t>
            </a:r>
            <a:r>
              <a:rPr lang="ru-RU" sz="4000" b="1" i="1" dirty="0" smtClean="0">
                <a:latin typeface="Cambria" pitchFamily="18" charset="0"/>
              </a:rPr>
              <a:t>g</a:t>
            </a:r>
            <a:r>
              <a:rPr lang="ru-RU" sz="4000" b="1" dirty="0" smtClean="0">
                <a:latin typeface="Cambria" pitchFamily="18" charset="0"/>
              </a:rPr>
              <a:t>(</a:t>
            </a:r>
            <a:r>
              <a:rPr lang="ru-RU" sz="4000" b="1" i="1" dirty="0" smtClean="0">
                <a:latin typeface="Cambria" pitchFamily="18" charset="0"/>
              </a:rPr>
              <a:t>x</a:t>
            </a:r>
            <a:r>
              <a:rPr lang="ru-RU" sz="4000" b="1" dirty="0" smtClean="0">
                <a:latin typeface="Cambria" pitchFamily="18" charset="0"/>
              </a:rPr>
              <a:t>))&gt;0.</a:t>
            </a:r>
          </a:p>
          <a:p>
            <a:pPr>
              <a:buNone/>
            </a:pPr>
            <a:endParaRPr lang="ru-RU" dirty="0" smtClean="0">
              <a:latin typeface="Cambria" pitchFamily="18" charset="0"/>
            </a:endParaRPr>
          </a:p>
          <a:p>
            <a:pPr>
              <a:buNone/>
            </a:pPr>
            <a:r>
              <a:rPr lang="ru-RU" dirty="0" smtClean="0">
                <a:latin typeface="Cambria" pitchFamily="18" charset="0"/>
              </a:rPr>
              <a:t>это неравенство и является сутью данного метода, оно в себе содержит сразу два случая, которые рассматриваются при традиционном методе: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14446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4">
                    <a:lumMod val="75000"/>
                  </a:schemeClr>
                </a:solidFill>
                <a:latin typeface="Cambria" pitchFamily="18" charset="0"/>
              </a:rPr>
              <a:t>Метод рационализации</a:t>
            </a:r>
            <a:endParaRPr lang="ru-RU" sz="4400" dirty="0">
              <a:solidFill>
                <a:schemeClr val="accent4">
                  <a:lumMod val="75000"/>
                </a:schemeClr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2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idx="1"/>
          </p:nvPr>
        </p:nvSpPr>
        <p:spPr>
          <a:xfrm>
            <a:off x="358775" y="620713"/>
            <a:ext cx="8785225" cy="41767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 </a:t>
            </a:r>
            <a:r>
              <a:rPr lang="ru-RU" sz="2800" b="1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Суть </a:t>
            </a:r>
            <a:r>
              <a:rPr lang="ru-RU" sz="2800" b="1" dirty="0" smtClean="0">
                <a:solidFill>
                  <a:srgbClr val="FF0000"/>
                </a:solidFill>
                <a:effectLst/>
                <a:latin typeface="Georgia" pitchFamily="18" charset="0"/>
              </a:rPr>
              <a:t>метода рационализации  </a:t>
            </a:r>
            <a:r>
              <a:rPr lang="ru-RU" sz="2800" b="1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для решения логарифмических неравенств  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(</a:t>
            </a:r>
            <a:r>
              <a:rPr lang="ru-RU" sz="2800" b="1" dirty="0" smtClean="0">
                <a:solidFill>
                  <a:srgbClr val="FF0000"/>
                </a:solidFill>
                <a:effectLst/>
                <a:latin typeface="Georgia" pitchFamily="18" charset="0"/>
              </a:rPr>
              <a:t>метода замены множителя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)</a:t>
            </a:r>
            <a:r>
              <a:rPr lang="ru-RU" sz="2800" b="1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 состоит в том, что в ходе решения осуществляется  переход от неравенства, содержащего 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логарифмические </a:t>
            </a:r>
            <a:r>
              <a:rPr lang="ru-RU" sz="2800" b="1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выражения, к 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равносильному</a:t>
            </a:r>
            <a:r>
              <a:rPr lang="ru-RU" sz="2800" b="1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 </a:t>
            </a:r>
            <a:r>
              <a:rPr lang="ru-RU" sz="2800" b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рациональному</a:t>
            </a:r>
            <a:r>
              <a:rPr lang="ru-RU" sz="2800" b="1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 неравенству (или равносильной системе рациональных  неравенств).</a:t>
            </a:r>
          </a:p>
        </p:txBody>
      </p:sp>
    </p:spTree>
    <p:extLst>
      <p:ext uri="{BB962C8B-B14F-4D97-AF65-F5344CB8AC3E}">
        <p14:creationId xmlns:p14="http://schemas.microsoft.com/office/powerpoint/2010/main" val="326681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Овал 35"/>
          <p:cNvSpPr>
            <a:spLocks noChangeArrowheads="1"/>
          </p:cNvSpPr>
          <p:nvPr/>
        </p:nvSpPr>
        <p:spPr bwMode="auto">
          <a:xfrm>
            <a:off x="4006850" y="3228975"/>
            <a:ext cx="373063" cy="346075"/>
          </a:xfrm>
          <a:prstGeom prst="ellipse">
            <a:avLst/>
          </a:prstGeom>
          <a:solidFill>
            <a:srgbClr val="FF66FF"/>
          </a:solidFill>
          <a:ln w="9525" algn="ctr">
            <a:solidFill>
              <a:srgbClr val="C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13" name="Овал 12"/>
          <p:cNvSpPr>
            <a:spLocks noChangeArrowheads="1"/>
          </p:cNvSpPr>
          <p:nvPr/>
        </p:nvSpPr>
        <p:spPr bwMode="auto">
          <a:xfrm>
            <a:off x="1409700" y="5157788"/>
            <a:ext cx="779463" cy="395287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66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9" name="Овал 8"/>
          <p:cNvSpPr>
            <a:spLocks noChangeArrowheads="1"/>
          </p:cNvSpPr>
          <p:nvPr/>
        </p:nvSpPr>
        <p:spPr bwMode="auto">
          <a:xfrm>
            <a:off x="1258888" y="2130425"/>
            <a:ext cx="373062" cy="346075"/>
          </a:xfrm>
          <a:prstGeom prst="ellipse">
            <a:avLst/>
          </a:prstGeom>
          <a:solidFill>
            <a:srgbClr val="FF66FF"/>
          </a:solidFill>
          <a:ln w="9525" algn="ctr">
            <a:solidFill>
              <a:srgbClr val="C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11" name="Овал 10"/>
          <p:cNvSpPr>
            <a:spLocks noChangeArrowheads="1"/>
          </p:cNvSpPr>
          <p:nvPr/>
        </p:nvSpPr>
        <p:spPr bwMode="auto">
          <a:xfrm>
            <a:off x="1447800" y="4076700"/>
            <a:ext cx="741363" cy="431800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66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12" name="Овал 11"/>
          <p:cNvSpPr>
            <a:spLocks noChangeArrowheads="1"/>
          </p:cNvSpPr>
          <p:nvPr/>
        </p:nvSpPr>
        <p:spPr bwMode="auto">
          <a:xfrm>
            <a:off x="1481138" y="3249613"/>
            <a:ext cx="373062" cy="347662"/>
          </a:xfrm>
          <a:prstGeom prst="ellipse">
            <a:avLst/>
          </a:prstGeom>
          <a:solidFill>
            <a:srgbClr val="FF66FF"/>
          </a:solidFill>
          <a:ln w="9525" algn="ctr">
            <a:solidFill>
              <a:srgbClr val="C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611188" y="1816100"/>
          <a:ext cx="2932112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6" name="Формула" r:id="rId3" imgW="1129810" imgH="253890" progId="Equation.3">
                  <p:embed/>
                </p:oleObj>
              </mc:Choice>
              <mc:Fallback>
                <p:oleObj name="Формула" r:id="rId3" imgW="1129810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1816100"/>
                        <a:ext cx="2932112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4" name="TextBox 1"/>
          <p:cNvSpPr txBox="1">
            <a:spLocks noChangeArrowheads="1"/>
          </p:cNvSpPr>
          <p:nvPr/>
        </p:nvSpPr>
        <p:spPr bwMode="auto">
          <a:xfrm>
            <a:off x="395288" y="115888"/>
            <a:ext cx="5689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/>
            <a:r>
              <a:rPr lang="ru-RU" sz="2800" i="1"/>
              <a:t>Немножко теории…</a:t>
            </a:r>
          </a:p>
        </p:txBody>
      </p:sp>
      <p:sp>
        <p:nvSpPr>
          <p:cNvPr id="4105" name="TextBox 2"/>
          <p:cNvSpPr txBox="1">
            <a:spLocks noChangeArrowheads="1"/>
          </p:cNvSpPr>
          <p:nvPr/>
        </p:nvSpPr>
        <p:spPr bwMode="auto">
          <a:xfrm>
            <a:off x="539750" y="763588"/>
            <a:ext cx="63357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/>
            <a:r>
              <a:rPr lang="ru-RU" sz="2800"/>
              <a:t>Рассмотрим неравенства:</a:t>
            </a: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611188" y="3609975"/>
          <a:ext cx="3870325" cy="935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7" name="Формула" r:id="rId5" imgW="1028254" imgH="241195" progId="Equation.3">
                  <p:embed/>
                </p:oleObj>
              </mc:Choice>
              <mc:Fallback>
                <p:oleObj name="Формула" r:id="rId5" imgW="1028254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609975"/>
                        <a:ext cx="3870325" cy="935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6872288" y="1930400"/>
            <a:ext cx="1517650" cy="369888"/>
          </a:xfrm>
          <a:prstGeom prst="rect">
            <a:avLst/>
          </a:prstGeom>
          <a:solidFill>
            <a:srgbClr val="FF66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/>
            <a:r>
              <a:rPr lang="ru-RU" i="1"/>
              <a:t>число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7289800" y="3783013"/>
            <a:ext cx="1517650" cy="36988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/>
            <a:r>
              <a:rPr lang="ru-RU" i="1"/>
              <a:t>функция</a:t>
            </a:r>
          </a:p>
        </p:txBody>
      </p:sp>
      <p:sp>
        <p:nvSpPr>
          <p:cNvPr id="37" name="Овал 36"/>
          <p:cNvSpPr>
            <a:spLocks noChangeArrowheads="1"/>
          </p:cNvSpPr>
          <p:nvPr/>
        </p:nvSpPr>
        <p:spPr bwMode="auto">
          <a:xfrm>
            <a:off x="4657725" y="5141913"/>
            <a:ext cx="779463" cy="395287"/>
          </a:xfrm>
          <a:prstGeom prst="ellipse">
            <a:avLst/>
          </a:prstGeom>
          <a:solidFill>
            <a:srgbClr val="FFFF00"/>
          </a:solidFill>
          <a:ln w="9525" algn="ctr">
            <a:solidFill>
              <a:srgbClr val="FF66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755650" y="2735263"/>
          <a:ext cx="5632450" cy="862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Формула" r:id="rId7" imgW="2044700" imgH="304800" progId="Equation.3">
                  <p:embed/>
                </p:oleObj>
              </mc:Choice>
              <mc:Fallback>
                <p:oleObj name="Формула" r:id="rId7" imgW="2044700" imgH="304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735263"/>
                        <a:ext cx="5632450" cy="862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587375" y="4689475"/>
          <a:ext cx="6837363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9" name="Формула" r:id="rId9" imgW="1828800" imgH="241300" progId="Equation.3">
                  <p:embed/>
                </p:oleObj>
              </mc:Choice>
              <mc:Fallback>
                <p:oleObj name="Формула" r:id="rId9" imgW="18288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375" y="4689475"/>
                        <a:ext cx="6837363" cy="93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179388" y="5707063"/>
            <a:ext cx="84963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/>
            <a:r>
              <a:rPr lang="ru-RU" sz="2000" i="1"/>
              <a:t>Для неравенств со знаками «</a:t>
            </a:r>
            <a:r>
              <a:rPr lang="en-US" sz="2000" i="1"/>
              <a:t>&lt;</a:t>
            </a:r>
            <a:r>
              <a:rPr lang="ru-RU" sz="2000" i="1"/>
              <a:t> », «≥», «≤» –  рассуждения аналогичные, поэтому ограничимся рассмотрением только данных неравенств.</a:t>
            </a:r>
          </a:p>
        </p:txBody>
      </p:sp>
      <p:grpSp>
        <p:nvGrpSpPr>
          <p:cNvPr id="19" name="Группа 18"/>
          <p:cNvGrpSpPr>
            <a:grpSpLocks/>
          </p:cNvGrpSpPr>
          <p:nvPr/>
        </p:nvGrpSpPr>
        <p:grpSpPr bwMode="auto">
          <a:xfrm>
            <a:off x="1666875" y="2112963"/>
            <a:ext cx="5245100" cy="1311275"/>
            <a:chOff x="1666875" y="2112963"/>
            <a:chExt cx="5245100" cy="1311275"/>
          </a:xfrm>
        </p:grpSpPr>
        <p:cxnSp>
          <p:nvCxnSpPr>
            <p:cNvPr id="4118" name="Прямая со стрелкой 15"/>
            <p:cNvCxnSpPr>
              <a:cxnSpLocks noChangeShapeType="1"/>
            </p:cNvCxnSpPr>
            <p:nvPr/>
          </p:nvCxnSpPr>
          <p:spPr bwMode="auto">
            <a:xfrm flipH="1">
              <a:off x="1666875" y="2112963"/>
              <a:ext cx="5245099" cy="346873"/>
            </a:xfrm>
            <a:prstGeom prst="straightConnector1">
              <a:avLst/>
            </a:prstGeom>
            <a:noFill/>
            <a:ln w="38100" algn="ctr">
              <a:solidFill>
                <a:srgbClr val="FF66FF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19" name="Прямая со стрелкой 22"/>
            <p:cNvCxnSpPr>
              <a:cxnSpLocks noChangeShapeType="1"/>
            </p:cNvCxnSpPr>
            <p:nvPr/>
          </p:nvCxnSpPr>
          <p:spPr bwMode="auto">
            <a:xfrm flipH="1">
              <a:off x="1841159" y="2112963"/>
              <a:ext cx="5070816" cy="1311275"/>
            </a:xfrm>
            <a:prstGeom prst="straightConnector1">
              <a:avLst/>
            </a:prstGeom>
            <a:noFill/>
            <a:ln w="38100" algn="ctr">
              <a:solidFill>
                <a:srgbClr val="FF66FF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20" name="Прямая со стрелкой 22"/>
            <p:cNvCxnSpPr>
              <a:cxnSpLocks noChangeShapeType="1"/>
            </p:cNvCxnSpPr>
            <p:nvPr/>
          </p:nvCxnSpPr>
          <p:spPr bwMode="auto">
            <a:xfrm flipH="1">
              <a:off x="4171797" y="2130425"/>
              <a:ext cx="2632451" cy="1144214"/>
            </a:xfrm>
            <a:prstGeom prst="straightConnector1">
              <a:avLst/>
            </a:prstGeom>
            <a:noFill/>
            <a:ln w="38100" algn="ctr">
              <a:solidFill>
                <a:srgbClr val="FF66FF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18" name="Группа 17"/>
          <p:cNvGrpSpPr>
            <a:grpSpLocks/>
          </p:cNvGrpSpPr>
          <p:nvPr/>
        </p:nvGrpSpPr>
        <p:grpSpPr bwMode="auto">
          <a:xfrm>
            <a:off x="1979613" y="3968750"/>
            <a:ext cx="5310187" cy="1385888"/>
            <a:chOff x="1979712" y="3967957"/>
            <a:chExt cx="5310088" cy="1387256"/>
          </a:xfrm>
        </p:grpSpPr>
        <p:cxnSp>
          <p:nvCxnSpPr>
            <p:cNvPr id="4115" name="Прямая со стрелкой 28"/>
            <p:cNvCxnSpPr>
              <a:cxnSpLocks noChangeShapeType="1"/>
            </p:cNvCxnSpPr>
            <p:nvPr/>
          </p:nvCxnSpPr>
          <p:spPr bwMode="auto">
            <a:xfrm flipH="1">
              <a:off x="1979712" y="3983090"/>
              <a:ext cx="5309505" cy="346630"/>
            </a:xfrm>
            <a:prstGeom prst="straightConnector1">
              <a:avLst/>
            </a:prstGeom>
            <a:noFill/>
            <a:ln w="38100" algn="ctr">
              <a:solidFill>
                <a:srgbClr val="FFC0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16" name="Прямая со стрелкой 29"/>
            <p:cNvCxnSpPr>
              <a:cxnSpLocks noChangeShapeType="1"/>
            </p:cNvCxnSpPr>
            <p:nvPr/>
          </p:nvCxnSpPr>
          <p:spPr bwMode="auto">
            <a:xfrm flipH="1">
              <a:off x="2189225" y="3983090"/>
              <a:ext cx="5099992" cy="1372123"/>
            </a:xfrm>
            <a:prstGeom prst="straightConnector1">
              <a:avLst/>
            </a:prstGeom>
            <a:noFill/>
            <a:ln w="38100" algn="ctr">
              <a:solidFill>
                <a:srgbClr val="FFC0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17" name="Прямая со стрелкой 33"/>
            <p:cNvCxnSpPr>
              <a:cxnSpLocks noChangeShapeType="1"/>
              <a:stCxn id="31" idx="1"/>
            </p:cNvCxnSpPr>
            <p:nvPr/>
          </p:nvCxnSpPr>
          <p:spPr bwMode="auto">
            <a:xfrm flipH="1">
              <a:off x="5220072" y="3967957"/>
              <a:ext cx="2069728" cy="1189831"/>
            </a:xfrm>
            <a:prstGeom prst="straightConnector1">
              <a:avLst/>
            </a:prstGeom>
            <a:noFill/>
            <a:ln w="38100" algn="ctr">
              <a:solidFill>
                <a:srgbClr val="FFC0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744227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13" grpId="0" animBg="1"/>
      <p:bldP spid="9" grpId="0" animBg="1"/>
      <p:bldP spid="11" grpId="0" animBg="1"/>
      <p:bldP spid="12" grpId="0" animBg="1"/>
      <p:bldP spid="27" grpId="0" animBg="1"/>
      <p:bldP spid="27" grpId="1" animBg="1"/>
      <p:bldP spid="31" grpId="0" animBg="1"/>
      <p:bldP spid="31" grpId="1" animBg="1"/>
      <p:bldP spid="37" grpId="0" animBg="1"/>
      <p:bldP spid="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 bwMode="auto">
          <a:xfrm>
            <a:off x="3206750" y="3500438"/>
            <a:ext cx="4679950" cy="792162"/>
          </a:xfrm>
          <a:prstGeom prst="rect">
            <a:avLst/>
          </a:prstGeom>
          <a:noFill/>
          <a:ln w="57150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ru-RU" b="0">
              <a:latin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3206750" y="2338388"/>
            <a:ext cx="4679950" cy="790575"/>
          </a:xfrm>
          <a:prstGeom prst="rect">
            <a:avLst/>
          </a:prstGeom>
          <a:noFill/>
          <a:ln w="57150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ru-RU" b="0">
              <a:latin typeface="Times New Roman" pitchFamily="18" charset="0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787900" y="1387475"/>
            <a:ext cx="2447925" cy="746125"/>
          </a:xfrm>
          <a:prstGeom prst="rect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4787900" y="404813"/>
            <a:ext cx="2447925" cy="769937"/>
          </a:xfrm>
          <a:prstGeom prst="rect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7174" name="Объект 23"/>
          <p:cNvGraphicFramePr>
            <a:graphicFrameLocks noChangeAspect="1"/>
          </p:cNvGraphicFramePr>
          <p:nvPr/>
        </p:nvGraphicFramePr>
        <p:xfrm>
          <a:off x="4859338" y="1341438"/>
          <a:ext cx="3340100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5" name="Формула" r:id="rId3" imgW="1129810" imgH="253890" progId="Equation.3">
                  <p:embed/>
                </p:oleObj>
              </mc:Choice>
              <mc:Fallback>
                <p:oleObj name="Формула" r:id="rId3" imgW="1129810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1341438"/>
                        <a:ext cx="3340100" cy="74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5" name="Объект 3"/>
          <p:cNvGraphicFramePr>
            <a:graphicFrameLocks noChangeAspect="1"/>
          </p:cNvGraphicFramePr>
          <p:nvPr/>
        </p:nvGraphicFramePr>
        <p:xfrm>
          <a:off x="4913313" y="414338"/>
          <a:ext cx="3340100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" name="Формула" r:id="rId5" imgW="1129810" imgH="253890" progId="Equation.3">
                  <p:embed/>
                </p:oleObj>
              </mc:Choice>
              <mc:Fallback>
                <p:oleObj name="Формула" r:id="rId5" imgW="1129810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3313" y="414338"/>
                        <a:ext cx="3340100" cy="750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6" name="Объект 4"/>
          <p:cNvGraphicFramePr>
            <a:graphicFrameLocks noChangeAspect="1"/>
          </p:cNvGraphicFramePr>
          <p:nvPr/>
        </p:nvGraphicFramePr>
        <p:xfrm>
          <a:off x="3275013" y="2292350"/>
          <a:ext cx="5545137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" name="Формула" r:id="rId7" imgW="2044700" imgH="304800" progId="Equation.3">
                  <p:embed/>
                </p:oleObj>
              </mc:Choice>
              <mc:Fallback>
                <p:oleObj name="Формула" r:id="rId7" imgW="2044700" imgH="304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013" y="2292350"/>
                        <a:ext cx="5545137" cy="850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7" name="Объект 7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" name="Формула" r:id="rId9" imgW="114151" imgH="215619" progId="Equation.3">
                  <p:embed/>
                </p:oleObj>
              </mc:Choice>
              <mc:Fallback>
                <p:oleObj name="Формула" r:id="rId9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/>
        </p:nvGraphicFramePr>
        <p:xfrm>
          <a:off x="287338" y="404813"/>
          <a:ext cx="3960812" cy="75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" name="Формула" r:id="rId11" imgW="1333500" imgH="254000" progId="Equation.3">
                  <p:embed/>
                </p:oleObj>
              </mc:Choice>
              <mc:Fallback>
                <p:oleObj name="Формула" r:id="rId11" imgW="1333500" imgH="254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8" y="404813"/>
                        <a:ext cx="3960812" cy="754062"/>
                      </a:xfrm>
                      <a:prstGeom prst="rect">
                        <a:avLst/>
                      </a:prstGeom>
                      <a:solidFill>
                        <a:srgbClr val="E1FFFF"/>
                      </a:solidFill>
                      <a:ln w="571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9" name="Объект 14"/>
          <p:cNvGraphicFramePr>
            <a:graphicFrameLocks noChangeAspect="1"/>
          </p:cNvGraphicFramePr>
          <p:nvPr/>
        </p:nvGraphicFramePr>
        <p:xfrm>
          <a:off x="3208338" y="3500438"/>
          <a:ext cx="5605462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" name="Формула" r:id="rId13" imgW="2032000" imgH="304800" progId="Equation.3">
                  <p:embed/>
                </p:oleObj>
              </mc:Choice>
              <mc:Fallback>
                <p:oleObj name="Формула" r:id="rId13" imgW="2032000" imgH="304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8338" y="3500438"/>
                        <a:ext cx="5605462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/>
        </p:nvGraphicFramePr>
        <p:xfrm>
          <a:off x="3187700" y="4581525"/>
          <a:ext cx="4641850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" name="Формула" r:id="rId15" imgW="1244600" imgH="203200" progId="Equation.3">
                  <p:embed/>
                </p:oleObj>
              </mc:Choice>
              <mc:Fallback>
                <p:oleObj name="Формула" r:id="rId15" imgW="1244600" imgH="203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7700" y="4581525"/>
                        <a:ext cx="4641850" cy="769938"/>
                      </a:xfrm>
                      <a:prstGeom prst="rect">
                        <a:avLst/>
                      </a:prstGeom>
                      <a:solidFill>
                        <a:srgbClr val="E7FFFF"/>
                      </a:solidFill>
                      <a:ln w="57150">
                        <a:solidFill>
                          <a:srgbClr val="0A85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287338" y="403225"/>
          <a:ext cx="3960812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" name="Формула" r:id="rId17" imgW="1333500" imgH="254000" progId="Equation.3">
                  <p:embed/>
                </p:oleObj>
              </mc:Choice>
              <mc:Fallback>
                <p:oleObj name="Формула" r:id="rId17" imgW="1333500" imgH="254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8" y="403225"/>
                        <a:ext cx="3960812" cy="754063"/>
                      </a:xfrm>
                      <a:prstGeom prst="rect">
                        <a:avLst/>
                      </a:prstGeom>
                      <a:solidFill>
                        <a:srgbClr val="E1FFFF"/>
                      </a:solidFill>
                      <a:ln w="571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3189288" y="4583113"/>
          <a:ext cx="4641850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3" name="Формула" r:id="rId18" imgW="1244600" imgH="203200" progId="Equation.3">
                  <p:embed/>
                </p:oleObj>
              </mc:Choice>
              <mc:Fallback>
                <p:oleObj name="Формула" r:id="rId18" imgW="1244600" imgH="203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9288" y="4583113"/>
                        <a:ext cx="4641850" cy="769937"/>
                      </a:xfrm>
                      <a:prstGeom prst="rect">
                        <a:avLst/>
                      </a:prstGeom>
                      <a:solidFill>
                        <a:srgbClr val="E7FFFF"/>
                      </a:solidFill>
                      <a:ln w="57150">
                        <a:solidFill>
                          <a:srgbClr val="0A85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2373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53377E-6 L 0.32291 -0.00231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-11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53377E-6 L 0.32291 0.14455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7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0.01295 L -4.16667E-6 -2.56244E-6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64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0.01295 L -4.16667E-6 -2.56244E-6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-4.25532E-6 L 0.00417 -0.32886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44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91212E-6 L -3.05556E-6 -0.1614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0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25532E-6 L -5.55556E-7 -0.16096 " pathEditMode="relative" rAng="0" ptsTypes="AA">
                                      <p:cBhvr>
                                        <p:cTn id="40" dur="5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04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25532E-6 L 2.77778E-6 -0.33556 " pathEditMode="relative" rAng="0" ptsTypes="AA">
                                      <p:cBhvr>
                                        <p:cTn id="42" dur="5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 animBg="1"/>
      <p:bldP spid="12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2636912"/>
            <a:ext cx="5112568" cy="252028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Решить неравенство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997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МЕТОД РАЦИОНАЛИЗАЦИИ. Использовать можно, доказывать не обязательно, но надо пояснять. Например, фразой "</a:t>
            </a:r>
            <a:r>
              <a:rPr lang="ru-RU" b="1" dirty="0"/>
              <a:t>По методу рационализации в силу строго монотонного возрастания функции y=</a:t>
            </a:r>
            <a:r>
              <a:rPr lang="ru-RU" b="1" dirty="0" err="1"/>
              <a:t>log_a</a:t>
            </a:r>
            <a:r>
              <a:rPr lang="ru-RU" b="1" dirty="0"/>
              <a:t>(x) при a&gt;1 и строго монотонного убывания функции</a:t>
            </a:r>
            <a:r>
              <a:rPr lang="ru-RU" dirty="0"/>
              <a:t> y=</a:t>
            </a:r>
            <a:r>
              <a:rPr lang="ru-RU" dirty="0" err="1"/>
              <a:t>log_a</a:t>
            </a:r>
            <a:r>
              <a:rPr lang="ru-RU" dirty="0"/>
              <a:t>(x) при 0 &lt; a &lt; 1 "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Требования к оформлению.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469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4140200" y="1484313"/>
            <a:ext cx="1944688" cy="2730500"/>
          </a:xfrm>
          <a:prstGeom prst="rect">
            <a:avLst/>
          </a:prstGeom>
          <a:solidFill>
            <a:srgbClr val="99FF33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71687" name="Object 14"/>
          <p:cNvGraphicFramePr>
            <a:graphicFrameLocks noChangeAspect="1"/>
          </p:cNvGraphicFramePr>
          <p:nvPr/>
        </p:nvGraphicFramePr>
        <p:xfrm>
          <a:off x="393700" y="5060950"/>
          <a:ext cx="3962400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6" name="Формула" r:id="rId4" imgW="1104900" imgH="241300" progId="Equation.3">
                  <p:embed/>
                </p:oleObj>
              </mc:Choice>
              <mc:Fallback>
                <p:oleObj name="Формула" r:id="rId4" imgW="11049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" y="5060950"/>
                        <a:ext cx="3962400" cy="874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8982606"/>
              </p:ext>
            </p:extLst>
          </p:nvPr>
        </p:nvGraphicFramePr>
        <p:xfrm>
          <a:off x="4567238" y="0"/>
          <a:ext cx="3892550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7" name="Формула" r:id="rId6" imgW="850531" imgH="241195" progId="Equation.3">
                  <p:embed/>
                </p:oleObj>
              </mc:Choice>
              <mc:Fallback>
                <p:oleObj name="Формула" r:id="rId6" imgW="850531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7238" y="0"/>
                        <a:ext cx="3892550" cy="1169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694" name="Text Box 14"/>
          <p:cNvSpPr txBox="1">
            <a:spLocks noChangeArrowheads="1"/>
          </p:cNvSpPr>
          <p:nvPr/>
        </p:nvSpPr>
        <p:spPr bwMode="auto">
          <a:xfrm>
            <a:off x="393700" y="1033463"/>
            <a:ext cx="3124200" cy="579437"/>
          </a:xfrm>
          <a:prstGeom prst="rect">
            <a:avLst/>
          </a:prstGeom>
          <a:solidFill>
            <a:srgbClr val="99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>
                <a:latin typeface="Times New Roman" pitchFamily="18" charset="0"/>
              </a:rPr>
              <a:t>Ограничения:</a:t>
            </a:r>
          </a:p>
        </p:txBody>
      </p:sp>
      <p:graphicFrame>
        <p:nvGraphicFramePr>
          <p:cNvPr id="71695" name="Object 16"/>
          <p:cNvGraphicFramePr>
            <a:graphicFrameLocks noChangeAspect="1"/>
          </p:cNvGraphicFramePr>
          <p:nvPr/>
        </p:nvGraphicFramePr>
        <p:xfrm>
          <a:off x="390525" y="1773238"/>
          <a:ext cx="2322513" cy="225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8" name="Формула" r:id="rId8" imgW="762000" imgH="736600" progId="Equation.3">
                  <p:embed/>
                </p:oleObj>
              </mc:Choice>
              <mc:Fallback>
                <p:oleObj name="Формула" r:id="rId8" imgW="762000" imgH="736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525" y="1773238"/>
                        <a:ext cx="2322513" cy="2251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696" name="Object 17"/>
          <p:cNvGraphicFramePr>
            <a:graphicFrameLocks noChangeAspect="1"/>
          </p:cNvGraphicFramePr>
          <p:nvPr/>
        </p:nvGraphicFramePr>
        <p:xfrm>
          <a:off x="376238" y="5876925"/>
          <a:ext cx="7080250" cy="884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9" name="Формула" r:id="rId10" imgW="1955800" imgH="241300" progId="Equation.3">
                  <p:embed/>
                </p:oleObj>
              </mc:Choice>
              <mc:Fallback>
                <p:oleObj name="Формула" r:id="rId10" imgW="19558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238" y="5876925"/>
                        <a:ext cx="7080250" cy="884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697" name="Object 18"/>
          <p:cNvGraphicFramePr>
            <a:graphicFrameLocks noChangeAspect="1"/>
          </p:cNvGraphicFramePr>
          <p:nvPr/>
        </p:nvGraphicFramePr>
        <p:xfrm>
          <a:off x="3779838" y="1322388"/>
          <a:ext cx="2520950" cy="318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0" name="Формула" r:id="rId12" imgW="622300" imgH="1066800" progId="Equation.3">
                  <p:embed/>
                </p:oleObj>
              </mc:Choice>
              <mc:Fallback>
                <p:oleObj name="Формула" r:id="rId12" imgW="622300" imgH="1066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838" y="1322388"/>
                        <a:ext cx="2520950" cy="3184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3" name="Прямоугольник 2"/>
          <p:cNvSpPr>
            <a:spLocks noChangeArrowheads="1"/>
          </p:cNvSpPr>
          <p:nvPr/>
        </p:nvSpPr>
        <p:spPr bwMode="auto">
          <a:xfrm>
            <a:off x="250825" y="371475"/>
            <a:ext cx="43164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800"/>
              <a:t>Решим неравенство: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/>
        </p:nvGraphicFramePr>
        <p:xfrm>
          <a:off x="390525" y="4214813"/>
          <a:ext cx="30861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1" name="Формула" r:id="rId14" imgW="888614" imgH="241195" progId="Equation.3">
                  <p:embed/>
                </p:oleObj>
              </mc:Choice>
              <mc:Fallback>
                <p:oleObj name="Формула" r:id="rId14" imgW="888614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525" y="4214813"/>
                        <a:ext cx="30861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728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7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71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71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1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1000"/>
                                        <p:tgtEl>
                                          <p:spTgt spid="71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169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824" name="Rectangle 48"/>
          <p:cNvSpPr>
            <a:spLocks noChangeArrowheads="1"/>
          </p:cNvSpPr>
          <p:nvPr/>
        </p:nvSpPr>
        <p:spPr bwMode="auto">
          <a:xfrm>
            <a:off x="4724400" y="2209800"/>
            <a:ext cx="1981200" cy="228600"/>
          </a:xfrm>
          <a:prstGeom prst="rect">
            <a:avLst/>
          </a:prstGeom>
          <a:solidFill>
            <a:schemeClr val="accent1">
              <a:alpha val="7607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75871" name="Rectangle 95"/>
          <p:cNvSpPr>
            <a:spLocks noChangeArrowheads="1"/>
          </p:cNvSpPr>
          <p:nvPr/>
        </p:nvSpPr>
        <p:spPr bwMode="auto">
          <a:xfrm>
            <a:off x="3311525" y="2209800"/>
            <a:ext cx="1371600" cy="228600"/>
          </a:xfrm>
          <a:prstGeom prst="rect">
            <a:avLst/>
          </a:prstGeom>
          <a:solidFill>
            <a:schemeClr val="accent1">
              <a:alpha val="7607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75823" name="Rectangle 47"/>
          <p:cNvSpPr>
            <a:spLocks noChangeArrowheads="1"/>
          </p:cNvSpPr>
          <p:nvPr/>
        </p:nvSpPr>
        <p:spPr bwMode="auto">
          <a:xfrm>
            <a:off x="4427538" y="3954463"/>
            <a:ext cx="4495800" cy="344487"/>
          </a:xfrm>
          <a:prstGeom prst="rect">
            <a:avLst/>
          </a:prstGeom>
          <a:solidFill>
            <a:srgbClr val="00FF0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75836" name="Line 60"/>
          <p:cNvSpPr>
            <a:spLocks noChangeShapeType="1"/>
          </p:cNvSpPr>
          <p:nvPr/>
        </p:nvSpPr>
        <p:spPr bwMode="auto">
          <a:xfrm flipV="1">
            <a:off x="3352800" y="2438400"/>
            <a:ext cx="5791200" cy="0"/>
          </a:xfrm>
          <a:prstGeom prst="line">
            <a:avLst/>
          </a:prstGeom>
          <a:noFill/>
          <a:ln w="349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881" name="Rectangle 105"/>
          <p:cNvSpPr>
            <a:spLocks noChangeArrowheads="1"/>
          </p:cNvSpPr>
          <p:nvPr/>
        </p:nvSpPr>
        <p:spPr bwMode="auto">
          <a:xfrm>
            <a:off x="5334000" y="1728788"/>
            <a:ext cx="1401763" cy="2667000"/>
          </a:xfrm>
          <a:prstGeom prst="rect">
            <a:avLst/>
          </a:prstGeom>
          <a:solidFill>
            <a:srgbClr val="FFCC00">
              <a:alpha val="7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75880" name="Rectangle 104"/>
          <p:cNvSpPr>
            <a:spLocks noChangeArrowheads="1"/>
          </p:cNvSpPr>
          <p:nvPr/>
        </p:nvSpPr>
        <p:spPr bwMode="auto">
          <a:xfrm>
            <a:off x="4737100" y="1743075"/>
            <a:ext cx="609600" cy="2667000"/>
          </a:xfrm>
          <a:prstGeom prst="rect">
            <a:avLst/>
          </a:prstGeom>
          <a:solidFill>
            <a:srgbClr val="CC99FF">
              <a:alpha val="5803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75780" name="Object 61"/>
          <p:cNvGraphicFramePr>
            <a:graphicFrameLocks noGrp="1" noChangeAspect="1"/>
          </p:cNvGraphicFramePr>
          <p:nvPr>
            <p:ph sz="half" idx="1"/>
          </p:nvPr>
        </p:nvGraphicFramePr>
        <p:xfrm>
          <a:off x="131763" y="177800"/>
          <a:ext cx="4187825" cy="290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8" name="Формула" r:id="rId3" imgW="1612900" imgH="1117600" progId="Equation.3">
                  <p:embed/>
                </p:oleObj>
              </mc:Choice>
              <mc:Fallback>
                <p:oleObj name="Формула" r:id="rId3" imgW="1612900" imgH="111760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763" y="177800"/>
                        <a:ext cx="4187825" cy="290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82" name="Object 62"/>
          <p:cNvGraphicFramePr>
            <a:graphicFrameLocks noGrp="1" noChangeAspect="1"/>
          </p:cNvGraphicFramePr>
          <p:nvPr>
            <p:ph sz="half" idx="2"/>
          </p:nvPr>
        </p:nvGraphicFramePr>
        <p:xfrm>
          <a:off x="104775" y="3276600"/>
          <a:ext cx="3448050" cy="309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9" name="Формула" r:id="rId5" imgW="1244600" imgH="1117600" progId="Equation.3">
                  <p:embed/>
                </p:oleObj>
              </mc:Choice>
              <mc:Fallback>
                <p:oleObj name="Формула" r:id="rId5" imgW="1244600" imgH="1117600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3276600"/>
                        <a:ext cx="3448050" cy="309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825" name="Object 63"/>
          <p:cNvGraphicFramePr>
            <a:graphicFrameLocks noChangeAspect="1"/>
          </p:cNvGraphicFramePr>
          <p:nvPr/>
        </p:nvGraphicFramePr>
        <p:xfrm>
          <a:off x="3708400" y="4292600"/>
          <a:ext cx="685800" cy="97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0" name="Формула" r:id="rId7" imgW="266469" imgH="393359" progId="Equation.3">
                  <p:embed/>
                </p:oleObj>
              </mc:Choice>
              <mc:Fallback>
                <p:oleObj name="Формула" r:id="rId7" imgW="266469" imgH="39335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8400" y="4292600"/>
                        <a:ext cx="685800" cy="979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834" name="Line 58"/>
          <p:cNvSpPr>
            <a:spLocks noChangeShapeType="1"/>
          </p:cNvSpPr>
          <p:nvPr/>
        </p:nvSpPr>
        <p:spPr bwMode="auto">
          <a:xfrm>
            <a:off x="3429000" y="4303713"/>
            <a:ext cx="5715000" cy="0"/>
          </a:xfrm>
          <a:prstGeom prst="line">
            <a:avLst/>
          </a:prstGeom>
          <a:noFill/>
          <a:ln w="349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75835" name="Object 64"/>
          <p:cNvGraphicFramePr>
            <a:graphicFrameLocks noChangeAspect="1"/>
          </p:cNvGraphicFramePr>
          <p:nvPr/>
        </p:nvGraphicFramePr>
        <p:xfrm>
          <a:off x="1657350" y="5229225"/>
          <a:ext cx="6316663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1" name="Формула" r:id="rId9" imgW="2057400" imgH="393700" progId="Equation.3">
                  <p:embed/>
                </p:oleObj>
              </mc:Choice>
              <mc:Fallback>
                <p:oleObj name="Формула" r:id="rId9" imgW="20574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7350" y="5229225"/>
                        <a:ext cx="6316663" cy="1208088"/>
                      </a:xfrm>
                      <a:prstGeom prst="rect">
                        <a:avLst/>
                      </a:prstGeom>
                      <a:solidFill>
                        <a:srgbClr val="FFCC99"/>
                      </a:solidFill>
                      <a:ln w="349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837" name="Text Box 61"/>
          <p:cNvSpPr txBox="1">
            <a:spLocks noChangeArrowheads="1"/>
          </p:cNvSpPr>
          <p:nvPr/>
        </p:nvSpPr>
        <p:spPr bwMode="auto">
          <a:xfrm>
            <a:off x="4183063" y="2441575"/>
            <a:ext cx="774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>
                <a:latin typeface="Times New Roman" pitchFamily="18" charset="0"/>
              </a:rPr>
              <a:t>-1</a:t>
            </a:r>
          </a:p>
        </p:txBody>
      </p:sp>
      <p:cxnSp>
        <p:nvCxnSpPr>
          <p:cNvPr id="75838" name="AutoShape 62"/>
          <p:cNvCxnSpPr>
            <a:cxnSpLocks noChangeShapeType="1"/>
          </p:cNvCxnSpPr>
          <p:nvPr/>
        </p:nvCxnSpPr>
        <p:spPr bwMode="auto">
          <a:xfrm rot="-5400000">
            <a:off x="7500144" y="1005682"/>
            <a:ext cx="693737" cy="2228850"/>
          </a:xfrm>
          <a:prstGeom prst="curvedConnector2">
            <a:avLst/>
          </a:pr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5839" name="AutoShape 63"/>
          <p:cNvCxnSpPr>
            <a:cxnSpLocks noChangeShapeType="1"/>
          </p:cNvCxnSpPr>
          <p:nvPr/>
        </p:nvCxnSpPr>
        <p:spPr bwMode="auto">
          <a:xfrm rot="5400000" flipV="1">
            <a:off x="5688012" y="1474788"/>
            <a:ext cx="3175" cy="1930400"/>
          </a:xfrm>
          <a:prstGeom prst="curvedConnector3">
            <a:avLst>
              <a:gd name="adj1" fmla="val -21400009"/>
            </a:avLst>
          </a:pr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5840" name="Text Box 64"/>
          <p:cNvSpPr txBox="1">
            <a:spLocks noChangeArrowheads="1"/>
          </p:cNvSpPr>
          <p:nvPr/>
        </p:nvSpPr>
        <p:spPr bwMode="auto">
          <a:xfrm>
            <a:off x="5076825" y="1700213"/>
            <a:ext cx="1219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000">
                <a:solidFill>
                  <a:srgbClr val="FF3300"/>
                </a:solidFill>
              </a:rPr>
              <a:t>-</a:t>
            </a:r>
          </a:p>
        </p:txBody>
      </p:sp>
      <p:sp>
        <p:nvSpPr>
          <p:cNvPr id="75841" name="Text Box 65"/>
          <p:cNvSpPr txBox="1">
            <a:spLocks noChangeArrowheads="1"/>
          </p:cNvSpPr>
          <p:nvPr/>
        </p:nvSpPr>
        <p:spPr bwMode="auto">
          <a:xfrm>
            <a:off x="8027988" y="1773238"/>
            <a:ext cx="4429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000">
                <a:solidFill>
                  <a:srgbClr val="FF3300"/>
                </a:solidFill>
              </a:rPr>
              <a:t>+</a:t>
            </a:r>
          </a:p>
        </p:txBody>
      </p:sp>
      <p:sp>
        <p:nvSpPr>
          <p:cNvPr id="75848" name="Text Box 72"/>
          <p:cNvSpPr txBox="1">
            <a:spLocks noChangeArrowheads="1"/>
          </p:cNvSpPr>
          <p:nvPr/>
        </p:nvSpPr>
        <p:spPr bwMode="auto">
          <a:xfrm>
            <a:off x="8596313" y="2438400"/>
            <a:ext cx="7762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 i="1">
                <a:latin typeface="Times New Roman" pitchFamily="18" charset="0"/>
              </a:rPr>
              <a:t>х</a:t>
            </a:r>
          </a:p>
        </p:txBody>
      </p:sp>
      <p:sp>
        <p:nvSpPr>
          <p:cNvPr id="75849" name="Text Box 73"/>
          <p:cNvSpPr txBox="1">
            <a:spLocks noChangeArrowheads="1"/>
          </p:cNvSpPr>
          <p:nvPr/>
        </p:nvSpPr>
        <p:spPr bwMode="auto">
          <a:xfrm>
            <a:off x="3178175" y="1655763"/>
            <a:ext cx="1219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000">
                <a:solidFill>
                  <a:srgbClr val="FF3300"/>
                </a:solidFill>
              </a:rPr>
              <a:t>-</a:t>
            </a:r>
          </a:p>
        </p:txBody>
      </p:sp>
      <p:sp>
        <p:nvSpPr>
          <p:cNvPr id="75850" name="Arc 74"/>
          <p:cNvSpPr>
            <a:spLocks/>
          </p:cNvSpPr>
          <p:nvPr/>
        </p:nvSpPr>
        <p:spPr bwMode="auto">
          <a:xfrm>
            <a:off x="2484438" y="1773238"/>
            <a:ext cx="2209800" cy="727075"/>
          </a:xfrm>
          <a:custGeom>
            <a:avLst/>
            <a:gdLst>
              <a:gd name="T0" fmla="*/ 2147483647 w 21600"/>
              <a:gd name="T1" fmla="*/ 0 h 20427"/>
              <a:gd name="T2" fmla="*/ 2147483647 w 21600"/>
              <a:gd name="T3" fmla="*/ 2147483647 h 20427"/>
              <a:gd name="T4" fmla="*/ 0 w 21600"/>
              <a:gd name="T5" fmla="*/ 2147483647 h 20427"/>
              <a:gd name="T6" fmla="*/ 0 60000 65536"/>
              <a:gd name="T7" fmla="*/ 0 60000 65536"/>
              <a:gd name="T8" fmla="*/ 0 60000 65536"/>
              <a:gd name="T9" fmla="*/ 0 w 21600"/>
              <a:gd name="T10" fmla="*/ 0 h 20427"/>
              <a:gd name="T11" fmla="*/ 21600 w 21600"/>
              <a:gd name="T12" fmla="*/ 20427 h 204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0427" fill="none" extrusionOk="0">
                <a:moveTo>
                  <a:pt x="7021" y="0"/>
                </a:moveTo>
                <a:cubicBezTo>
                  <a:pt x="15743" y="2998"/>
                  <a:pt x="21600" y="11204"/>
                  <a:pt x="21600" y="20427"/>
                </a:cubicBezTo>
              </a:path>
              <a:path w="21600" h="20427" stroke="0" extrusionOk="0">
                <a:moveTo>
                  <a:pt x="7021" y="0"/>
                </a:moveTo>
                <a:cubicBezTo>
                  <a:pt x="15743" y="2998"/>
                  <a:pt x="21600" y="11204"/>
                  <a:pt x="21600" y="20427"/>
                </a:cubicBezTo>
                <a:lnTo>
                  <a:pt x="0" y="20427"/>
                </a:lnTo>
                <a:lnTo>
                  <a:pt x="7021" y="0"/>
                </a:lnTo>
                <a:close/>
              </a:path>
            </a:pathLst>
          </a:cu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5854" name="Rectangle 78"/>
          <p:cNvSpPr>
            <a:spLocks noChangeArrowheads="1"/>
          </p:cNvSpPr>
          <p:nvPr/>
        </p:nvSpPr>
        <p:spPr bwMode="auto">
          <a:xfrm>
            <a:off x="4403725" y="1739900"/>
            <a:ext cx="304800" cy="2667000"/>
          </a:xfrm>
          <a:prstGeom prst="rect">
            <a:avLst/>
          </a:prstGeom>
          <a:solidFill>
            <a:srgbClr val="FF0000">
              <a:alpha val="121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75856" name="Text Box 80"/>
          <p:cNvSpPr txBox="1">
            <a:spLocks noChangeArrowheads="1"/>
          </p:cNvSpPr>
          <p:nvPr/>
        </p:nvSpPr>
        <p:spPr bwMode="auto">
          <a:xfrm>
            <a:off x="8596313" y="4191000"/>
            <a:ext cx="7762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 i="1">
                <a:latin typeface="Times New Roman" pitchFamily="18" charset="0"/>
              </a:rPr>
              <a:t>х</a:t>
            </a:r>
          </a:p>
        </p:txBody>
      </p:sp>
      <p:sp>
        <p:nvSpPr>
          <p:cNvPr id="75857" name="Line 81"/>
          <p:cNvSpPr>
            <a:spLocks noChangeShapeType="1"/>
          </p:cNvSpPr>
          <p:nvPr/>
        </p:nvSpPr>
        <p:spPr bwMode="auto">
          <a:xfrm>
            <a:off x="4724400" y="1752600"/>
            <a:ext cx="0" cy="27432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858" name="Line 82"/>
          <p:cNvSpPr>
            <a:spLocks noChangeShapeType="1"/>
          </p:cNvSpPr>
          <p:nvPr/>
        </p:nvSpPr>
        <p:spPr bwMode="auto">
          <a:xfrm>
            <a:off x="4419600" y="1752600"/>
            <a:ext cx="0" cy="27432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861" name="Text Box 85"/>
          <p:cNvSpPr txBox="1">
            <a:spLocks noChangeArrowheads="1"/>
          </p:cNvSpPr>
          <p:nvPr/>
        </p:nvSpPr>
        <p:spPr bwMode="auto">
          <a:xfrm>
            <a:off x="6267450" y="2500313"/>
            <a:ext cx="7747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>
                <a:latin typeface="Times New Roman" pitchFamily="18" charset="0"/>
              </a:rPr>
              <a:t>3</a:t>
            </a:r>
          </a:p>
        </p:txBody>
      </p:sp>
      <p:sp>
        <p:nvSpPr>
          <p:cNvPr id="75863" name="Oval 87"/>
          <p:cNvSpPr>
            <a:spLocks noChangeArrowheads="1"/>
          </p:cNvSpPr>
          <p:nvPr/>
        </p:nvSpPr>
        <p:spPr bwMode="auto">
          <a:xfrm>
            <a:off x="4643438" y="4211638"/>
            <a:ext cx="144462" cy="144462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latin typeface="Arial" charset="0"/>
            </a:endParaRPr>
          </a:p>
        </p:txBody>
      </p:sp>
      <p:sp>
        <p:nvSpPr>
          <p:cNvPr id="75864" name="Text Box 88"/>
          <p:cNvSpPr txBox="1">
            <a:spLocks noChangeArrowheads="1"/>
          </p:cNvSpPr>
          <p:nvPr/>
        </p:nvSpPr>
        <p:spPr bwMode="auto">
          <a:xfrm>
            <a:off x="4267200" y="4419600"/>
            <a:ext cx="774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>
                <a:latin typeface="Times New Roman" pitchFamily="18" charset="0"/>
              </a:rPr>
              <a:t>-1</a:t>
            </a:r>
          </a:p>
        </p:txBody>
      </p:sp>
      <p:sp>
        <p:nvSpPr>
          <p:cNvPr id="75865" name="Text Box 89"/>
          <p:cNvSpPr txBox="1">
            <a:spLocks noChangeArrowheads="1"/>
          </p:cNvSpPr>
          <p:nvPr/>
        </p:nvSpPr>
        <p:spPr bwMode="auto">
          <a:xfrm>
            <a:off x="4953000" y="4419600"/>
            <a:ext cx="774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>
                <a:latin typeface="Times New Roman" pitchFamily="18" charset="0"/>
              </a:rPr>
              <a:t>0</a:t>
            </a:r>
          </a:p>
        </p:txBody>
      </p:sp>
      <p:sp>
        <p:nvSpPr>
          <p:cNvPr id="75853" name="Oval 77"/>
          <p:cNvSpPr>
            <a:spLocks noChangeArrowheads="1"/>
          </p:cNvSpPr>
          <p:nvPr/>
        </p:nvSpPr>
        <p:spPr bwMode="auto">
          <a:xfrm>
            <a:off x="4356100" y="4211638"/>
            <a:ext cx="144463" cy="144462"/>
          </a:xfrm>
          <a:prstGeom prst="ellipse">
            <a:avLst/>
          </a:prstGeom>
          <a:solidFill>
            <a:schemeClr val="tx1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75878" name="Line 102"/>
          <p:cNvSpPr>
            <a:spLocks noChangeShapeType="1"/>
          </p:cNvSpPr>
          <p:nvPr/>
        </p:nvSpPr>
        <p:spPr bwMode="auto">
          <a:xfrm>
            <a:off x="5334000" y="1752600"/>
            <a:ext cx="31750" cy="27432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866" name="Oval 90"/>
          <p:cNvSpPr>
            <a:spLocks noChangeArrowheads="1"/>
          </p:cNvSpPr>
          <p:nvPr/>
        </p:nvSpPr>
        <p:spPr bwMode="auto">
          <a:xfrm>
            <a:off x="5292725" y="4211638"/>
            <a:ext cx="142875" cy="144462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latin typeface="Arial" charset="0"/>
            </a:endParaRPr>
          </a:p>
        </p:txBody>
      </p:sp>
      <p:sp>
        <p:nvSpPr>
          <p:cNvPr id="75879" name="Line 103"/>
          <p:cNvSpPr>
            <a:spLocks noChangeShapeType="1"/>
          </p:cNvSpPr>
          <p:nvPr/>
        </p:nvSpPr>
        <p:spPr bwMode="auto">
          <a:xfrm>
            <a:off x="6705600" y="1752600"/>
            <a:ext cx="0" cy="27432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5862" name="Oval 86"/>
          <p:cNvSpPr>
            <a:spLocks noChangeArrowheads="1"/>
          </p:cNvSpPr>
          <p:nvPr/>
        </p:nvSpPr>
        <p:spPr bwMode="auto">
          <a:xfrm>
            <a:off x="6624638" y="2362200"/>
            <a:ext cx="142875" cy="144463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latin typeface="Arial" charset="0"/>
            </a:endParaRPr>
          </a:p>
        </p:txBody>
      </p:sp>
      <p:sp>
        <p:nvSpPr>
          <p:cNvPr id="75851" name="Oval 75"/>
          <p:cNvSpPr>
            <a:spLocks noChangeArrowheads="1"/>
          </p:cNvSpPr>
          <p:nvPr/>
        </p:nvSpPr>
        <p:spPr bwMode="auto">
          <a:xfrm>
            <a:off x="4643438" y="2362200"/>
            <a:ext cx="144462" cy="144463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180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 -0.41458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7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75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1000"/>
                                        <p:tgtEl>
                                          <p:spTgt spid="7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1000"/>
                                        <p:tgtEl>
                                          <p:spTgt spid="75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7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75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1000"/>
                                        <p:tgtEl>
                                          <p:spTgt spid="75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1000"/>
                                        <p:tgtEl>
                                          <p:spTgt spid="7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1000"/>
                                        <p:tgtEl>
                                          <p:spTgt spid="75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0"/>
                                        <p:tgtEl>
                                          <p:spTgt spid="75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1000"/>
                                        <p:tgtEl>
                                          <p:spTgt spid="7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1000"/>
                                        <p:tgtEl>
                                          <p:spTgt spid="75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1000"/>
                                        <p:tgtEl>
                                          <p:spTgt spid="7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1000"/>
                                        <p:tgtEl>
                                          <p:spTgt spid="75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1000"/>
                                        <p:tgtEl>
                                          <p:spTgt spid="75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1000"/>
                                        <p:tgtEl>
                                          <p:spTgt spid="75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1000"/>
                                        <p:tgtEl>
                                          <p:spTgt spid="758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1000"/>
                                        <p:tgtEl>
                                          <p:spTgt spid="7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3" dur="1000"/>
                                        <p:tgtEl>
                                          <p:spTgt spid="75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1000"/>
                                        <p:tgtEl>
                                          <p:spTgt spid="75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1000"/>
                                        <p:tgtEl>
                                          <p:spTgt spid="75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1000"/>
                                        <p:tgtEl>
                                          <p:spTgt spid="75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1" dur="1000"/>
                                        <p:tgtEl>
                                          <p:spTgt spid="75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4" dur="1000"/>
                                        <p:tgtEl>
                                          <p:spTgt spid="7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1000"/>
                                        <p:tgtEl>
                                          <p:spTgt spid="7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1000"/>
                                        <p:tgtEl>
                                          <p:spTgt spid="7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1000"/>
                                        <p:tgtEl>
                                          <p:spTgt spid="75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1000"/>
                                        <p:tgtEl>
                                          <p:spTgt spid="75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3" dur="2000"/>
                                        <p:tgtEl>
                                          <p:spTgt spid="7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8" dur="2000"/>
                                        <p:tgtEl>
                                          <p:spTgt spid="75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3" dur="2000"/>
                                        <p:tgtEl>
                                          <p:spTgt spid="75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75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75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75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824" grpId="0" animBg="1"/>
      <p:bldP spid="75871" grpId="0" animBg="1"/>
      <p:bldP spid="75823" grpId="0" animBg="1"/>
      <p:bldP spid="75836" grpId="0" animBg="1"/>
      <p:bldP spid="75881" grpId="0" animBg="1"/>
      <p:bldP spid="75880" grpId="0" animBg="1"/>
      <p:bldP spid="75834" grpId="0" animBg="1"/>
      <p:bldP spid="75837" grpId="0"/>
      <p:bldP spid="75840" grpId="0"/>
      <p:bldP spid="75841" grpId="0"/>
      <p:bldP spid="75848" grpId="0"/>
      <p:bldP spid="75849" grpId="0"/>
      <p:bldP spid="75850" grpId="0" animBg="1"/>
      <p:bldP spid="75854" grpId="0" animBg="1"/>
      <p:bldP spid="75857" grpId="0" animBg="1"/>
      <p:bldP spid="75858" grpId="0" animBg="1"/>
      <p:bldP spid="75861" grpId="0"/>
      <p:bldP spid="75863" grpId="0" animBg="1"/>
      <p:bldP spid="75864" grpId="0"/>
      <p:bldP spid="75865" grpId="0"/>
      <p:bldP spid="75853" grpId="0" animBg="1"/>
      <p:bldP spid="75878" grpId="0" animBg="1"/>
      <p:bldP spid="75866" grpId="0" animBg="1"/>
      <p:bldP spid="75879" grpId="0" animBg="1"/>
      <p:bldP spid="75862" grpId="0" animBg="1"/>
      <p:bldP spid="7585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31"/>
          <p:cNvSpPr>
            <a:spLocks noChangeArrowheads="1"/>
          </p:cNvSpPr>
          <p:nvPr/>
        </p:nvSpPr>
        <p:spPr bwMode="auto">
          <a:xfrm>
            <a:off x="5292725" y="1816100"/>
            <a:ext cx="1608138" cy="487363"/>
          </a:xfrm>
          <a:prstGeom prst="rect">
            <a:avLst/>
          </a:prstGeom>
          <a:solidFill>
            <a:srgbClr val="00B050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22" name="Rectangle 31"/>
          <p:cNvSpPr>
            <a:spLocks noChangeArrowheads="1"/>
          </p:cNvSpPr>
          <p:nvPr/>
        </p:nvSpPr>
        <p:spPr bwMode="auto">
          <a:xfrm>
            <a:off x="1949450" y="1501775"/>
            <a:ext cx="1500188" cy="1227138"/>
          </a:xfrm>
          <a:prstGeom prst="rect">
            <a:avLst/>
          </a:prstGeom>
          <a:solidFill>
            <a:srgbClr val="00B050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23" name="Rectangle 31"/>
          <p:cNvSpPr>
            <a:spLocks noChangeArrowheads="1"/>
          </p:cNvSpPr>
          <p:nvPr/>
        </p:nvSpPr>
        <p:spPr bwMode="auto">
          <a:xfrm>
            <a:off x="2700338" y="2946400"/>
            <a:ext cx="3252787" cy="1228725"/>
          </a:xfrm>
          <a:prstGeom prst="rect">
            <a:avLst/>
          </a:prstGeom>
          <a:solidFill>
            <a:srgbClr val="00B050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4600629"/>
              </p:ext>
            </p:extLst>
          </p:nvPr>
        </p:nvGraphicFramePr>
        <p:xfrm>
          <a:off x="179512" y="2728913"/>
          <a:ext cx="6927850" cy="1411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3" name="Формула" r:id="rId4" imgW="2171700" imgH="482600" progId="Equation.3">
                  <p:embed/>
                </p:oleObj>
              </mc:Choice>
              <mc:Fallback>
                <p:oleObj name="Формула" r:id="rId4" imgW="2171700" imgH="482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2728913"/>
                        <a:ext cx="6927850" cy="1411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Объект 1"/>
          <p:cNvGraphicFramePr>
            <a:graphicFrameLocks noChangeAspect="1"/>
          </p:cNvGraphicFramePr>
          <p:nvPr/>
        </p:nvGraphicFramePr>
        <p:xfrm>
          <a:off x="179388" y="-20638"/>
          <a:ext cx="4281487" cy="1471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4" name="Формула" r:id="rId6" imgW="1117600" imgH="419100" progId="Equation.3">
                  <p:embed/>
                </p:oleObj>
              </mc:Choice>
              <mc:Fallback>
                <p:oleObj name="Формула" r:id="rId6" imgW="11176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-20638"/>
                        <a:ext cx="4281487" cy="1471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312738" y="4076700"/>
          <a:ext cx="6372225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5" name="Формула" r:id="rId8" imgW="1981200" imgH="482600" progId="Equation.3">
                  <p:embed/>
                </p:oleObj>
              </mc:Choice>
              <mc:Fallback>
                <p:oleObj name="Формула" r:id="rId8" imgW="1981200" imgH="482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738" y="4076700"/>
                        <a:ext cx="6372225" cy="1422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Oval 23"/>
          <p:cNvSpPr>
            <a:spLocks noChangeArrowheads="1"/>
          </p:cNvSpPr>
          <p:nvPr/>
        </p:nvSpPr>
        <p:spPr bwMode="auto">
          <a:xfrm>
            <a:off x="1062038" y="2058988"/>
            <a:ext cx="809625" cy="377825"/>
          </a:xfrm>
          <a:prstGeom prst="ellips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19" name="Text Box 24"/>
          <p:cNvSpPr txBox="1">
            <a:spLocks noChangeArrowheads="1"/>
          </p:cNvSpPr>
          <p:nvPr/>
        </p:nvSpPr>
        <p:spPr bwMode="auto">
          <a:xfrm>
            <a:off x="630238" y="2513013"/>
            <a:ext cx="609600" cy="584200"/>
          </a:xfrm>
          <a:prstGeom prst="rect">
            <a:avLst/>
          </a:prstGeom>
          <a:solidFill>
            <a:srgbClr val="FF0000">
              <a:alpha val="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>
                <a:solidFill>
                  <a:srgbClr val="FF3300"/>
                </a:solidFill>
                <a:latin typeface="Times New Roman" pitchFamily="18" charset="0"/>
              </a:rPr>
              <a:t>-1</a:t>
            </a:r>
          </a:p>
        </p:txBody>
      </p:sp>
      <p:sp>
        <p:nvSpPr>
          <p:cNvPr id="20" name="Line 25"/>
          <p:cNvSpPr>
            <a:spLocks noChangeShapeType="1"/>
          </p:cNvSpPr>
          <p:nvPr/>
        </p:nvSpPr>
        <p:spPr bwMode="auto">
          <a:xfrm>
            <a:off x="1246188" y="2513013"/>
            <a:ext cx="63500" cy="731837"/>
          </a:xfrm>
          <a:prstGeom prst="line">
            <a:avLst/>
          </a:prstGeom>
          <a:noFill/>
          <a:ln w="47625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" name="Rectangle 31"/>
          <p:cNvSpPr>
            <a:spLocks noChangeArrowheads="1"/>
          </p:cNvSpPr>
          <p:nvPr/>
        </p:nvSpPr>
        <p:spPr bwMode="auto">
          <a:xfrm>
            <a:off x="415925" y="3244850"/>
            <a:ext cx="1752600" cy="487363"/>
          </a:xfrm>
          <a:prstGeom prst="rect">
            <a:avLst/>
          </a:prstGeom>
          <a:solidFill>
            <a:srgbClr val="FF99CC">
              <a:alpha val="2392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477838" y="5300663"/>
          <a:ext cx="5278437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6" name="Формула" r:id="rId10" imgW="1676400" imgH="482600" progId="Equation.3">
                  <p:embed/>
                </p:oleObj>
              </mc:Choice>
              <mc:Fallback>
                <p:oleObj name="Формула" r:id="rId10" imgW="1676400" imgH="482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838" y="5300663"/>
                        <a:ext cx="5278437" cy="1393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Object 25"/>
          <p:cNvGraphicFramePr>
            <a:graphicFrameLocks noChangeAspect="1"/>
          </p:cNvGraphicFramePr>
          <p:nvPr/>
        </p:nvGraphicFramePr>
        <p:xfrm>
          <a:off x="323850" y="1355725"/>
          <a:ext cx="7561263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7" name="Формула" r:id="rId12" imgW="2159000" imgH="419100" progId="Equation.3">
                  <p:embed/>
                </p:oleObj>
              </mc:Choice>
              <mc:Fallback>
                <p:oleObj name="Формула" r:id="rId12" imgW="21590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355725"/>
                        <a:ext cx="7561263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3642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5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2" grpId="0" animBg="1"/>
      <p:bldP spid="22" grpId="1" animBg="1"/>
      <p:bldP spid="23" grpId="0" animBg="1"/>
      <p:bldP spid="23" grpId="1" animBg="1"/>
      <p:bldP spid="18" grpId="0" animBg="1"/>
      <p:bldP spid="18" grpId="1" animBg="1"/>
      <p:bldP spid="19" grpId="0" animBg="1"/>
      <p:bldP spid="19" grpId="1" animBg="1"/>
      <p:bldP spid="19" grpId="2" animBg="1"/>
      <p:bldP spid="20" grpId="0" animBg="1"/>
      <p:bldP spid="20" grpId="1" animBg="1"/>
      <p:bldP spid="21" grpId="0" animBg="1"/>
      <p:bldP spid="21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5473700" y="9525"/>
          <a:ext cx="3028950" cy="250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0" name="Формула" r:id="rId4" imgW="1930400" imgH="1701800" progId="Equation.3">
                  <p:embed/>
                </p:oleObj>
              </mc:Choice>
              <mc:Fallback>
                <p:oleObj name="Формула" r:id="rId4" imgW="1930400" imgH="170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3700" y="9525"/>
                        <a:ext cx="3028950" cy="2505075"/>
                      </a:xfrm>
                      <a:prstGeom prst="rect">
                        <a:avLst/>
                      </a:prstGeom>
                      <a:solidFill>
                        <a:srgbClr val="FFFFB3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2857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327025" y="115888"/>
          <a:ext cx="4189413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1" name="Формула" r:id="rId6" imgW="114151" imgH="215619" progId="Equation.3">
                  <p:embed/>
                </p:oleObj>
              </mc:Choice>
              <mc:Fallback>
                <p:oleObj name="Формула" r:id="rId6" imgW="114151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025" y="115888"/>
                        <a:ext cx="4189413" cy="1009650"/>
                      </a:xfrm>
                      <a:prstGeom prst="rect">
                        <a:avLst/>
                      </a:prstGeom>
                      <a:solidFill>
                        <a:srgbClr val="FFFFB3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Rectangle 19"/>
          <p:cNvSpPr>
            <a:spLocks noChangeArrowheads="1"/>
          </p:cNvSpPr>
          <p:nvPr/>
        </p:nvSpPr>
        <p:spPr bwMode="auto">
          <a:xfrm>
            <a:off x="327025" y="1268413"/>
            <a:ext cx="1296988" cy="1663700"/>
          </a:xfrm>
          <a:prstGeom prst="rect">
            <a:avLst/>
          </a:prstGeom>
          <a:solidFill>
            <a:srgbClr val="99FF33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57" name="Rectangle 74"/>
          <p:cNvSpPr>
            <a:spLocks noChangeArrowheads="1"/>
          </p:cNvSpPr>
          <p:nvPr/>
        </p:nvSpPr>
        <p:spPr bwMode="auto">
          <a:xfrm>
            <a:off x="2330450" y="3279775"/>
            <a:ext cx="828675" cy="346075"/>
          </a:xfrm>
          <a:prstGeom prst="rect">
            <a:avLst/>
          </a:prstGeom>
          <a:solidFill>
            <a:srgbClr val="FFC00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56" name="Rectangle 74"/>
          <p:cNvSpPr>
            <a:spLocks noChangeArrowheads="1"/>
          </p:cNvSpPr>
          <p:nvPr/>
        </p:nvSpPr>
        <p:spPr bwMode="auto">
          <a:xfrm>
            <a:off x="414338" y="3292475"/>
            <a:ext cx="720725" cy="346075"/>
          </a:xfrm>
          <a:prstGeom prst="rect">
            <a:avLst/>
          </a:prstGeom>
          <a:solidFill>
            <a:srgbClr val="FFC00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31825" name="Rectangle 81"/>
          <p:cNvSpPr>
            <a:spLocks noChangeArrowheads="1"/>
          </p:cNvSpPr>
          <p:nvPr/>
        </p:nvSpPr>
        <p:spPr bwMode="auto">
          <a:xfrm>
            <a:off x="5102225" y="4413250"/>
            <a:ext cx="3348038" cy="344488"/>
          </a:xfrm>
          <a:prstGeom prst="rect">
            <a:avLst/>
          </a:prstGeom>
          <a:solidFill>
            <a:srgbClr val="0099FF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31818" name="Rectangle 74"/>
          <p:cNvSpPr>
            <a:spLocks noChangeArrowheads="1"/>
          </p:cNvSpPr>
          <p:nvPr/>
        </p:nvSpPr>
        <p:spPr bwMode="auto">
          <a:xfrm>
            <a:off x="7177088" y="3340100"/>
            <a:ext cx="1260475" cy="344488"/>
          </a:xfrm>
          <a:prstGeom prst="rect">
            <a:avLst/>
          </a:prstGeom>
          <a:solidFill>
            <a:srgbClr val="FFC000">
              <a:alpha val="7607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31782" name="Object 48"/>
          <p:cNvGraphicFramePr>
            <a:graphicFrameLocks noChangeAspect="1"/>
          </p:cNvGraphicFramePr>
          <p:nvPr/>
        </p:nvGraphicFramePr>
        <p:xfrm>
          <a:off x="4878388" y="4862513"/>
          <a:ext cx="422275" cy="105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2" name="Формула" r:id="rId8" imgW="152334" imgH="393529" progId="Equation.3">
                  <p:embed/>
                </p:oleObj>
              </mc:Choice>
              <mc:Fallback>
                <p:oleObj name="Формула" r:id="rId8" imgW="152334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8388" y="4862513"/>
                        <a:ext cx="422275" cy="1055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83" name="Text Box 39"/>
          <p:cNvSpPr txBox="1">
            <a:spLocks noChangeArrowheads="1"/>
          </p:cNvSpPr>
          <p:nvPr/>
        </p:nvSpPr>
        <p:spPr bwMode="auto">
          <a:xfrm>
            <a:off x="5842000" y="4906963"/>
            <a:ext cx="5445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0">
                <a:latin typeface="Times New Roman" pitchFamily="18" charset="0"/>
              </a:rPr>
              <a:t>1</a:t>
            </a:r>
          </a:p>
        </p:txBody>
      </p:sp>
      <p:sp>
        <p:nvSpPr>
          <p:cNvPr id="31791" name="Line 47"/>
          <p:cNvSpPr>
            <a:spLocks noChangeShapeType="1"/>
          </p:cNvSpPr>
          <p:nvPr/>
        </p:nvSpPr>
        <p:spPr bwMode="auto">
          <a:xfrm>
            <a:off x="327025" y="4752975"/>
            <a:ext cx="8123238" cy="0"/>
          </a:xfrm>
          <a:prstGeom prst="line">
            <a:avLst/>
          </a:prstGeom>
          <a:noFill/>
          <a:ln w="349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31793" name="Object 49"/>
          <p:cNvGraphicFramePr>
            <a:graphicFrameLocks noChangeAspect="1"/>
          </p:cNvGraphicFramePr>
          <p:nvPr/>
        </p:nvGraphicFramePr>
        <p:xfrm>
          <a:off x="788988" y="5735638"/>
          <a:ext cx="3016250" cy="75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3" name="Формула" r:id="rId10" imgW="965200" imgH="241300" progId="Equation.3">
                  <p:embed/>
                </p:oleObj>
              </mc:Choice>
              <mc:Fallback>
                <p:oleObj name="Формула" r:id="rId10" imgW="9652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8988" y="5735638"/>
                        <a:ext cx="3016250" cy="754062"/>
                      </a:xfrm>
                      <a:prstGeom prst="rect">
                        <a:avLst/>
                      </a:prstGeom>
                      <a:solidFill>
                        <a:srgbClr val="FFCC99"/>
                      </a:solidFill>
                      <a:ln w="349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0" name="Line 6"/>
          <p:cNvSpPr>
            <a:spLocks noChangeShapeType="1"/>
          </p:cNvSpPr>
          <p:nvPr/>
        </p:nvSpPr>
        <p:spPr bwMode="auto">
          <a:xfrm>
            <a:off x="373063" y="3638550"/>
            <a:ext cx="8053387" cy="53975"/>
          </a:xfrm>
          <a:prstGeom prst="line">
            <a:avLst/>
          </a:prstGeom>
          <a:noFill/>
          <a:ln w="349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cxnSp>
        <p:nvCxnSpPr>
          <p:cNvPr id="31759" name="AutoShape 15"/>
          <p:cNvCxnSpPr>
            <a:cxnSpLocks noChangeShapeType="1"/>
          </p:cNvCxnSpPr>
          <p:nvPr/>
        </p:nvCxnSpPr>
        <p:spPr bwMode="auto">
          <a:xfrm rot="-5400000">
            <a:off x="7740650" y="2446338"/>
            <a:ext cx="693738" cy="1763712"/>
          </a:xfrm>
          <a:prstGeom prst="curvedConnector2">
            <a:avLst/>
          </a:pr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767" name="Text Box 23"/>
          <p:cNvSpPr txBox="1">
            <a:spLocks noChangeArrowheads="1"/>
          </p:cNvSpPr>
          <p:nvPr/>
        </p:nvSpPr>
        <p:spPr bwMode="auto">
          <a:xfrm>
            <a:off x="6386513" y="3036888"/>
            <a:ext cx="539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800">
                <a:solidFill>
                  <a:srgbClr val="FF3300"/>
                </a:solidFill>
                <a:latin typeface="Times New Roman" pitchFamily="18" charset="0"/>
              </a:rPr>
              <a:t>-</a:t>
            </a:r>
          </a:p>
        </p:txBody>
      </p:sp>
      <p:sp>
        <p:nvSpPr>
          <p:cNvPr id="31769" name="Text Box 25"/>
          <p:cNvSpPr txBox="1">
            <a:spLocks noChangeArrowheads="1"/>
          </p:cNvSpPr>
          <p:nvPr/>
        </p:nvSpPr>
        <p:spPr bwMode="auto">
          <a:xfrm>
            <a:off x="7448550" y="3130550"/>
            <a:ext cx="4429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000">
                <a:solidFill>
                  <a:srgbClr val="FF3300"/>
                </a:solidFill>
              </a:rPr>
              <a:t>+</a:t>
            </a:r>
          </a:p>
        </p:txBody>
      </p:sp>
      <p:sp>
        <p:nvSpPr>
          <p:cNvPr id="31798" name="Text Box 54"/>
          <p:cNvSpPr txBox="1">
            <a:spLocks noChangeArrowheads="1"/>
          </p:cNvSpPr>
          <p:nvPr/>
        </p:nvSpPr>
        <p:spPr bwMode="auto">
          <a:xfrm>
            <a:off x="8037513" y="3632200"/>
            <a:ext cx="7762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 i="1">
                <a:latin typeface="Times New Roman" pitchFamily="18" charset="0"/>
              </a:rPr>
              <a:t>х</a:t>
            </a:r>
          </a:p>
        </p:txBody>
      </p:sp>
      <p:sp>
        <p:nvSpPr>
          <p:cNvPr id="31819" name="Text Box 75"/>
          <p:cNvSpPr txBox="1">
            <a:spLocks noChangeArrowheads="1"/>
          </p:cNvSpPr>
          <p:nvPr/>
        </p:nvSpPr>
        <p:spPr bwMode="auto">
          <a:xfrm>
            <a:off x="4279900" y="3000375"/>
            <a:ext cx="4714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800">
                <a:solidFill>
                  <a:srgbClr val="FF3300"/>
                </a:solidFill>
                <a:latin typeface="Times New Roman" pitchFamily="18" charset="0"/>
              </a:rPr>
              <a:t>-</a:t>
            </a:r>
          </a:p>
        </p:txBody>
      </p:sp>
      <p:sp>
        <p:nvSpPr>
          <p:cNvPr id="31822" name="Arc 78"/>
          <p:cNvSpPr>
            <a:spLocks/>
          </p:cNvSpPr>
          <p:nvPr/>
        </p:nvSpPr>
        <p:spPr bwMode="auto">
          <a:xfrm>
            <a:off x="250825" y="3086100"/>
            <a:ext cx="889000" cy="660400"/>
          </a:xfrm>
          <a:custGeom>
            <a:avLst/>
            <a:gdLst>
              <a:gd name="T0" fmla="*/ 2147483647 w 21600"/>
              <a:gd name="T1" fmla="*/ 0 h 21458"/>
              <a:gd name="T2" fmla="*/ 2147483647 w 21600"/>
              <a:gd name="T3" fmla="*/ 2147483647 h 21458"/>
              <a:gd name="T4" fmla="*/ 0 w 21600"/>
              <a:gd name="T5" fmla="*/ 2147483647 h 21458"/>
              <a:gd name="T6" fmla="*/ 0 60000 65536"/>
              <a:gd name="T7" fmla="*/ 0 60000 65536"/>
              <a:gd name="T8" fmla="*/ 0 60000 65536"/>
              <a:gd name="T9" fmla="*/ 0 w 21600"/>
              <a:gd name="T10" fmla="*/ 0 h 21458"/>
              <a:gd name="T11" fmla="*/ 21600 w 21600"/>
              <a:gd name="T12" fmla="*/ 21458 h 2145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458" fill="none" extrusionOk="0">
                <a:moveTo>
                  <a:pt x="2471" y="-1"/>
                </a:moveTo>
                <a:cubicBezTo>
                  <a:pt x="13372" y="1255"/>
                  <a:pt x="21600" y="10484"/>
                  <a:pt x="21600" y="21458"/>
                </a:cubicBezTo>
              </a:path>
              <a:path w="21600" h="21458" stroke="0" extrusionOk="0">
                <a:moveTo>
                  <a:pt x="2471" y="-1"/>
                </a:moveTo>
                <a:cubicBezTo>
                  <a:pt x="13372" y="1255"/>
                  <a:pt x="21600" y="10484"/>
                  <a:pt x="21600" y="21458"/>
                </a:cubicBezTo>
                <a:lnTo>
                  <a:pt x="0" y="21458"/>
                </a:lnTo>
                <a:lnTo>
                  <a:pt x="2471" y="-1"/>
                </a:lnTo>
                <a:close/>
              </a:path>
            </a:pathLst>
          </a:cu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1751" name="Oval 7"/>
          <p:cNvSpPr>
            <a:spLocks noChangeArrowheads="1"/>
          </p:cNvSpPr>
          <p:nvPr/>
        </p:nvSpPr>
        <p:spPr bwMode="auto">
          <a:xfrm>
            <a:off x="3000375" y="3557588"/>
            <a:ext cx="150813" cy="153987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latin typeface="Arial" charset="0"/>
            </a:endParaRPr>
          </a:p>
        </p:txBody>
      </p:sp>
      <p:sp>
        <p:nvSpPr>
          <p:cNvPr id="31826" name="Rectangle 82"/>
          <p:cNvSpPr>
            <a:spLocks noChangeArrowheads="1"/>
          </p:cNvSpPr>
          <p:nvPr/>
        </p:nvSpPr>
        <p:spPr bwMode="auto">
          <a:xfrm>
            <a:off x="7177088" y="2605088"/>
            <a:ext cx="1290637" cy="2590800"/>
          </a:xfrm>
          <a:prstGeom prst="rect">
            <a:avLst/>
          </a:prstGeom>
          <a:solidFill>
            <a:srgbClr val="FF0000">
              <a:alpha val="1215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31827" name="Text Box 83"/>
          <p:cNvSpPr txBox="1">
            <a:spLocks noChangeArrowheads="1"/>
          </p:cNvSpPr>
          <p:nvPr/>
        </p:nvSpPr>
        <p:spPr bwMode="auto">
          <a:xfrm>
            <a:off x="8061325" y="4748213"/>
            <a:ext cx="7762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 i="1">
                <a:latin typeface="Times New Roman" pitchFamily="18" charset="0"/>
              </a:rPr>
              <a:t>х</a:t>
            </a:r>
          </a:p>
        </p:txBody>
      </p:sp>
      <p:sp>
        <p:nvSpPr>
          <p:cNvPr id="31828" name="Line 84"/>
          <p:cNvSpPr>
            <a:spLocks noChangeShapeType="1"/>
          </p:cNvSpPr>
          <p:nvPr/>
        </p:nvSpPr>
        <p:spPr bwMode="auto">
          <a:xfrm flipH="1">
            <a:off x="7162800" y="2625725"/>
            <a:ext cx="9525" cy="25908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1752" name="Oval 8"/>
          <p:cNvSpPr>
            <a:spLocks noChangeArrowheads="1"/>
          </p:cNvSpPr>
          <p:nvPr/>
        </p:nvSpPr>
        <p:spPr bwMode="auto">
          <a:xfrm>
            <a:off x="7104063" y="3586163"/>
            <a:ext cx="146050" cy="150812"/>
          </a:xfrm>
          <a:prstGeom prst="ellipse">
            <a:avLst/>
          </a:prstGeom>
          <a:solidFill>
            <a:srgbClr val="000000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2563813" y="3706813"/>
          <a:ext cx="720725" cy="922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4" name="Формула" r:id="rId12" imgW="266469" imgH="393359" progId="Equation.3">
                  <p:embed/>
                </p:oleObj>
              </mc:Choice>
              <mc:Fallback>
                <p:oleObj name="Формула" r:id="rId12" imgW="266469" imgH="39335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3813" y="3706813"/>
                        <a:ext cx="720725" cy="922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Oval 8"/>
          <p:cNvSpPr>
            <a:spLocks noChangeArrowheads="1"/>
          </p:cNvSpPr>
          <p:nvPr/>
        </p:nvSpPr>
        <p:spPr bwMode="auto">
          <a:xfrm>
            <a:off x="2257425" y="3584575"/>
            <a:ext cx="146050" cy="149225"/>
          </a:xfrm>
          <a:prstGeom prst="ellipse">
            <a:avLst/>
          </a:prstGeom>
          <a:solidFill>
            <a:srgbClr val="000000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47" name="Text Box 39"/>
          <p:cNvSpPr txBox="1">
            <a:spLocks noChangeArrowheads="1"/>
          </p:cNvSpPr>
          <p:nvPr/>
        </p:nvSpPr>
        <p:spPr bwMode="auto">
          <a:xfrm>
            <a:off x="1943100" y="3724275"/>
            <a:ext cx="5445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0">
                <a:latin typeface="Times New Roman" pitchFamily="18" charset="0"/>
              </a:rPr>
              <a:t>-1</a:t>
            </a:r>
          </a:p>
        </p:txBody>
      </p:sp>
      <p:sp>
        <p:nvSpPr>
          <p:cNvPr id="48" name="Oval 8"/>
          <p:cNvSpPr>
            <a:spLocks noChangeArrowheads="1"/>
          </p:cNvSpPr>
          <p:nvPr/>
        </p:nvSpPr>
        <p:spPr bwMode="auto">
          <a:xfrm>
            <a:off x="5972175" y="3584575"/>
            <a:ext cx="146050" cy="149225"/>
          </a:xfrm>
          <a:prstGeom prst="ellipse">
            <a:avLst/>
          </a:prstGeom>
          <a:solidFill>
            <a:srgbClr val="000000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sp>
        <p:nvSpPr>
          <p:cNvPr id="49" name="Oval 8"/>
          <p:cNvSpPr>
            <a:spLocks noChangeArrowheads="1"/>
          </p:cNvSpPr>
          <p:nvPr/>
        </p:nvSpPr>
        <p:spPr bwMode="auto">
          <a:xfrm>
            <a:off x="1062038" y="3584575"/>
            <a:ext cx="146050" cy="149225"/>
          </a:xfrm>
          <a:prstGeom prst="ellipse">
            <a:avLst/>
          </a:prstGeom>
          <a:solidFill>
            <a:srgbClr val="000000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b="0">
              <a:latin typeface="Times New Roman" pitchFamily="18" charset="0"/>
            </a:endParaRPr>
          </a:p>
        </p:txBody>
      </p:sp>
      <p:graphicFrame>
        <p:nvGraphicFramePr>
          <p:cNvPr id="50" name="Object 51"/>
          <p:cNvGraphicFramePr>
            <a:graphicFrameLocks noChangeAspect="1"/>
          </p:cNvGraphicFramePr>
          <p:nvPr/>
        </p:nvGraphicFramePr>
        <p:xfrm>
          <a:off x="560388" y="3760788"/>
          <a:ext cx="879475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5" name="Формула" r:id="rId14" imgW="342751" imgH="228501" progId="Equation.3">
                  <p:embed/>
                </p:oleObj>
              </mc:Choice>
              <mc:Fallback>
                <p:oleObj name="Формула" r:id="rId14" imgW="342751" imgH="22850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388" y="3760788"/>
                        <a:ext cx="879475" cy="506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Text Box 39"/>
          <p:cNvSpPr txBox="1">
            <a:spLocks noChangeArrowheads="1"/>
          </p:cNvSpPr>
          <p:nvPr/>
        </p:nvSpPr>
        <p:spPr bwMode="auto">
          <a:xfrm>
            <a:off x="5727700" y="3760788"/>
            <a:ext cx="5445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0">
                <a:latin typeface="Times New Roman" pitchFamily="18" charset="0"/>
              </a:rPr>
              <a:t>1</a:t>
            </a: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/>
        </p:nvGraphicFramePr>
        <p:xfrm>
          <a:off x="6840538" y="3767138"/>
          <a:ext cx="587375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6" name="Формула" r:id="rId16" imgW="228600" imgH="228600" progId="Equation.3">
                  <p:embed/>
                </p:oleObj>
              </mc:Choice>
              <mc:Fallback>
                <p:oleObj name="Формула" r:id="rId16" imgW="228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0538" y="3767138"/>
                        <a:ext cx="587375" cy="506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" name="Text Box 25"/>
          <p:cNvSpPr txBox="1">
            <a:spLocks noChangeArrowheads="1"/>
          </p:cNvSpPr>
          <p:nvPr/>
        </p:nvSpPr>
        <p:spPr bwMode="auto">
          <a:xfrm>
            <a:off x="628650" y="3065463"/>
            <a:ext cx="4429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000">
                <a:solidFill>
                  <a:srgbClr val="FF3300"/>
                </a:solidFill>
              </a:rPr>
              <a:t>+</a:t>
            </a:r>
          </a:p>
        </p:txBody>
      </p:sp>
      <p:sp>
        <p:nvSpPr>
          <p:cNvPr id="54" name="Text Box 25"/>
          <p:cNvSpPr txBox="1">
            <a:spLocks noChangeArrowheads="1"/>
          </p:cNvSpPr>
          <p:nvPr/>
        </p:nvSpPr>
        <p:spPr bwMode="auto">
          <a:xfrm>
            <a:off x="2493963" y="3065463"/>
            <a:ext cx="4302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000">
                <a:solidFill>
                  <a:srgbClr val="FF3300"/>
                </a:solidFill>
              </a:rPr>
              <a:t>+</a:t>
            </a:r>
          </a:p>
        </p:txBody>
      </p:sp>
      <p:sp>
        <p:nvSpPr>
          <p:cNvPr id="55" name="Text Box 75"/>
          <p:cNvSpPr txBox="1">
            <a:spLocks noChangeArrowheads="1"/>
          </p:cNvSpPr>
          <p:nvPr/>
        </p:nvSpPr>
        <p:spPr bwMode="auto">
          <a:xfrm>
            <a:off x="1412875" y="2949575"/>
            <a:ext cx="4714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800">
                <a:solidFill>
                  <a:srgbClr val="FF3300"/>
                </a:solidFill>
                <a:latin typeface="Times New Roman" pitchFamily="18" charset="0"/>
              </a:rPr>
              <a:t>-</a:t>
            </a:r>
          </a:p>
        </p:txBody>
      </p:sp>
      <p:sp>
        <p:nvSpPr>
          <p:cNvPr id="58" name="Oval 7"/>
          <p:cNvSpPr>
            <a:spLocks noChangeArrowheads="1"/>
          </p:cNvSpPr>
          <p:nvPr/>
        </p:nvSpPr>
        <p:spPr bwMode="auto">
          <a:xfrm>
            <a:off x="5040313" y="4675188"/>
            <a:ext cx="152400" cy="155575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latin typeface="Arial" charset="0"/>
            </a:endParaRPr>
          </a:p>
        </p:txBody>
      </p:sp>
      <p:sp>
        <p:nvSpPr>
          <p:cNvPr id="59" name="Oval 7"/>
          <p:cNvSpPr>
            <a:spLocks noChangeArrowheads="1"/>
          </p:cNvSpPr>
          <p:nvPr/>
        </p:nvSpPr>
        <p:spPr bwMode="auto">
          <a:xfrm>
            <a:off x="6037263" y="4679950"/>
            <a:ext cx="152400" cy="155575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b="0">
              <a:latin typeface="Arial" charset="0"/>
            </a:endParaRPr>
          </a:p>
        </p:txBody>
      </p:sp>
      <p:cxnSp>
        <p:nvCxnSpPr>
          <p:cNvPr id="64" name="AutoShape 76"/>
          <p:cNvCxnSpPr>
            <a:cxnSpLocks noChangeShapeType="1"/>
          </p:cNvCxnSpPr>
          <p:nvPr/>
        </p:nvCxnSpPr>
        <p:spPr bwMode="auto">
          <a:xfrm rot="-5400000">
            <a:off x="2737644" y="3226594"/>
            <a:ext cx="14287" cy="720725"/>
          </a:xfrm>
          <a:prstGeom prst="curvedConnector3">
            <a:avLst>
              <a:gd name="adj1" fmla="val 3473190"/>
            </a:avLst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9" name="AutoShape 76"/>
          <p:cNvCxnSpPr>
            <a:cxnSpLocks noChangeShapeType="1"/>
          </p:cNvCxnSpPr>
          <p:nvPr/>
        </p:nvCxnSpPr>
        <p:spPr bwMode="auto">
          <a:xfrm rot="-5400000">
            <a:off x="4540250" y="2157413"/>
            <a:ext cx="14288" cy="2881312"/>
          </a:xfrm>
          <a:prstGeom prst="curvedConnector3">
            <a:avLst>
              <a:gd name="adj1" fmla="val 3473190"/>
            </a:avLst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AutoShape 76"/>
          <p:cNvCxnSpPr>
            <a:cxnSpLocks noChangeShapeType="1"/>
          </p:cNvCxnSpPr>
          <p:nvPr/>
        </p:nvCxnSpPr>
        <p:spPr bwMode="auto">
          <a:xfrm rot="-5400000">
            <a:off x="6595269" y="3121819"/>
            <a:ext cx="14288" cy="1079500"/>
          </a:xfrm>
          <a:prstGeom prst="curvedConnector3">
            <a:avLst>
              <a:gd name="adj1" fmla="val 3473190"/>
            </a:avLst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" name="AutoShape 76"/>
          <p:cNvCxnSpPr>
            <a:cxnSpLocks noChangeShapeType="1"/>
          </p:cNvCxnSpPr>
          <p:nvPr/>
        </p:nvCxnSpPr>
        <p:spPr bwMode="auto">
          <a:xfrm rot="-5400000">
            <a:off x="1740694" y="3123407"/>
            <a:ext cx="14287" cy="1079500"/>
          </a:xfrm>
          <a:prstGeom prst="curvedConnector3">
            <a:avLst>
              <a:gd name="adj1" fmla="val 3473190"/>
            </a:avLst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16426" name="Объект 2"/>
          <p:cNvGraphicFramePr>
            <a:graphicFrameLocks noChangeAspect="1"/>
          </p:cNvGraphicFramePr>
          <p:nvPr/>
        </p:nvGraphicFramePr>
        <p:xfrm>
          <a:off x="93663" y="65088"/>
          <a:ext cx="4471987" cy="332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7" name="Формула" r:id="rId18" imgW="1752600" imgH="1422400" progId="Equation.3">
                  <p:embed/>
                </p:oleObj>
              </mc:Choice>
              <mc:Fallback>
                <p:oleObj name="Формула" r:id="rId18" imgW="1752600" imgH="142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663" y="65088"/>
                        <a:ext cx="4471987" cy="3328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301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1000"/>
                                        <p:tgtEl>
                                          <p:spTgt spid="31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1000"/>
                                        <p:tgtEl>
                                          <p:spTgt spid="31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1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1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4" dur="5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8" dur="500"/>
                                        <p:tgtEl>
                                          <p:spTgt spid="31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1000"/>
                                        <p:tgtEl>
                                          <p:spTgt spid="31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6" dur="1000"/>
                                        <p:tgtEl>
                                          <p:spTgt spid="31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9" dur="1000"/>
                                        <p:tgtEl>
                                          <p:spTgt spid="31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1000"/>
                                        <p:tgtEl>
                                          <p:spTgt spid="31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0" dur="1000"/>
                                        <p:tgtEl>
                                          <p:spTgt spid="31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8" dur="1000"/>
                                        <p:tgtEl>
                                          <p:spTgt spid="31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3" dur="1000"/>
                                        <p:tgtEl>
                                          <p:spTgt spid="31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8" dur="1000"/>
                                        <p:tgtEl>
                                          <p:spTgt spid="31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3" dur="1000"/>
                                        <p:tgtEl>
                                          <p:spTgt spid="31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7" grpId="0" animBg="1"/>
      <p:bldP spid="56" grpId="0" animBg="1"/>
      <p:bldP spid="31825" grpId="0" animBg="1"/>
      <p:bldP spid="31818" grpId="0" animBg="1"/>
      <p:bldP spid="31783" grpId="0"/>
      <p:bldP spid="31791" grpId="0" animBg="1"/>
      <p:bldP spid="31750" grpId="0" animBg="1"/>
      <p:bldP spid="31767" grpId="0"/>
      <p:bldP spid="31769" grpId="0"/>
      <p:bldP spid="31798" grpId="0"/>
      <p:bldP spid="31819" grpId="0"/>
      <p:bldP spid="31822" grpId="0" animBg="1"/>
      <p:bldP spid="31751" grpId="0" animBg="1"/>
      <p:bldP spid="31826" grpId="0" animBg="1"/>
      <p:bldP spid="31828" grpId="0" animBg="1"/>
      <p:bldP spid="31752" grpId="0" animBg="1"/>
      <p:bldP spid="46" grpId="0" animBg="1"/>
      <p:bldP spid="47" grpId="0"/>
      <p:bldP spid="48" grpId="0" animBg="1"/>
      <p:bldP spid="49" grpId="0" animBg="1"/>
      <p:bldP spid="51" grpId="0"/>
      <p:bldP spid="53" grpId="0"/>
      <p:bldP spid="54" grpId="0"/>
      <p:bldP spid="55" grpId="0"/>
      <p:bldP spid="58" grpId="0" animBg="1"/>
      <p:bldP spid="5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1928802"/>
            <a:ext cx="8858312" cy="407848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400" b="1" dirty="0" smtClean="0">
                <a:latin typeface="Cambria" pitchFamily="18" charset="0"/>
              </a:rPr>
              <a:t>Log </a:t>
            </a:r>
            <a:r>
              <a:rPr lang="en-US" sz="4400" b="1" baseline="-25000" dirty="0" smtClean="0">
                <a:latin typeface="Cambria" pitchFamily="18" charset="0"/>
              </a:rPr>
              <a:t>(10-x</a:t>
            </a:r>
            <a:r>
              <a:rPr lang="en-US" sz="4400" b="1" baseline="30000" dirty="0" smtClean="0">
                <a:latin typeface="Cambria" pitchFamily="18" charset="0"/>
              </a:rPr>
              <a:t>2</a:t>
            </a:r>
            <a:r>
              <a:rPr lang="en-US" sz="4400" b="1" baseline="-25000" dirty="0" smtClean="0">
                <a:latin typeface="Cambria" pitchFamily="18" charset="0"/>
              </a:rPr>
              <a:t>)</a:t>
            </a:r>
            <a:r>
              <a:rPr lang="en-US" sz="4400" b="1" dirty="0" smtClean="0">
                <a:latin typeface="Cambria" pitchFamily="18" charset="0"/>
              </a:rPr>
              <a:t> (3,2x-x</a:t>
            </a:r>
            <a:r>
              <a:rPr lang="en-US" sz="4400" b="1" baseline="30000" dirty="0" smtClean="0">
                <a:latin typeface="Cambria" pitchFamily="18" charset="0"/>
              </a:rPr>
              <a:t>2</a:t>
            </a:r>
            <a:r>
              <a:rPr lang="en-US" sz="4400" b="1" dirty="0" smtClean="0">
                <a:latin typeface="Cambria" pitchFamily="18" charset="0"/>
              </a:rPr>
              <a:t> )&lt;1</a:t>
            </a:r>
          </a:p>
          <a:p>
            <a:pPr>
              <a:buNone/>
            </a:pPr>
            <a:endParaRPr lang="en-US" sz="4000" b="1" dirty="0" smtClean="0"/>
          </a:p>
          <a:p>
            <a:pPr>
              <a:buNone/>
            </a:pPr>
            <a:r>
              <a:rPr lang="en-US" sz="3600" b="1" dirty="0" smtClean="0">
                <a:latin typeface="Cambria" pitchFamily="18" charset="0"/>
              </a:rPr>
              <a:t>Log </a:t>
            </a:r>
            <a:r>
              <a:rPr lang="en-US" sz="3600" b="1" baseline="-25000" dirty="0" smtClean="0">
                <a:latin typeface="Cambria" pitchFamily="18" charset="0"/>
              </a:rPr>
              <a:t> </a:t>
            </a:r>
            <a:r>
              <a:rPr lang="en-US" sz="3600" b="1" dirty="0" smtClean="0">
                <a:latin typeface="Cambria" pitchFamily="18" charset="0"/>
              </a:rPr>
              <a:t>   </a:t>
            </a:r>
            <a:r>
              <a:rPr lang="ru-RU" sz="3600" b="1" dirty="0" smtClean="0">
                <a:latin typeface="Cambria" pitchFamily="18" charset="0"/>
              </a:rPr>
              <a:t>  </a:t>
            </a:r>
            <a:r>
              <a:rPr lang="en-US" sz="3600" b="1" dirty="0" smtClean="0">
                <a:latin typeface="Cambria" pitchFamily="18" charset="0"/>
              </a:rPr>
              <a:t>(2x</a:t>
            </a:r>
            <a:r>
              <a:rPr lang="en-US" sz="3600" b="1" baseline="30000" dirty="0" smtClean="0">
                <a:latin typeface="Cambria" pitchFamily="18" charset="0"/>
              </a:rPr>
              <a:t>2</a:t>
            </a:r>
            <a:r>
              <a:rPr lang="en-US" sz="3600" b="1" dirty="0" smtClean="0">
                <a:latin typeface="Cambria" pitchFamily="18" charset="0"/>
              </a:rPr>
              <a:t> +x-1 )</a:t>
            </a:r>
            <a:r>
              <a:rPr lang="en-US" sz="4000" b="1" dirty="0" smtClean="0">
                <a:latin typeface="Cambria" pitchFamily="18" charset="0"/>
              </a:rPr>
              <a:t>≥</a:t>
            </a:r>
            <a:r>
              <a:rPr lang="ru-RU" sz="4000" b="1" dirty="0" smtClean="0">
                <a:latin typeface="Cambria" pitchFamily="18" charset="0"/>
              </a:rPr>
              <a:t> </a:t>
            </a:r>
            <a:r>
              <a:rPr lang="en-US" sz="3600" b="1" dirty="0" smtClean="0">
                <a:latin typeface="Cambria" pitchFamily="18" charset="0"/>
              </a:rPr>
              <a:t>Log   (11x-6-3x</a:t>
            </a:r>
            <a:r>
              <a:rPr lang="en-US" sz="3600" b="1" baseline="30000" dirty="0" smtClean="0">
                <a:latin typeface="Cambria" pitchFamily="18" charset="0"/>
              </a:rPr>
              <a:t>2</a:t>
            </a:r>
            <a:r>
              <a:rPr lang="en-US" sz="3600" b="1" dirty="0" smtClean="0">
                <a:latin typeface="Cambria" pitchFamily="18" charset="0"/>
              </a:rPr>
              <a:t>)</a:t>
            </a:r>
          </a:p>
          <a:p>
            <a:endParaRPr lang="en-US" sz="4000" b="1" dirty="0" smtClean="0"/>
          </a:p>
          <a:p>
            <a:endParaRPr lang="ru-RU" sz="4000" b="1" baseline="30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Домашнее задание.</a:t>
            </a:r>
            <a:endParaRPr lang="ru-RU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1257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12573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38" y="3857628"/>
            <a:ext cx="729988" cy="614346"/>
          </a:xfrm>
          <a:prstGeom prst="rect">
            <a:avLst/>
          </a:prstGeom>
          <a:noFill/>
        </p:spPr>
      </p:pic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0" y="1266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90" y="3929066"/>
            <a:ext cx="729988" cy="614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956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Работать на понимание  и только на него. Пропускайте через себя, визуализируйте, проговаривайте простым языком.</a:t>
            </a:r>
          </a:p>
          <a:p>
            <a:r>
              <a:rPr lang="ru-RU" dirty="0" smtClean="0"/>
              <a:t>Не спешите. Работайте на качество и уверенность своих знаний. У многозадачности нашего мозга есть предел.</a:t>
            </a:r>
          </a:p>
          <a:p>
            <a:r>
              <a:rPr lang="ru-RU" dirty="0" smtClean="0"/>
              <a:t>К высоким баллам ведут сильная увлеченность и целеустремленность.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1608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ru-RU" dirty="0" smtClean="0"/>
              <a:t>Ответьте на вопросы: зачем вам ВУЗ, зачем именно ЭТОТ ВУЗ, зачем сдаете ЕГЭ, на какие баллы вам надо сдать.</a:t>
            </a:r>
          </a:p>
          <a:p>
            <a:pPr marL="109728" indent="0">
              <a:buNone/>
            </a:pPr>
            <a:r>
              <a:rPr lang="ru-RU" dirty="0" smtClean="0"/>
              <a:t>Сфокусироваться  и свести на минимум разнообразие деятельности.</a:t>
            </a:r>
          </a:p>
          <a:p>
            <a:pPr marL="109728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807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57592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1421" y="404664"/>
            <a:ext cx="5361157" cy="5602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668560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523</TotalTime>
  <Words>662</Words>
  <Application>Microsoft Office PowerPoint</Application>
  <PresentationFormat>Экран (4:3)</PresentationFormat>
  <Paragraphs>133</Paragraphs>
  <Slides>28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Открытая</vt:lpstr>
      <vt:lpstr>Формула</vt:lpstr>
      <vt:lpstr>Подготовка к ЕГЭ. Метод рационализации при решении логарифмических неравенств. Задание №15</vt:lpstr>
      <vt:lpstr>Презентация PowerPoint</vt:lpstr>
      <vt:lpstr>Система работы при подготовке школьников к сдаче ЕГЭ</vt:lpstr>
      <vt:lpstr>Методическая подготовка к ЕГЭ. </vt:lpstr>
      <vt:lpstr>1</vt:lpstr>
      <vt:lpstr>Геометрические задачи </vt:lpstr>
      <vt:lpstr>Презентация PowerPoint</vt:lpstr>
      <vt:lpstr>Стереометрия.</vt:lpstr>
      <vt:lpstr>Презентация PowerPoint</vt:lpstr>
      <vt:lpstr>Презентация PowerPoint</vt:lpstr>
      <vt:lpstr>Традиционный способ.</vt:lpstr>
      <vt:lpstr>Найдите ошибки в решении</vt:lpstr>
      <vt:lpstr>Ошибка!!!</vt:lpstr>
      <vt:lpstr>Требования к оформлению.</vt:lpstr>
      <vt:lpstr>Метод рационализации</vt:lpstr>
      <vt:lpstr>Презентация PowerPoint</vt:lpstr>
      <vt:lpstr>Презентация PowerPoint</vt:lpstr>
      <vt:lpstr>Презентация PowerPoint</vt:lpstr>
      <vt:lpstr>Решить неравенство</vt:lpstr>
      <vt:lpstr>Требования к оформлению.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Домашнее задание.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Методы решения логарифмических неравенств.  Их недостатки и преимущества</dc:title>
  <dc:creator>User</dc:creator>
  <cp:lastModifiedBy>User</cp:lastModifiedBy>
  <cp:revision>26</cp:revision>
  <cp:lastPrinted>2019-02-15T09:11:51Z</cp:lastPrinted>
  <dcterms:created xsi:type="dcterms:W3CDTF">2019-02-07T04:23:31Z</dcterms:created>
  <dcterms:modified xsi:type="dcterms:W3CDTF">2021-04-12T09:56:02Z</dcterms:modified>
</cp:coreProperties>
</file>