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6" r:id="rId1"/>
  </p:sldMasterIdLst>
  <p:notesMasterIdLst>
    <p:notesMasterId r:id="rId5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Lst>
  <p:sldSz cx="9144000" cy="6858000" type="screen4x3"/>
  <p:notesSz cx="6645275" cy="97774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147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879725" cy="4889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763962" y="0"/>
            <a:ext cx="2879725" cy="48895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877887"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65162" y="4645025"/>
            <a:ext cx="5314950" cy="439896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9286875"/>
            <a:ext cx="2879725" cy="48895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763962" y="9286875"/>
            <a:ext cx="2879725" cy="48895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ts val="1200"/>
                <a:buFont typeface="Arial"/>
                <a:buNone/>
              </a:p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1: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1: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2: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2" name="Google Shape;122;p2: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5: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p5: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 name="Google Shape;146;p6: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7: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p7: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8: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 name="Google Shape;158;p8: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9: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4" name="Google Shape;164;p9: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0: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10: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1: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7" name="Google Shape;177;p11: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2: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 name="Google Shape;184;p12: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3: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 name="Google Shape;192;p13: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4: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 name="Google Shape;201;p14: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5: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 name="Google Shape;210;p15: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6: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16: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7: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3" name="Google Shape;223;p17: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18: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0" name="Google Shape;230;p18: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19: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7" name="Google Shape;237;p19: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20: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p20: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21: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0" name="Google Shape;250;p21: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22: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6" name="Google Shape;256;p22: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3: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2" name="Google Shape;262;p23: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24: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8" name="Google Shape;268;p24: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25: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6" name="Google Shape;276;p25: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26: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p26: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27: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4" name="Google Shape;294;p27: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8: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3" name="Google Shape;303;p28: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29: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9" name="Google Shape;309;p29: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0: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7" name="Google Shape;317;p30: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31: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3" name="Google Shape;323;p31: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32: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9" name="Google Shape;329;p32: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33: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6" name="Google Shape;336;p33: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34: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3" name="Google Shape;343;p34: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35: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0" name="Google Shape;350;p35: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36: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7" name="Google Shape;357;p36: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37: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4" name="Google Shape;364;p37: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38: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0" name="Google Shape;370;p38: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39: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7" name="Google Shape;377;p39: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40: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3" name="Google Shape;383;p40: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41: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9" name="Google Shape;389;p41: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42: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5" name="Google Shape;395;p42: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43: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1" name="Google Shape;401;p43: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44: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7" name="Google Shape;407;p44: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45: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3" name="Google Shape;413;p45: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46: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0" name="Google Shape;420;p46: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47: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6" name="Google Shape;426;p47: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48: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4" name="Google Shape;434;p48: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49: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49: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50: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p50: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51:notes"/>
          <p:cNvSpPr txBox="1">
            <a:spLocks noGrp="1"/>
          </p:cNvSpPr>
          <p:nvPr>
            <p:ph type="body" idx="1"/>
          </p:nvPr>
        </p:nvSpPr>
        <p:spPr>
          <a:xfrm>
            <a:off x="665162" y="4645025"/>
            <a:ext cx="5314950" cy="4398962"/>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2" name="Google Shape;452;p51:notes"/>
          <p:cNvSpPr>
            <a:spLocks noGrp="1" noRot="1" noChangeAspect="1"/>
          </p:cNvSpPr>
          <p:nvPr>
            <p:ph type="sldImg" idx="2"/>
          </p:nvPr>
        </p:nvSpPr>
        <p:spPr>
          <a:xfrm>
            <a:off x="877888" y="733425"/>
            <a:ext cx="4889500" cy="36671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Ovr>
    <a:overrideClrMapping bg1="lt1" tx1="dk1" bg2="lt2" tx2="dk2" accent1="accent1" accent2="accent2" accent3="accent3" accent4="accent4" accent5="accent5" accent6="accent6" hlink="hlink" folHlink="folHlink"/>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Заголовок, текст и объект" type="txAndObj">
  <p:cSld name="Заголовок, текст и объект">
    <p:spTree>
      <p:nvGrpSpPr>
        <p:cNvPr id="1" name="Shape 46"/>
        <p:cNvGrpSpPr/>
        <p:nvPr/>
      </p:nvGrpSpPr>
      <p:grpSpPr>
        <a:xfrm>
          <a:off x="0" y="0"/>
          <a:ext cx="0" cy="0"/>
          <a:chOff x="0" y="0"/>
          <a:chExt cx="0" cy="0"/>
        </a:xfrm>
      </p:grpSpPr>
      <p:sp>
        <p:nvSpPr>
          <p:cNvPr id="47" name="Google Shape;47;p5"/>
          <p:cNvSpPr>
            <a:spLocks noGrp="1"/>
          </p:cNvSpPr>
          <p:nvPr>
            <p:ph type="title"/>
          </p:nvPr>
        </p:nvSpPr>
        <p:spPr>
          <a:xfrm>
            <a:off x="762000" y="762000"/>
            <a:ext cx="7924800" cy="1143000"/>
          </a:xfrm>
          <a:prstGeom prst="roundRect">
            <a:avLst>
              <a:gd name="adj" fmla="val 4680"/>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a:p>
        </p:txBody>
      </p:sp>
      <p:sp>
        <p:nvSpPr>
          <p:cNvPr id="48" name="Google Shape;48;p5"/>
          <p:cNvSpPr txBox="1">
            <a:spLocks noGrp="1"/>
          </p:cNvSpPr>
          <p:nvPr>
            <p:ph type="body" idx="1"/>
          </p:nvPr>
        </p:nvSpPr>
        <p:spPr>
          <a:xfrm>
            <a:off x="838200" y="2362200"/>
            <a:ext cx="3770313" cy="3724275"/>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14325" algn="l">
              <a:spcBef>
                <a:spcPts val="360"/>
              </a:spcBef>
              <a:spcAft>
                <a:spcPts val="0"/>
              </a:spcAft>
              <a:buSzPts val="1350"/>
              <a:buChar char="–"/>
              <a:defRPr/>
            </a:lvl2pPr>
            <a:lvl3pPr marL="1371600" lvl="2" indent="-314325" algn="l">
              <a:spcBef>
                <a:spcPts val="360"/>
              </a:spcBef>
              <a:spcAft>
                <a:spcPts val="0"/>
              </a:spcAft>
              <a:buSzPts val="1350"/>
              <a:buChar char="●"/>
              <a:defRPr/>
            </a:lvl3pPr>
            <a:lvl4pPr marL="1828800" lvl="3" indent="-320039" algn="l">
              <a:spcBef>
                <a:spcPts val="360"/>
              </a:spcBef>
              <a:spcAft>
                <a:spcPts val="0"/>
              </a:spcAft>
              <a:buSzPts val="1440"/>
              <a:buChar char="–"/>
              <a:defRPr/>
            </a:lvl4pPr>
            <a:lvl5pPr marL="2286000" lvl="4" indent="-302895" algn="l">
              <a:spcBef>
                <a:spcPts val="360"/>
              </a:spcBef>
              <a:spcAft>
                <a:spcPts val="0"/>
              </a:spcAft>
              <a:buSzPts val="1170"/>
              <a:buChar char="●"/>
              <a:defRPr/>
            </a:lvl5pPr>
            <a:lvl6pPr marL="2743200" lvl="5" indent="-302895" algn="l">
              <a:spcBef>
                <a:spcPts val="360"/>
              </a:spcBef>
              <a:spcAft>
                <a:spcPts val="0"/>
              </a:spcAft>
              <a:buSzPts val="1170"/>
              <a:buChar char="●"/>
              <a:defRPr/>
            </a:lvl6pPr>
            <a:lvl7pPr marL="3200400" lvl="6" indent="-302895" algn="l">
              <a:spcBef>
                <a:spcPts val="360"/>
              </a:spcBef>
              <a:spcAft>
                <a:spcPts val="0"/>
              </a:spcAft>
              <a:buSzPts val="1170"/>
              <a:buChar char="●"/>
              <a:defRPr/>
            </a:lvl7pPr>
            <a:lvl8pPr marL="3657600" lvl="7" indent="-302895" algn="l">
              <a:spcBef>
                <a:spcPts val="360"/>
              </a:spcBef>
              <a:spcAft>
                <a:spcPts val="0"/>
              </a:spcAft>
              <a:buSzPts val="1170"/>
              <a:buChar char="●"/>
              <a:defRPr/>
            </a:lvl8pPr>
            <a:lvl9pPr marL="4114800" lvl="8" indent="-302895" algn="l">
              <a:spcBef>
                <a:spcPts val="360"/>
              </a:spcBef>
              <a:spcAft>
                <a:spcPts val="0"/>
              </a:spcAft>
              <a:buSzPts val="1170"/>
              <a:buChar char="●"/>
              <a:defRPr/>
            </a:lvl9pPr>
          </a:lstStyle>
          <a:p>
            <a:endParaRPr/>
          </a:p>
        </p:txBody>
      </p:sp>
      <p:sp>
        <p:nvSpPr>
          <p:cNvPr id="49" name="Google Shape;49;p5"/>
          <p:cNvSpPr txBox="1">
            <a:spLocks noGrp="1"/>
          </p:cNvSpPr>
          <p:nvPr>
            <p:ph type="body" idx="2"/>
          </p:nvPr>
        </p:nvSpPr>
        <p:spPr>
          <a:xfrm>
            <a:off x="4760913" y="2362200"/>
            <a:ext cx="3770312" cy="3724275"/>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14325" algn="l">
              <a:spcBef>
                <a:spcPts val="360"/>
              </a:spcBef>
              <a:spcAft>
                <a:spcPts val="0"/>
              </a:spcAft>
              <a:buSzPts val="1350"/>
              <a:buChar char="–"/>
              <a:defRPr/>
            </a:lvl2pPr>
            <a:lvl3pPr marL="1371600" lvl="2" indent="-314325" algn="l">
              <a:spcBef>
                <a:spcPts val="360"/>
              </a:spcBef>
              <a:spcAft>
                <a:spcPts val="0"/>
              </a:spcAft>
              <a:buSzPts val="1350"/>
              <a:buChar char="●"/>
              <a:defRPr/>
            </a:lvl3pPr>
            <a:lvl4pPr marL="1828800" lvl="3" indent="-320039" algn="l">
              <a:spcBef>
                <a:spcPts val="360"/>
              </a:spcBef>
              <a:spcAft>
                <a:spcPts val="0"/>
              </a:spcAft>
              <a:buSzPts val="1440"/>
              <a:buChar char="–"/>
              <a:defRPr/>
            </a:lvl4pPr>
            <a:lvl5pPr marL="2286000" lvl="4" indent="-302895" algn="l">
              <a:spcBef>
                <a:spcPts val="360"/>
              </a:spcBef>
              <a:spcAft>
                <a:spcPts val="0"/>
              </a:spcAft>
              <a:buSzPts val="1170"/>
              <a:buChar char="●"/>
              <a:defRPr/>
            </a:lvl5pPr>
            <a:lvl6pPr marL="2743200" lvl="5" indent="-302895" algn="l">
              <a:spcBef>
                <a:spcPts val="360"/>
              </a:spcBef>
              <a:spcAft>
                <a:spcPts val="0"/>
              </a:spcAft>
              <a:buSzPts val="1170"/>
              <a:buChar char="●"/>
              <a:defRPr/>
            </a:lvl6pPr>
            <a:lvl7pPr marL="3200400" lvl="6" indent="-302895" algn="l">
              <a:spcBef>
                <a:spcPts val="360"/>
              </a:spcBef>
              <a:spcAft>
                <a:spcPts val="0"/>
              </a:spcAft>
              <a:buSzPts val="1170"/>
              <a:buChar char="●"/>
              <a:defRPr/>
            </a:lvl7pPr>
            <a:lvl8pPr marL="3657600" lvl="7" indent="-302895" algn="l">
              <a:spcBef>
                <a:spcPts val="360"/>
              </a:spcBef>
              <a:spcAft>
                <a:spcPts val="0"/>
              </a:spcAft>
              <a:buSzPts val="1170"/>
              <a:buChar char="●"/>
              <a:defRPr/>
            </a:lvl8pPr>
            <a:lvl9pPr marL="4114800" lvl="8" indent="-302895" algn="l">
              <a:spcBef>
                <a:spcPts val="360"/>
              </a:spcBef>
              <a:spcAft>
                <a:spcPts val="0"/>
              </a:spcAft>
              <a:buSzPts val="1170"/>
              <a:buChar char="●"/>
              <a:defRPr/>
            </a:lvl9pPr>
          </a:lstStyle>
          <a:p>
            <a:endParaRPr/>
          </a:p>
        </p:txBody>
      </p:sp>
      <p:sp>
        <p:nvSpPr>
          <p:cNvPr id="50" name="Google Shape;50;p5"/>
          <p:cNvSpPr txBox="1">
            <a:spLocks noGrp="1"/>
          </p:cNvSpPr>
          <p:nvPr>
            <p:ph type="dt" idx="10"/>
          </p:nvPr>
        </p:nvSpPr>
        <p:spPr>
          <a:xfrm>
            <a:off x="2438400" y="6248400"/>
            <a:ext cx="2130425" cy="47466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5"/>
          <p:cNvSpPr txBox="1">
            <a:spLocks noGrp="1"/>
          </p:cNvSpPr>
          <p:nvPr>
            <p:ph type="ftr" idx="11"/>
          </p:nvPr>
        </p:nvSpPr>
        <p:spPr>
          <a:xfrm>
            <a:off x="5791200" y="6248400"/>
            <a:ext cx="2897187" cy="47466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5"/>
          <p:cNvSpPr txBox="1">
            <a:spLocks noGrp="1"/>
          </p:cNvSpPr>
          <p:nvPr>
            <p:ph type="sldNum" idx="12"/>
          </p:nvPr>
        </p:nvSpPr>
        <p:spPr>
          <a:xfrm>
            <a:off x="84137" y="6242050"/>
            <a:ext cx="587375" cy="488950"/>
          </a:xfrm>
          <a:prstGeom prst="rect">
            <a:avLst/>
          </a:prstGeom>
          <a:noFill/>
          <a:ln>
            <a:noFill/>
          </a:ln>
        </p:spPr>
        <p:txBody>
          <a:bodyPr spcFirstLastPara="1" wrap="square" lIns="91425" tIns="45700" rIns="91425" bIns="45700" anchor="b" anchorCtr="1">
            <a:noAutofit/>
          </a:bodyPr>
          <a:lstStyle>
            <a:lvl1pPr marL="0" marR="0" lvl="0" indent="0" algn="l">
              <a:lnSpc>
                <a:spcPct val="100000"/>
              </a:lnSpc>
              <a:spcBef>
                <a:spcPts val="0"/>
              </a:spcBef>
              <a:spcAft>
                <a:spcPts val="0"/>
              </a:spcAft>
              <a:buClr>
                <a:schemeClr val="lt1"/>
              </a:buClr>
              <a:buSzPts val="2600"/>
              <a:buFont typeface="Arial"/>
              <a:buNone/>
              <a:defRPr sz="2600" b="1" i="0" u="none">
                <a:solidFill>
                  <a:schemeClr val="lt1"/>
                </a:solidFill>
                <a:latin typeface="Arial"/>
                <a:ea typeface="Arial"/>
                <a:cs typeface="Arial"/>
                <a:sym typeface="Arial"/>
              </a:defRPr>
            </a:lvl1pPr>
            <a:lvl2pPr marL="0" marR="0" lvl="1" indent="0" algn="l">
              <a:lnSpc>
                <a:spcPct val="100000"/>
              </a:lnSpc>
              <a:spcBef>
                <a:spcPts val="0"/>
              </a:spcBef>
              <a:spcAft>
                <a:spcPts val="0"/>
              </a:spcAft>
              <a:buClr>
                <a:schemeClr val="lt1"/>
              </a:buClr>
              <a:buSzPts val="2600"/>
              <a:buFont typeface="Arial"/>
              <a:buNone/>
              <a:defRPr sz="2600" b="1" i="0" u="none">
                <a:solidFill>
                  <a:schemeClr val="lt1"/>
                </a:solidFill>
                <a:latin typeface="Arial"/>
                <a:ea typeface="Arial"/>
                <a:cs typeface="Arial"/>
                <a:sym typeface="Arial"/>
              </a:defRPr>
            </a:lvl2pPr>
            <a:lvl3pPr marL="0" marR="0" lvl="2" indent="0" algn="l">
              <a:lnSpc>
                <a:spcPct val="100000"/>
              </a:lnSpc>
              <a:spcBef>
                <a:spcPts val="0"/>
              </a:spcBef>
              <a:spcAft>
                <a:spcPts val="0"/>
              </a:spcAft>
              <a:buClr>
                <a:schemeClr val="lt1"/>
              </a:buClr>
              <a:buSzPts val="2600"/>
              <a:buFont typeface="Arial"/>
              <a:buNone/>
              <a:defRPr sz="2600" b="1" i="0" u="none">
                <a:solidFill>
                  <a:schemeClr val="lt1"/>
                </a:solidFill>
                <a:latin typeface="Arial"/>
                <a:ea typeface="Arial"/>
                <a:cs typeface="Arial"/>
                <a:sym typeface="Arial"/>
              </a:defRPr>
            </a:lvl3pPr>
            <a:lvl4pPr marL="0" marR="0" lvl="3" indent="0" algn="l">
              <a:lnSpc>
                <a:spcPct val="100000"/>
              </a:lnSpc>
              <a:spcBef>
                <a:spcPts val="0"/>
              </a:spcBef>
              <a:spcAft>
                <a:spcPts val="0"/>
              </a:spcAft>
              <a:buClr>
                <a:schemeClr val="lt1"/>
              </a:buClr>
              <a:buSzPts val="2600"/>
              <a:buFont typeface="Arial"/>
              <a:buNone/>
              <a:defRPr sz="2600" b="1" i="0" u="none">
                <a:solidFill>
                  <a:schemeClr val="lt1"/>
                </a:solidFill>
                <a:latin typeface="Arial"/>
                <a:ea typeface="Arial"/>
                <a:cs typeface="Arial"/>
                <a:sym typeface="Arial"/>
              </a:defRPr>
            </a:lvl4pPr>
            <a:lvl5pPr marL="0" marR="0" lvl="4" indent="0" algn="l">
              <a:lnSpc>
                <a:spcPct val="100000"/>
              </a:lnSpc>
              <a:spcBef>
                <a:spcPts val="0"/>
              </a:spcBef>
              <a:spcAft>
                <a:spcPts val="0"/>
              </a:spcAft>
              <a:buClr>
                <a:schemeClr val="lt1"/>
              </a:buClr>
              <a:buSzPts val="2600"/>
              <a:buFont typeface="Arial"/>
              <a:buNone/>
              <a:defRPr sz="2600" b="1" i="0" u="none">
                <a:solidFill>
                  <a:schemeClr val="lt1"/>
                </a:solidFill>
                <a:latin typeface="Arial"/>
                <a:ea typeface="Arial"/>
                <a:cs typeface="Arial"/>
                <a:sym typeface="Arial"/>
              </a:defRPr>
            </a:lvl5pPr>
            <a:lvl6pPr marL="0" marR="0" lvl="5" indent="0" algn="l">
              <a:lnSpc>
                <a:spcPct val="100000"/>
              </a:lnSpc>
              <a:spcBef>
                <a:spcPts val="0"/>
              </a:spcBef>
              <a:spcAft>
                <a:spcPts val="0"/>
              </a:spcAft>
              <a:buClr>
                <a:schemeClr val="lt1"/>
              </a:buClr>
              <a:buSzPts val="2600"/>
              <a:buFont typeface="Arial"/>
              <a:buNone/>
              <a:defRPr sz="2600" b="1" i="0" u="none">
                <a:solidFill>
                  <a:schemeClr val="lt1"/>
                </a:solidFill>
                <a:latin typeface="Arial"/>
                <a:ea typeface="Arial"/>
                <a:cs typeface="Arial"/>
                <a:sym typeface="Arial"/>
              </a:defRPr>
            </a:lvl6pPr>
            <a:lvl7pPr marL="0" marR="0" lvl="6" indent="0" algn="l">
              <a:lnSpc>
                <a:spcPct val="100000"/>
              </a:lnSpc>
              <a:spcBef>
                <a:spcPts val="0"/>
              </a:spcBef>
              <a:spcAft>
                <a:spcPts val="0"/>
              </a:spcAft>
              <a:buClr>
                <a:schemeClr val="lt1"/>
              </a:buClr>
              <a:buSzPts val="2600"/>
              <a:buFont typeface="Arial"/>
              <a:buNone/>
              <a:defRPr sz="2600" b="1" i="0" u="none">
                <a:solidFill>
                  <a:schemeClr val="lt1"/>
                </a:solidFill>
                <a:latin typeface="Arial"/>
                <a:ea typeface="Arial"/>
                <a:cs typeface="Arial"/>
                <a:sym typeface="Arial"/>
              </a:defRPr>
            </a:lvl7pPr>
            <a:lvl8pPr marL="0" marR="0" lvl="7" indent="0" algn="l">
              <a:lnSpc>
                <a:spcPct val="100000"/>
              </a:lnSpc>
              <a:spcBef>
                <a:spcPts val="0"/>
              </a:spcBef>
              <a:spcAft>
                <a:spcPts val="0"/>
              </a:spcAft>
              <a:buClr>
                <a:schemeClr val="lt1"/>
              </a:buClr>
              <a:buSzPts val="2600"/>
              <a:buFont typeface="Arial"/>
              <a:buNone/>
              <a:defRPr sz="2600" b="1" i="0" u="none">
                <a:solidFill>
                  <a:schemeClr val="lt1"/>
                </a:solidFill>
                <a:latin typeface="Arial"/>
                <a:ea typeface="Arial"/>
                <a:cs typeface="Arial"/>
                <a:sym typeface="Arial"/>
              </a:defRPr>
            </a:lvl8pPr>
            <a:lvl9pPr marL="0" marR="0" lvl="8" indent="0" algn="l">
              <a:lnSpc>
                <a:spcPct val="100000"/>
              </a:lnSpc>
              <a:spcBef>
                <a:spcPts val="0"/>
              </a:spcBef>
              <a:spcAft>
                <a:spcPts val="0"/>
              </a:spcAft>
              <a:buClr>
                <a:schemeClr val="lt1"/>
              </a:buClr>
              <a:buSzPts val="2600"/>
              <a:buFont typeface="Arial"/>
              <a:buNone/>
              <a:defRPr sz="2600" b="1" i="0" u="none">
                <a:solidFill>
                  <a:schemeClr val="lt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4">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marL="0" lvl="0" indent="0" algn="l" rtl="0">
              <a:spcBef>
                <a:spcPts val="0"/>
              </a:spcBef>
              <a:spcAft>
                <a:spcPts val="0"/>
              </a:spcAft>
              <a:buNone/>
            </a:pPr>
            <a:fld id="{00000000-1234-1234-1234-123412341234}" type="slidenum">
              <a:rPr lang="en-US" smtClean="0"/>
              <a:pPr marL="0" lvl="0" indent="0" algn="l" rtl="0">
                <a:spcBef>
                  <a:spcPts val="0"/>
                </a:spcBef>
                <a:spcAft>
                  <a:spcPts val="0"/>
                </a:spcAft>
                <a:buNone/>
              </a:pPr>
              <a:t>‹#›</a:t>
            </a:fld>
            <a:endParaRPr lang="en-US" sz="1400" b="0">
              <a:solidFill>
                <a:srgbClr val="000000"/>
              </a:solidFill>
            </a:endParaRP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hf sldNum="0" hdr="0" ftr="0" dt="0"/>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5"/>
          <p:cNvSpPr>
            <a:spLocks noGrp="1"/>
          </p:cNvSpPr>
          <p:nvPr>
            <p:ph type="ctrTitle"/>
          </p:nvPr>
        </p:nvSpPr>
        <p:spPr>
          <a:prstGeom prst="roundRect">
            <a:avLst>
              <a:gd name="adj" fmla="val 10800"/>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200"/>
              <a:buFont typeface="Arial"/>
              <a:buNone/>
            </a:pPr>
            <a:r>
              <a:rPr lang="ru-RU" sz="4000" b="0" smtClean="0"/>
              <a:t>Индивидуальный </a:t>
            </a:r>
            <a:r>
              <a:rPr lang="ru-RU" sz="4000" b="0" smtClean="0"/>
              <a:t>проект </a:t>
            </a:r>
            <a:r>
              <a:rPr lang="ru-RU" sz="4000" b="0" dirty="0" smtClean="0"/>
              <a:t>на тему:</a:t>
            </a:r>
            <a:r>
              <a:rPr lang="ru-RU" sz="4200" b="0" dirty="0" smtClean="0"/>
              <a:t/>
            </a:r>
            <a:br>
              <a:rPr lang="ru-RU" sz="4200" b="0" dirty="0" smtClean="0"/>
            </a:br>
            <a:r>
              <a:rPr lang="en-US" sz="4200" b="0" i="0" u="none" dirty="0" err="1" smtClean="0">
                <a:solidFill>
                  <a:schemeClr val="dk1"/>
                </a:solidFill>
                <a:latin typeface="Arial"/>
                <a:ea typeface="Arial"/>
                <a:cs typeface="Arial"/>
                <a:sym typeface="Arial"/>
              </a:rPr>
              <a:t>устройст</a:t>
            </a:r>
            <a:r>
              <a:rPr lang="ru-RU" sz="4200" b="0" i="0" u="none" dirty="0" smtClean="0">
                <a:solidFill>
                  <a:schemeClr val="dk1"/>
                </a:solidFill>
                <a:latin typeface="Arial"/>
                <a:ea typeface="Arial"/>
                <a:cs typeface="Arial"/>
                <a:sym typeface="Arial"/>
              </a:rPr>
              <a:t>в</a:t>
            </a:r>
            <a:r>
              <a:rPr lang="en-US" sz="4200" b="0" i="0" u="none" dirty="0" smtClean="0">
                <a:solidFill>
                  <a:schemeClr val="dk1"/>
                </a:solidFill>
                <a:latin typeface="Arial"/>
                <a:ea typeface="Arial"/>
                <a:cs typeface="Arial"/>
                <a:sym typeface="Arial"/>
              </a:rPr>
              <a:t>о </a:t>
            </a:r>
            <a:r>
              <a:rPr lang="en-US" sz="4200" b="0" i="0" u="none" dirty="0">
                <a:solidFill>
                  <a:schemeClr val="dk1"/>
                </a:solidFill>
                <a:latin typeface="Arial"/>
                <a:ea typeface="Arial"/>
                <a:cs typeface="Arial"/>
                <a:sym typeface="Arial"/>
              </a:rPr>
              <a:t>и </a:t>
            </a:r>
            <a:r>
              <a:rPr lang="en-US" sz="4200" b="0" i="0" u="none" dirty="0" err="1">
                <a:solidFill>
                  <a:schemeClr val="dk1"/>
                </a:solidFill>
                <a:latin typeface="Arial"/>
                <a:ea typeface="Arial"/>
                <a:cs typeface="Arial"/>
                <a:sym typeface="Arial"/>
              </a:rPr>
              <a:t>принцип</a:t>
            </a:r>
            <a:r>
              <a:rPr lang="en-US" sz="4200" b="0" i="0" u="none" dirty="0">
                <a:solidFill>
                  <a:schemeClr val="dk1"/>
                </a:solidFill>
                <a:latin typeface="Arial"/>
                <a:ea typeface="Arial"/>
                <a:cs typeface="Arial"/>
                <a:sym typeface="Arial"/>
              </a:rPr>
              <a:t> </a:t>
            </a:r>
            <a:r>
              <a:rPr lang="en-US" sz="4200" b="0" i="0" u="none" dirty="0" err="1" smtClean="0">
                <a:solidFill>
                  <a:schemeClr val="dk1"/>
                </a:solidFill>
                <a:latin typeface="Arial"/>
                <a:ea typeface="Arial"/>
                <a:cs typeface="Arial"/>
                <a:sym typeface="Arial"/>
              </a:rPr>
              <a:t>работы</a:t>
            </a:r>
            <a:r>
              <a:rPr lang="ru-RU" sz="4200" b="0" i="0" u="none" dirty="0" smtClean="0">
                <a:solidFill>
                  <a:schemeClr val="dk1"/>
                </a:solidFill>
                <a:latin typeface="Arial"/>
                <a:ea typeface="Arial"/>
                <a:cs typeface="Arial"/>
                <a:sym typeface="Arial"/>
              </a:rPr>
              <a:t> электровоза</a:t>
            </a:r>
            <a:endParaRPr dirty="0"/>
          </a:p>
        </p:txBody>
      </p:sp>
      <p:pic>
        <p:nvPicPr>
          <p:cNvPr id="116" name="Google Shape;116;p15" descr="P6300030"/>
          <p:cNvPicPr preferRelativeResize="0"/>
          <p:nvPr/>
        </p:nvPicPr>
        <p:blipFill rotWithShape="1">
          <a:blip r:embed="rId3">
            <a:alphaModFix/>
          </a:blip>
          <a:srcRect b="10548"/>
          <a:stretch/>
        </p:blipFill>
        <p:spPr>
          <a:xfrm>
            <a:off x="928687" y="3286125"/>
            <a:ext cx="2500312" cy="1679575"/>
          </a:xfrm>
          <a:prstGeom prst="rect">
            <a:avLst/>
          </a:prstGeom>
          <a:noFill/>
          <a:ln>
            <a:noFill/>
          </a:ln>
        </p:spPr>
      </p:pic>
      <p:pic>
        <p:nvPicPr>
          <p:cNvPr id="117" name="Google Shape;117;p15" descr="NPM2_Nevz(1)"/>
          <p:cNvPicPr preferRelativeResize="0"/>
          <p:nvPr/>
        </p:nvPicPr>
        <p:blipFill rotWithShape="1">
          <a:blip r:embed="rId4">
            <a:alphaModFix/>
          </a:blip>
          <a:srcRect/>
          <a:stretch/>
        </p:blipFill>
        <p:spPr>
          <a:xfrm>
            <a:off x="2500312" y="5286375"/>
            <a:ext cx="1873250" cy="1404937"/>
          </a:xfrm>
          <a:prstGeom prst="rect">
            <a:avLst/>
          </a:prstGeom>
          <a:noFill/>
          <a:ln>
            <a:noFill/>
          </a:ln>
        </p:spPr>
      </p:pic>
      <p:sp>
        <p:nvSpPr>
          <p:cNvPr id="118" name="Google Shape;118;p15"/>
          <p:cNvSpPr txBox="1"/>
          <p:nvPr/>
        </p:nvSpPr>
        <p:spPr>
          <a:xfrm>
            <a:off x="4716462" y="5286375"/>
            <a:ext cx="4103687" cy="11668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600"/>
              <a:buFont typeface="Arial"/>
              <a:buNone/>
            </a:pPr>
            <a:r>
              <a:rPr lang="en-US" sz="1600" b="0" i="0" u="none" dirty="0" err="1">
                <a:solidFill>
                  <a:schemeClr val="dk1"/>
                </a:solidFill>
                <a:latin typeface="Arial"/>
                <a:ea typeface="Arial"/>
                <a:cs typeface="Arial"/>
                <a:sym typeface="Arial"/>
              </a:rPr>
              <a:t>Составил</a:t>
            </a:r>
            <a:r>
              <a:rPr lang="en-US" sz="1600" b="0" i="0" u="none" dirty="0">
                <a:solidFill>
                  <a:schemeClr val="dk1"/>
                </a:solidFill>
                <a:latin typeface="Arial"/>
                <a:ea typeface="Arial"/>
                <a:cs typeface="Arial"/>
                <a:sym typeface="Arial"/>
              </a:rPr>
              <a:t>: </a:t>
            </a:r>
            <a:r>
              <a:rPr lang="ru-RU" sz="1600" b="0" i="0" u="none" dirty="0" smtClean="0">
                <a:solidFill>
                  <a:schemeClr val="dk1"/>
                </a:solidFill>
                <a:latin typeface="Arial"/>
                <a:ea typeface="Arial"/>
                <a:cs typeface="Arial"/>
                <a:sym typeface="Arial"/>
              </a:rPr>
              <a:t>Мастер ПО</a:t>
            </a:r>
          </a:p>
          <a:p>
            <a:pPr marL="0" marR="0" lvl="0" indent="0" algn="l" rtl="0">
              <a:lnSpc>
                <a:spcPct val="100000"/>
              </a:lnSpc>
              <a:spcBef>
                <a:spcPts val="0"/>
              </a:spcBef>
              <a:spcAft>
                <a:spcPts val="0"/>
              </a:spcAft>
              <a:buClr>
                <a:schemeClr val="dk1"/>
              </a:buClr>
              <a:buSzPts val="1600"/>
              <a:buFont typeface="Arial"/>
              <a:buNone/>
            </a:pPr>
            <a:r>
              <a:rPr lang="ru-RU" sz="1600" dirty="0" smtClean="0">
                <a:solidFill>
                  <a:schemeClr val="dk1"/>
                </a:solidFill>
              </a:rPr>
              <a:t>Кузнецов Дмитрий Валентинович</a:t>
            </a:r>
            <a:endParaRPr dirty="0"/>
          </a:p>
          <a:p>
            <a:pPr marL="0" marR="0" lvl="0" indent="0" algn="l" rtl="0">
              <a:lnSpc>
                <a:spcPct val="100000"/>
              </a:lnSpc>
              <a:spcBef>
                <a:spcPts val="0"/>
              </a:spcBef>
              <a:spcAft>
                <a:spcPts val="0"/>
              </a:spcAft>
              <a:buClr>
                <a:schemeClr val="dk1"/>
              </a:buClr>
              <a:buSzPts val="1600"/>
              <a:buFont typeface="Arial"/>
              <a:buNone/>
            </a:pPr>
            <a:r>
              <a:rPr lang="en-US" sz="1600" b="0" i="0" u="none" dirty="0">
                <a:solidFill>
                  <a:schemeClr val="dk1"/>
                </a:solidFill>
                <a:latin typeface="Arial"/>
                <a:ea typeface="Arial"/>
                <a:cs typeface="Arial"/>
                <a:sym typeface="Arial"/>
              </a:rPr>
              <a:t>  </a:t>
            </a:r>
            <a:endParaRPr dirty="0"/>
          </a:p>
          <a:p>
            <a:pPr marL="0" marR="0" lvl="0" indent="0" algn="l" rtl="0">
              <a:lnSpc>
                <a:spcPct val="100000"/>
              </a:lnSpc>
              <a:spcBef>
                <a:spcPts val="0"/>
              </a:spcBef>
              <a:spcAft>
                <a:spcPts val="0"/>
              </a:spcAft>
              <a:buClr>
                <a:schemeClr val="dk1"/>
              </a:buClr>
              <a:buSzPts val="1600"/>
              <a:buFont typeface="Arial"/>
              <a:buNone/>
            </a:pPr>
            <a:r>
              <a:rPr lang="ru-RU" sz="1600" b="0" i="0" u="none" dirty="0" smtClean="0">
                <a:solidFill>
                  <a:schemeClr val="dk1"/>
                </a:solidFill>
                <a:latin typeface="Arial"/>
                <a:ea typeface="Arial"/>
                <a:cs typeface="Arial"/>
                <a:sym typeface="Arial"/>
              </a:rPr>
              <a:t>ГОБ ПОУ «ГТК»</a:t>
            </a:r>
            <a:r>
              <a:rPr lang="en-US" sz="1600" b="0" i="0" u="none" dirty="0">
                <a:solidFill>
                  <a:schemeClr val="dk1"/>
                </a:solidFill>
                <a:latin typeface="Arial"/>
                <a:ea typeface="Arial"/>
                <a:cs typeface="Arial"/>
                <a:sym typeface="Arial"/>
              </a:rPr>
              <a:t/>
            </a:r>
            <a:br>
              <a:rPr lang="en-US" sz="1600" b="0" i="0" u="none" dirty="0">
                <a:solidFill>
                  <a:schemeClr val="dk1"/>
                </a:solidFill>
                <a:latin typeface="Arial"/>
                <a:ea typeface="Arial"/>
                <a:cs typeface="Arial"/>
                <a:sym typeface="Arial"/>
              </a:rPr>
            </a:br>
            <a:endParaRPr dirty="0"/>
          </a:p>
        </p:txBody>
      </p:sp>
      <p:pic>
        <p:nvPicPr>
          <p:cNvPr id="119" name="Google Shape;119;p15" descr="F:\новое\эп2к.jpg"/>
          <p:cNvPicPr preferRelativeResize="0"/>
          <p:nvPr/>
        </p:nvPicPr>
        <p:blipFill rotWithShape="1">
          <a:blip r:embed="rId5">
            <a:alphaModFix/>
          </a:blip>
          <a:srcRect/>
          <a:stretch/>
        </p:blipFill>
        <p:spPr>
          <a:xfrm>
            <a:off x="214312" y="5268912"/>
            <a:ext cx="1928812" cy="144621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Литература</a:t>
            </a:r>
            <a:endParaRPr/>
          </a:p>
        </p:txBody>
      </p:sp>
      <p:sp>
        <p:nvSpPr>
          <p:cNvPr id="125" name="Google Shape;125;p16"/>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500"/>
              <a:buFont typeface="Noto Sans Symbols"/>
              <a:buChar char="●"/>
            </a:pPr>
            <a:r>
              <a:rPr lang="en-US" sz="2000" b="0" i="0" u="none" strike="noStrike" cap="none" dirty="0" err="1">
                <a:solidFill>
                  <a:schemeClr val="dk1"/>
                </a:solidFill>
                <a:latin typeface="Arial"/>
                <a:ea typeface="Arial"/>
                <a:cs typeface="Arial"/>
                <a:sym typeface="Arial"/>
              </a:rPr>
              <a:t>Гундорова</a:t>
            </a:r>
            <a:r>
              <a:rPr lang="en-US" sz="2000" b="0" i="0" u="none" strike="noStrike" cap="none" dirty="0">
                <a:solidFill>
                  <a:schemeClr val="dk1"/>
                </a:solidFill>
                <a:latin typeface="Arial"/>
                <a:ea typeface="Arial"/>
                <a:cs typeface="Arial"/>
                <a:sym typeface="Arial"/>
              </a:rPr>
              <a:t> Е.П. </a:t>
            </a:r>
            <a:r>
              <a:rPr lang="en-US" sz="2000" b="0" i="0" u="none" strike="noStrike" cap="none" dirty="0" err="1">
                <a:solidFill>
                  <a:schemeClr val="dk1"/>
                </a:solidFill>
                <a:latin typeface="Arial"/>
                <a:ea typeface="Arial"/>
                <a:cs typeface="Arial"/>
                <a:sym typeface="Arial"/>
              </a:rPr>
              <a:t>Технические</a:t>
            </a:r>
            <a:r>
              <a:rPr lang="en-US" sz="2000" b="0" i="0" u="none" strike="noStrike" cap="none" dirty="0">
                <a:solidFill>
                  <a:schemeClr val="dk1"/>
                </a:solidFill>
                <a:latin typeface="Arial"/>
                <a:ea typeface="Arial"/>
                <a:cs typeface="Arial"/>
                <a:sym typeface="Arial"/>
              </a:rPr>
              <a:t> </a:t>
            </a:r>
            <a:r>
              <a:rPr lang="en-US" sz="2000" b="0" i="0" u="none" strike="noStrike" cap="none" dirty="0" err="1">
                <a:solidFill>
                  <a:schemeClr val="dk1"/>
                </a:solidFill>
                <a:latin typeface="Arial"/>
                <a:ea typeface="Arial"/>
                <a:cs typeface="Arial"/>
                <a:sym typeface="Arial"/>
              </a:rPr>
              <a:t>средства</a:t>
            </a:r>
            <a:r>
              <a:rPr lang="en-US" sz="2000" b="0" i="0" u="none" strike="noStrike" cap="none" dirty="0">
                <a:solidFill>
                  <a:schemeClr val="dk1"/>
                </a:solidFill>
                <a:latin typeface="Arial"/>
                <a:ea typeface="Arial"/>
                <a:cs typeface="Arial"/>
                <a:sym typeface="Arial"/>
              </a:rPr>
              <a:t> </a:t>
            </a:r>
            <a:r>
              <a:rPr lang="en-US" sz="2000" b="0" i="0" u="none" strike="noStrike" cap="none" dirty="0" err="1">
                <a:solidFill>
                  <a:schemeClr val="dk1"/>
                </a:solidFill>
                <a:latin typeface="Arial"/>
                <a:ea typeface="Arial"/>
                <a:cs typeface="Arial"/>
                <a:sym typeface="Arial"/>
              </a:rPr>
              <a:t>железных</a:t>
            </a:r>
            <a:r>
              <a:rPr lang="en-US" sz="2000" b="0" i="0" u="none" strike="noStrike" cap="none" dirty="0">
                <a:solidFill>
                  <a:schemeClr val="dk1"/>
                </a:solidFill>
                <a:latin typeface="Arial"/>
                <a:ea typeface="Arial"/>
                <a:cs typeface="Arial"/>
                <a:sym typeface="Arial"/>
              </a:rPr>
              <a:t> </a:t>
            </a:r>
            <a:r>
              <a:rPr lang="en-US" sz="2000" b="0" i="0" u="none" strike="noStrike" cap="none" dirty="0" err="1">
                <a:solidFill>
                  <a:schemeClr val="dk1"/>
                </a:solidFill>
                <a:latin typeface="Arial"/>
                <a:ea typeface="Arial"/>
                <a:cs typeface="Arial"/>
                <a:sym typeface="Arial"/>
              </a:rPr>
              <a:t>дорог</a:t>
            </a:r>
            <a:r>
              <a:rPr lang="en-US" sz="2000" b="0" i="0" u="none" strike="noStrike" cap="none" dirty="0">
                <a:solidFill>
                  <a:schemeClr val="dk1"/>
                </a:solidFill>
                <a:latin typeface="Arial"/>
                <a:ea typeface="Arial"/>
                <a:cs typeface="Arial"/>
                <a:sym typeface="Arial"/>
              </a:rPr>
              <a:t>: </a:t>
            </a:r>
            <a:r>
              <a:rPr lang="en-US" sz="2000" b="0" i="0" u="none" strike="noStrike" cap="none" dirty="0" err="1">
                <a:solidFill>
                  <a:schemeClr val="dk1"/>
                </a:solidFill>
                <a:latin typeface="Arial"/>
                <a:ea typeface="Arial"/>
                <a:cs typeface="Arial"/>
                <a:sym typeface="Arial"/>
              </a:rPr>
              <a:t>Учебник</a:t>
            </a:r>
            <a:r>
              <a:rPr lang="en-US" sz="2000" b="0" i="0" u="none" strike="noStrike" cap="none" dirty="0">
                <a:solidFill>
                  <a:schemeClr val="dk1"/>
                </a:solidFill>
                <a:latin typeface="Arial"/>
                <a:ea typeface="Arial"/>
                <a:cs typeface="Arial"/>
                <a:sym typeface="Arial"/>
              </a:rPr>
              <a:t> </a:t>
            </a:r>
            <a:r>
              <a:rPr lang="en-US" sz="2000" b="0" i="0" u="none" strike="noStrike" cap="none" dirty="0" err="1">
                <a:solidFill>
                  <a:schemeClr val="dk1"/>
                </a:solidFill>
                <a:latin typeface="Arial"/>
                <a:ea typeface="Arial"/>
                <a:cs typeface="Arial"/>
                <a:sym typeface="Arial"/>
              </a:rPr>
              <a:t>для</a:t>
            </a:r>
            <a:r>
              <a:rPr lang="en-US" sz="2000" b="0" i="0" u="none" strike="noStrike" cap="none" dirty="0">
                <a:solidFill>
                  <a:schemeClr val="dk1"/>
                </a:solidFill>
                <a:latin typeface="Arial"/>
                <a:ea typeface="Arial"/>
                <a:cs typeface="Arial"/>
                <a:sym typeface="Arial"/>
              </a:rPr>
              <a:t> </a:t>
            </a:r>
            <a:r>
              <a:rPr lang="en-US" sz="2000" b="0" i="0" u="none" strike="noStrike" cap="none" dirty="0" err="1">
                <a:solidFill>
                  <a:schemeClr val="dk1"/>
                </a:solidFill>
                <a:latin typeface="Arial"/>
                <a:ea typeface="Arial"/>
                <a:cs typeface="Arial"/>
                <a:sym typeface="Arial"/>
              </a:rPr>
              <a:t>техникумов</a:t>
            </a:r>
            <a:r>
              <a:rPr lang="en-US" sz="2000" b="0" i="0" u="none" strike="noStrike" cap="none" dirty="0">
                <a:solidFill>
                  <a:schemeClr val="dk1"/>
                </a:solidFill>
                <a:latin typeface="Arial"/>
                <a:ea typeface="Arial"/>
                <a:cs typeface="Arial"/>
                <a:sym typeface="Arial"/>
              </a:rPr>
              <a:t> и </a:t>
            </a:r>
            <a:r>
              <a:rPr lang="en-US" sz="2000" b="0" i="0" u="none" strike="noStrike" cap="none" dirty="0" err="1">
                <a:solidFill>
                  <a:schemeClr val="dk1"/>
                </a:solidFill>
                <a:latin typeface="Arial"/>
                <a:ea typeface="Arial"/>
                <a:cs typeface="Arial"/>
                <a:sym typeface="Arial"/>
              </a:rPr>
              <a:t>колледжей</a:t>
            </a:r>
            <a:r>
              <a:rPr lang="en-US" sz="2000" b="0" i="0" u="none" strike="noStrike" cap="none" dirty="0">
                <a:solidFill>
                  <a:schemeClr val="dk1"/>
                </a:solidFill>
                <a:latin typeface="Arial"/>
                <a:ea typeface="Arial"/>
                <a:cs typeface="Arial"/>
                <a:sym typeface="Arial"/>
              </a:rPr>
              <a:t> ж.-д. </a:t>
            </a:r>
            <a:r>
              <a:rPr lang="en-US" sz="2000" b="0" i="0" u="none" strike="noStrike" cap="none" dirty="0" err="1">
                <a:solidFill>
                  <a:schemeClr val="dk1"/>
                </a:solidFill>
                <a:latin typeface="Arial"/>
                <a:ea typeface="Arial"/>
                <a:cs typeface="Arial"/>
                <a:sym typeface="Arial"/>
              </a:rPr>
              <a:t>транспорта</a:t>
            </a:r>
            <a:r>
              <a:rPr lang="en-US" sz="2000" b="0" i="0" u="none" strike="noStrike" cap="none" dirty="0">
                <a:solidFill>
                  <a:schemeClr val="dk1"/>
                </a:solidFill>
                <a:latin typeface="Arial"/>
                <a:ea typeface="Arial"/>
                <a:cs typeface="Arial"/>
                <a:sym typeface="Arial"/>
              </a:rPr>
              <a:t>. - М.: </a:t>
            </a:r>
            <a:r>
              <a:rPr lang="en-US" sz="2000" b="0" i="0" u="none" strike="noStrike" cap="none" dirty="0" err="1">
                <a:solidFill>
                  <a:schemeClr val="dk1"/>
                </a:solidFill>
                <a:latin typeface="Arial"/>
                <a:ea typeface="Arial"/>
                <a:cs typeface="Arial"/>
                <a:sym typeface="Arial"/>
              </a:rPr>
              <a:t>Маршрут</a:t>
            </a:r>
            <a:r>
              <a:rPr lang="en-US" sz="2000" b="0" i="0" u="none" strike="noStrike" cap="none" dirty="0">
                <a:solidFill>
                  <a:schemeClr val="dk1"/>
                </a:solidFill>
                <a:latin typeface="Arial"/>
                <a:ea typeface="Arial"/>
                <a:cs typeface="Arial"/>
                <a:sym typeface="Arial"/>
              </a:rPr>
              <a:t>, </a:t>
            </a:r>
            <a:r>
              <a:rPr lang="en-US" sz="2000" b="0" i="0" u="none" strike="noStrike" cap="none" dirty="0" smtClean="0">
                <a:solidFill>
                  <a:schemeClr val="dk1"/>
                </a:solidFill>
                <a:latin typeface="Arial"/>
                <a:ea typeface="Arial"/>
                <a:cs typeface="Arial"/>
                <a:sym typeface="Arial"/>
              </a:rPr>
              <a:t>20</a:t>
            </a:r>
            <a:r>
              <a:rPr lang="ru-RU" sz="2000" b="0" i="0" u="none" strike="noStrike" cap="none" dirty="0" smtClean="0">
                <a:solidFill>
                  <a:schemeClr val="dk1"/>
                </a:solidFill>
                <a:latin typeface="Arial"/>
                <a:ea typeface="Arial"/>
                <a:cs typeface="Arial"/>
                <a:sym typeface="Arial"/>
              </a:rPr>
              <a:t>19</a:t>
            </a:r>
            <a:r>
              <a:rPr lang="en-US" sz="2000" b="0" i="0" u="none" strike="noStrike" cap="none" dirty="0" smtClean="0">
                <a:solidFill>
                  <a:schemeClr val="dk1"/>
                </a:solidFill>
                <a:latin typeface="Arial"/>
                <a:ea typeface="Arial"/>
                <a:cs typeface="Arial"/>
                <a:sym typeface="Arial"/>
              </a:rPr>
              <a:t>. </a:t>
            </a:r>
            <a:r>
              <a:rPr lang="en-US" sz="2000" b="0" i="0" u="none" strike="noStrike" cap="none" dirty="0">
                <a:solidFill>
                  <a:schemeClr val="dk1"/>
                </a:solidFill>
                <a:latin typeface="Arial"/>
                <a:ea typeface="Arial"/>
                <a:cs typeface="Arial"/>
                <a:sym typeface="Arial"/>
              </a:rPr>
              <a:t>– 496 с. </a:t>
            </a:r>
            <a:r>
              <a:rPr lang="en-US" sz="2000" b="0" i="0" u="none" strike="noStrike" cap="none" dirty="0" err="1">
                <a:solidFill>
                  <a:schemeClr val="dk1"/>
                </a:solidFill>
                <a:latin typeface="Arial"/>
                <a:ea typeface="Arial"/>
                <a:cs typeface="Arial"/>
                <a:sym typeface="Arial"/>
              </a:rPr>
              <a:t>стр</a:t>
            </a:r>
            <a:r>
              <a:rPr lang="en-US" sz="2000" b="0" i="0" u="none" strike="noStrike" cap="none" dirty="0">
                <a:solidFill>
                  <a:schemeClr val="dk1"/>
                </a:solidFill>
                <a:latin typeface="Arial"/>
                <a:ea typeface="Arial"/>
                <a:cs typeface="Arial"/>
                <a:sym typeface="Arial"/>
              </a:rPr>
              <a:t>. 177-…</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7"/>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Вопросы к рассмотрению</a:t>
            </a:r>
            <a:endParaRPr/>
          </a:p>
        </p:txBody>
      </p:sp>
      <p:sp>
        <p:nvSpPr>
          <p:cNvPr id="131" name="Google Shape;131;p17"/>
          <p:cNvSpPr txBox="1">
            <a:spLocks noGrp="1"/>
          </p:cNvSpPr>
          <p:nvPr>
            <p:ph idx="1"/>
          </p:nvPr>
        </p:nvSpPr>
        <p:spPr>
          <a:xfrm>
            <a:off x="874712" y="2465387"/>
            <a:ext cx="7693025"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dk1"/>
              </a:buClr>
              <a:buSzPts val="1800"/>
              <a:buFont typeface="Noto Sans Symbols"/>
              <a:buChar char="❑"/>
            </a:pPr>
            <a:r>
              <a:rPr lang="en-US" sz="2400" b="0" i="0" u="none">
                <a:solidFill>
                  <a:schemeClr val="dk1"/>
                </a:solidFill>
                <a:latin typeface="Arial"/>
                <a:ea typeface="Arial"/>
                <a:cs typeface="Arial"/>
                <a:sym typeface="Arial"/>
              </a:rPr>
              <a:t>Общие сведения о тяговом электроподвижном составе;</a:t>
            </a:r>
            <a:endParaRPr/>
          </a:p>
          <a:p>
            <a:pPr marL="342900" lvl="0" indent="-342900" algn="l" rtl="0">
              <a:lnSpc>
                <a:spcPct val="100000"/>
              </a:lnSpc>
              <a:spcBef>
                <a:spcPts val="480"/>
              </a:spcBef>
              <a:spcAft>
                <a:spcPts val="0"/>
              </a:spcAft>
              <a:buClr>
                <a:schemeClr val="dk1"/>
              </a:buClr>
              <a:buSzPts val="1800"/>
              <a:buFont typeface="Noto Sans Symbols"/>
              <a:buChar char="❑"/>
            </a:pPr>
            <a:r>
              <a:rPr lang="en-US" sz="2400" b="0" i="0" u="none">
                <a:solidFill>
                  <a:schemeClr val="dk1"/>
                </a:solidFill>
                <a:latin typeface="Arial"/>
                <a:ea typeface="Arial"/>
                <a:cs typeface="Arial"/>
                <a:sym typeface="Arial"/>
              </a:rPr>
              <a:t>Устройство и расположение оборудования на электровозах;</a:t>
            </a:r>
            <a:endParaRPr/>
          </a:p>
          <a:p>
            <a:pPr marL="342900" lvl="0" indent="-342900" algn="l" rtl="0">
              <a:lnSpc>
                <a:spcPct val="100000"/>
              </a:lnSpc>
              <a:spcBef>
                <a:spcPts val="480"/>
              </a:spcBef>
              <a:spcAft>
                <a:spcPts val="0"/>
              </a:spcAft>
              <a:buClr>
                <a:schemeClr val="dk1"/>
              </a:buClr>
              <a:buSzPts val="1800"/>
              <a:buFont typeface="Noto Sans Symbols"/>
              <a:buChar char="❑"/>
            </a:pPr>
            <a:r>
              <a:rPr lang="en-US" sz="2400" b="0" i="0" u="none">
                <a:solidFill>
                  <a:schemeClr val="dk1"/>
                </a:solidFill>
                <a:latin typeface="Arial"/>
                <a:ea typeface="Arial"/>
                <a:cs typeface="Arial"/>
                <a:sym typeface="Arial"/>
              </a:rPr>
              <a:t>Принцип работы и регулировка скорости электровозов.</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8"/>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200"/>
              <a:buFont typeface="Arial"/>
              <a:buNone/>
            </a:pPr>
            <a:r>
              <a:rPr lang="en-US" sz="3200" b="0" i="0" u="none">
                <a:solidFill>
                  <a:schemeClr val="dk2"/>
                </a:solidFill>
                <a:latin typeface="Arial"/>
                <a:ea typeface="Arial"/>
                <a:cs typeface="Arial"/>
                <a:sym typeface="Arial"/>
              </a:rPr>
              <a:t>Общие сведения о электротяговом подвижном составе</a:t>
            </a:r>
            <a:endParaRPr/>
          </a:p>
        </p:txBody>
      </p:sp>
      <p:sp>
        <p:nvSpPr>
          <p:cNvPr id="137" name="Google Shape;137;p18"/>
          <p:cNvSpPr txBox="1">
            <a:spLocks noGrp="1"/>
          </p:cNvSpPr>
          <p:nvPr>
            <p:ph idx="1"/>
          </p:nvPr>
        </p:nvSpPr>
        <p:spPr>
          <a:xfrm>
            <a:off x="857250" y="2500312"/>
            <a:ext cx="7693025" cy="22606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dk1"/>
              </a:buClr>
              <a:buSzPts val="1800"/>
              <a:buFont typeface="Noto Sans Symbols"/>
              <a:buChar char="❑"/>
            </a:pPr>
            <a:r>
              <a:rPr lang="en-US" sz="2400" b="0" i="0" u="none">
                <a:solidFill>
                  <a:schemeClr val="dk1"/>
                </a:solidFill>
                <a:latin typeface="Arial"/>
                <a:ea typeface="Arial"/>
                <a:cs typeface="Arial"/>
                <a:sym typeface="Arial"/>
              </a:rPr>
              <a:t>Движение поездов на ж.д. транспорте осуществляется с помощью тягового подвижного состава (ТПС). </a:t>
            </a:r>
            <a:endParaRPr/>
          </a:p>
          <a:p>
            <a:pPr marL="342900" lvl="0" indent="-342900" algn="l" rtl="0">
              <a:lnSpc>
                <a:spcPct val="100000"/>
              </a:lnSpc>
              <a:spcBef>
                <a:spcPts val="480"/>
              </a:spcBef>
              <a:spcAft>
                <a:spcPts val="0"/>
              </a:spcAft>
              <a:buClr>
                <a:schemeClr val="dk1"/>
              </a:buClr>
              <a:buSzPts val="1800"/>
              <a:buFont typeface="Noto Sans Symbols"/>
              <a:buChar char="❑"/>
            </a:pPr>
            <a:r>
              <a:rPr lang="en-US" sz="2400" b="0" i="0" u="none">
                <a:solidFill>
                  <a:schemeClr val="dk1"/>
                </a:solidFill>
                <a:latin typeface="Arial"/>
                <a:ea typeface="Arial"/>
                <a:cs typeface="Arial"/>
                <a:sym typeface="Arial"/>
              </a:rPr>
              <a:t>К нему относятся локомотивы и мотор-вагонный подвижной состав; последний состоит из моторных и прицепных вагонов.</a:t>
            </a:r>
            <a:endParaRPr/>
          </a:p>
          <a:p>
            <a:pPr marL="342900" lvl="0" indent="-342900" algn="l" rtl="0">
              <a:lnSpc>
                <a:spcPct val="100000"/>
              </a:lnSpc>
              <a:spcBef>
                <a:spcPts val="480"/>
              </a:spcBef>
              <a:spcAft>
                <a:spcPts val="0"/>
              </a:spcAft>
              <a:buClr>
                <a:schemeClr val="dk1"/>
              </a:buClr>
              <a:buSzPts val="1800"/>
              <a:buFont typeface="Noto Sans Symbols"/>
              <a:buChar char="❑"/>
            </a:pPr>
            <a:r>
              <a:rPr lang="en-US" sz="2400" b="0" i="0" u="none">
                <a:solidFill>
                  <a:schemeClr val="dk1"/>
                </a:solidFill>
                <a:latin typeface="Arial"/>
                <a:ea typeface="Arial"/>
                <a:cs typeface="Arial"/>
                <a:sym typeface="Arial"/>
              </a:rPr>
              <a:t>Рассмотрим устройство и принцип работы электровозов.</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19"/>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0" i="0" u="none">
                <a:solidFill>
                  <a:schemeClr val="dk2"/>
                </a:solidFill>
                <a:latin typeface="Arial"/>
                <a:ea typeface="Arial"/>
                <a:cs typeface="Arial"/>
                <a:sym typeface="Arial"/>
              </a:rPr>
              <a:t>Общие сведения о электротяговом подвижном составе</a:t>
            </a:r>
            <a:endParaRPr/>
          </a:p>
        </p:txBody>
      </p:sp>
      <p:sp>
        <p:nvSpPr>
          <p:cNvPr id="143" name="Google Shape;143;p19"/>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800"/>
              <a:buFont typeface="Noto Sans Symbols"/>
              <a:buChar char="❑"/>
            </a:pPr>
            <a:r>
              <a:rPr lang="en-US" sz="2400" b="0" i="0" u="none" strike="noStrike" cap="none">
                <a:solidFill>
                  <a:schemeClr val="dk1"/>
                </a:solidFill>
                <a:latin typeface="Arial"/>
                <a:ea typeface="Arial"/>
                <a:cs typeface="Arial"/>
                <a:sym typeface="Arial"/>
              </a:rPr>
              <a:t>Электровоз – единица тягового подвижного состава, неавтономный, первичным источником энергии является контактная сеть, полученная через токоприёмник электроэнергия подается в электрическую цепь электровоза и преобразуется с помощью вторичного источника энергии (тяговых электродвигателей) в механическую энергию вращения колесных пар для движения поезда.</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0"/>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Устройство электровоза</a:t>
            </a:r>
            <a:endParaRPr/>
          </a:p>
        </p:txBody>
      </p:sp>
      <p:sp>
        <p:nvSpPr>
          <p:cNvPr id="149" name="Google Shape;149;p20"/>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100"/>
              <a:buFont typeface="Noto Sans Symbols"/>
              <a:buChar char="❑"/>
            </a:pPr>
            <a:r>
              <a:rPr lang="en-US" sz="2800" b="0" i="0" u="none" strike="noStrike" cap="none">
                <a:solidFill>
                  <a:schemeClr val="dk1"/>
                </a:solidFill>
                <a:latin typeface="Arial"/>
                <a:ea typeface="Arial"/>
                <a:cs typeface="Arial"/>
                <a:sym typeface="Arial"/>
              </a:rPr>
              <a:t>Электровоз состоит из 3-х основных частей:</a:t>
            </a:r>
            <a:endParaRPr/>
          </a:p>
          <a:p>
            <a:pPr marL="342900" marR="0" lvl="0" indent="-342900" algn="l" rtl="0">
              <a:lnSpc>
                <a:spcPct val="100000"/>
              </a:lnSpc>
              <a:spcBef>
                <a:spcPts val="560"/>
              </a:spcBef>
              <a:spcAft>
                <a:spcPts val="0"/>
              </a:spcAft>
              <a:buClr>
                <a:schemeClr val="dk1"/>
              </a:buClr>
              <a:buSzPts val="2100"/>
              <a:buFont typeface="Noto Sans Symbols"/>
              <a:buChar char="▪"/>
            </a:pPr>
            <a:r>
              <a:rPr lang="en-US" sz="2800" b="0" i="0" u="none" strike="noStrike" cap="none">
                <a:solidFill>
                  <a:schemeClr val="dk1"/>
                </a:solidFill>
                <a:latin typeface="Arial"/>
                <a:ea typeface="Arial"/>
                <a:cs typeface="Arial"/>
                <a:sym typeface="Arial"/>
              </a:rPr>
              <a:t>Механическая часть;</a:t>
            </a:r>
            <a:endParaRPr/>
          </a:p>
          <a:p>
            <a:pPr marL="342900" marR="0" lvl="0" indent="-342900" algn="l" rtl="0">
              <a:lnSpc>
                <a:spcPct val="100000"/>
              </a:lnSpc>
              <a:spcBef>
                <a:spcPts val="560"/>
              </a:spcBef>
              <a:spcAft>
                <a:spcPts val="0"/>
              </a:spcAft>
              <a:buClr>
                <a:schemeClr val="dk1"/>
              </a:buClr>
              <a:buSzPts val="2100"/>
              <a:buFont typeface="Noto Sans Symbols"/>
              <a:buChar char="▪"/>
            </a:pPr>
            <a:r>
              <a:rPr lang="en-US" sz="2800" b="0" i="0" u="none" strike="noStrike" cap="none">
                <a:solidFill>
                  <a:schemeClr val="dk1"/>
                </a:solidFill>
                <a:latin typeface="Arial"/>
                <a:ea typeface="Arial"/>
                <a:cs typeface="Arial"/>
                <a:sym typeface="Arial"/>
              </a:rPr>
              <a:t>Электрическая часть;</a:t>
            </a:r>
            <a:endParaRPr/>
          </a:p>
          <a:p>
            <a:pPr marL="342900" marR="0" lvl="0" indent="-342900" algn="l" rtl="0">
              <a:lnSpc>
                <a:spcPct val="100000"/>
              </a:lnSpc>
              <a:spcBef>
                <a:spcPts val="560"/>
              </a:spcBef>
              <a:spcAft>
                <a:spcPts val="0"/>
              </a:spcAft>
              <a:buClr>
                <a:schemeClr val="dk1"/>
              </a:buClr>
              <a:buSzPts val="2100"/>
              <a:buFont typeface="Noto Sans Symbols"/>
              <a:buChar char="▪"/>
            </a:pPr>
            <a:r>
              <a:rPr lang="en-US" sz="2800" b="0" i="0" u="none" strike="noStrike" cap="none">
                <a:solidFill>
                  <a:schemeClr val="dk1"/>
                </a:solidFill>
                <a:latin typeface="Arial"/>
                <a:ea typeface="Arial"/>
                <a:cs typeface="Arial"/>
                <a:sym typeface="Arial"/>
              </a:rPr>
              <a:t>Пневматическая часть.</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1"/>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Механическая часть электровоза</a:t>
            </a:r>
            <a:endParaRPr/>
          </a:p>
        </p:txBody>
      </p:sp>
      <p:sp>
        <p:nvSpPr>
          <p:cNvPr id="155" name="Google Shape;155;p21"/>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100"/>
              <a:buFont typeface="Noto Sans Symbols"/>
              <a:buChar char="❑"/>
            </a:pPr>
            <a:r>
              <a:rPr lang="en-US" sz="2800" b="0" i="0" u="none" strike="noStrike" cap="none">
                <a:solidFill>
                  <a:schemeClr val="dk1"/>
                </a:solidFill>
                <a:latin typeface="Arial"/>
                <a:ea typeface="Arial"/>
                <a:cs typeface="Arial"/>
                <a:sym typeface="Arial"/>
              </a:rPr>
              <a:t>К механической части электровоза относятся:</a:t>
            </a:r>
            <a:endParaRPr/>
          </a:p>
          <a:p>
            <a:pPr marL="342900" marR="0" lvl="0" indent="-342900" algn="l" rtl="0">
              <a:lnSpc>
                <a:spcPct val="100000"/>
              </a:lnSpc>
              <a:spcBef>
                <a:spcPts val="560"/>
              </a:spcBef>
              <a:spcAft>
                <a:spcPts val="0"/>
              </a:spcAft>
              <a:buClr>
                <a:schemeClr val="dk1"/>
              </a:buClr>
              <a:buSzPts val="2100"/>
              <a:buFont typeface="Noto Sans Symbols"/>
              <a:buChar char="▪"/>
            </a:pPr>
            <a:r>
              <a:rPr lang="en-US" sz="2800" b="0" i="0" u="none" strike="noStrike" cap="none">
                <a:solidFill>
                  <a:schemeClr val="dk1"/>
                </a:solidFill>
                <a:latin typeface="Arial"/>
                <a:ea typeface="Arial"/>
                <a:cs typeface="Arial"/>
                <a:sym typeface="Arial"/>
              </a:rPr>
              <a:t>кузов электровоза с рамой;</a:t>
            </a:r>
            <a:endParaRPr/>
          </a:p>
          <a:p>
            <a:pPr marL="342900" marR="0" lvl="0" indent="-342900" algn="l" rtl="0">
              <a:lnSpc>
                <a:spcPct val="100000"/>
              </a:lnSpc>
              <a:spcBef>
                <a:spcPts val="560"/>
              </a:spcBef>
              <a:spcAft>
                <a:spcPts val="0"/>
              </a:spcAft>
              <a:buClr>
                <a:schemeClr val="dk1"/>
              </a:buClr>
              <a:buSzPts val="2100"/>
              <a:buFont typeface="Noto Sans Symbols"/>
              <a:buChar char="▪"/>
            </a:pPr>
            <a:r>
              <a:rPr lang="en-US" sz="2800" b="0" i="0" u="none" strike="noStrike" cap="none">
                <a:solidFill>
                  <a:schemeClr val="dk1"/>
                </a:solidFill>
                <a:latin typeface="Arial"/>
                <a:ea typeface="Arial"/>
                <a:cs typeface="Arial"/>
                <a:sym typeface="Arial"/>
              </a:rPr>
              <a:t>ходовая часть – тележки;</a:t>
            </a:r>
            <a:endParaRPr/>
          </a:p>
          <a:p>
            <a:pPr marL="342900" marR="0" lvl="0" indent="-342900" algn="l" rtl="0">
              <a:lnSpc>
                <a:spcPct val="100000"/>
              </a:lnSpc>
              <a:spcBef>
                <a:spcPts val="560"/>
              </a:spcBef>
              <a:spcAft>
                <a:spcPts val="0"/>
              </a:spcAft>
              <a:buClr>
                <a:schemeClr val="dk1"/>
              </a:buClr>
              <a:buSzPts val="2100"/>
              <a:buFont typeface="Noto Sans Symbols"/>
              <a:buChar char="▪"/>
            </a:pPr>
            <a:r>
              <a:rPr lang="en-US" sz="2800" b="0" i="0" u="none" strike="noStrike" cap="none">
                <a:solidFill>
                  <a:schemeClr val="dk1"/>
                </a:solidFill>
                <a:latin typeface="Arial"/>
                <a:ea typeface="Arial"/>
                <a:cs typeface="Arial"/>
                <a:sym typeface="Arial"/>
              </a:rPr>
              <a:t>автосцепки.</a:t>
            </a:r>
            <a:endParaRPr/>
          </a:p>
          <a:p>
            <a:pPr marL="342900" marR="0" lvl="0" indent="-342900" algn="l" rtl="0">
              <a:lnSpc>
                <a:spcPct val="100000"/>
              </a:lnSpc>
              <a:spcBef>
                <a:spcPts val="560"/>
              </a:spcBef>
              <a:spcAft>
                <a:spcPts val="0"/>
              </a:spcAft>
              <a:buClr>
                <a:schemeClr val="dk1"/>
              </a:buClr>
              <a:buSzPts val="2100"/>
              <a:buFont typeface="Noto Sans Symbols"/>
              <a:buChar char="❑"/>
            </a:pPr>
            <a:r>
              <a:rPr lang="en-US" sz="2800" b="0" i="0" u="none" strike="noStrike" cap="none">
                <a:solidFill>
                  <a:schemeClr val="dk1"/>
                </a:solidFill>
                <a:latin typeface="Arial"/>
                <a:ea typeface="Arial"/>
                <a:cs typeface="Arial"/>
                <a:sym typeface="Arial"/>
              </a:rPr>
              <a:t>Ходовые части (тележки) и автосцепки будут рассмотрены на последующих практических занятиях.</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2"/>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Механическая часть электровоза</a:t>
            </a:r>
            <a:endParaRPr/>
          </a:p>
        </p:txBody>
      </p:sp>
      <p:sp>
        <p:nvSpPr>
          <p:cNvPr id="161" name="Google Shape;161;p22"/>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80000"/>
              </a:lnSpc>
              <a:spcBef>
                <a:spcPts val="0"/>
              </a:spcBef>
              <a:spcAft>
                <a:spcPts val="0"/>
              </a:spcAft>
              <a:buClr>
                <a:schemeClr val="dk1"/>
              </a:buClr>
              <a:buSzPts val="1800"/>
              <a:buFont typeface="Noto Sans Symbols"/>
              <a:buChar char="❑"/>
            </a:pPr>
            <a:r>
              <a:rPr lang="en-US" sz="2400" b="0" i="0" u="none" strike="noStrike" cap="none">
                <a:solidFill>
                  <a:srgbClr val="FF0000"/>
                </a:solidFill>
                <a:latin typeface="Arial"/>
                <a:ea typeface="Arial"/>
                <a:cs typeface="Arial"/>
                <a:sym typeface="Arial"/>
              </a:rPr>
              <a:t>Кузов</a:t>
            </a:r>
            <a:r>
              <a:rPr lang="en-US" sz="2400" b="0" i="0" u="none" strike="noStrike" cap="none">
                <a:solidFill>
                  <a:schemeClr val="dk1"/>
                </a:solidFill>
                <a:latin typeface="Arial"/>
                <a:ea typeface="Arial"/>
                <a:cs typeface="Arial"/>
                <a:sym typeface="Arial"/>
              </a:rPr>
              <a:t> электровоза представляет собой пространственную конструкцию состоящую из стоек, балок и дуг снаружи укреплённую металлической обшивкой. Для придания обшивке прочности на ней выполнены гофры. Кузов прочно укреплен на раме кузова.</a:t>
            </a:r>
            <a:endParaRPr/>
          </a:p>
          <a:p>
            <a:pPr marL="342900" marR="0" lvl="0" indent="-342900" algn="l" rtl="0">
              <a:lnSpc>
                <a:spcPct val="80000"/>
              </a:lnSpc>
              <a:spcBef>
                <a:spcPts val="480"/>
              </a:spcBef>
              <a:spcAft>
                <a:spcPts val="0"/>
              </a:spcAft>
              <a:buClr>
                <a:schemeClr val="dk1"/>
              </a:buClr>
              <a:buSzPts val="1800"/>
              <a:buFont typeface="Noto Sans Symbols"/>
              <a:buChar char="❑"/>
            </a:pPr>
            <a:r>
              <a:rPr lang="en-US" sz="2400" b="0" i="0" u="none" strike="noStrike" cap="none">
                <a:solidFill>
                  <a:srgbClr val="FF0000"/>
                </a:solidFill>
                <a:latin typeface="Arial"/>
                <a:ea typeface="Arial"/>
                <a:cs typeface="Arial"/>
                <a:sym typeface="Arial"/>
              </a:rPr>
              <a:t>Рама кузова </a:t>
            </a:r>
            <a:r>
              <a:rPr lang="en-US" sz="2400" b="0" i="0" u="none" strike="noStrike" cap="none">
                <a:solidFill>
                  <a:schemeClr val="dk1"/>
                </a:solidFill>
                <a:latin typeface="Arial"/>
                <a:ea typeface="Arial"/>
                <a:cs typeface="Arial"/>
                <a:sym typeface="Arial"/>
              </a:rPr>
              <a:t>является основным силовым элементом воспринимающим все нагрузки оказываемые на локомотив.</a:t>
            </a:r>
            <a:endParaRPr/>
          </a:p>
          <a:p>
            <a:pPr marL="342900" marR="0" lvl="0" indent="-342900" algn="l" rtl="0">
              <a:lnSpc>
                <a:spcPct val="80000"/>
              </a:lnSpc>
              <a:spcBef>
                <a:spcPts val="480"/>
              </a:spcBef>
              <a:spcAft>
                <a:spcPts val="0"/>
              </a:spcAft>
              <a:buClr>
                <a:schemeClr val="dk1"/>
              </a:buClr>
              <a:buSzPts val="1800"/>
              <a:buFont typeface="Noto Sans Symbols"/>
              <a:buChar char="❑"/>
            </a:pPr>
            <a:r>
              <a:rPr lang="en-US" sz="2400" b="0" i="0" u="none" strike="noStrike" cap="none">
                <a:solidFill>
                  <a:schemeClr val="dk1"/>
                </a:solidFill>
                <a:latin typeface="Arial"/>
                <a:ea typeface="Arial"/>
                <a:cs typeface="Arial"/>
                <a:sym typeface="Arial"/>
              </a:rPr>
              <a:t>Боковые балки рамы кузова (на электровозах серии ВЛ) называются «юбкой» и частично закрывают тележки.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3"/>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Электровоз (постоянного тока)</a:t>
            </a:r>
            <a:endParaRPr/>
          </a:p>
        </p:txBody>
      </p:sp>
      <p:sp>
        <p:nvSpPr>
          <p:cNvPr id="167" name="Google Shape;167;p23"/>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800"/>
              <a:buFont typeface="Noto Sans Symbols"/>
              <a:buChar char="❑"/>
            </a:pPr>
            <a:r>
              <a:rPr lang="en-US" sz="2400" b="0" i="0" u="none" strike="noStrike" cap="none">
                <a:solidFill>
                  <a:schemeClr val="dk1"/>
                </a:solidFill>
                <a:latin typeface="Arial"/>
                <a:ea typeface="Arial"/>
                <a:cs typeface="Arial"/>
                <a:sym typeface="Arial"/>
              </a:rPr>
              <a:t>Устройство электровоза постоянного тока рассмотрим на примере электровоза ВЛ-10.</a:t>
            </a:r>
            <a:endParaRPr/>
          </a:p>
          <a:p>
            <a:pPr marL="342900" marR="0" lvl="0" indent="-342900" algn="l" rtl="0">
              <a:lnSpc>
                <a:spcPct val="100000"/>
              </a:lnSpc>
              <a:spcBef>
                <a:spcPts val="560"/>
              </a:spcBef>
              <a:spcAft>
                <a:spcPts val="0"/>
              </a:spcAft>
              <a:buClr>
                <a:schemeClr val="dk1"/>
              </a:buClr>
              <a:buSzPts val="2100"/>
              <a:buFont typeface="Noto Sans Symbols"/>
              <a:buNone/>
            </a:pPr>
            <a:r>
              <a:rPr lang="en-US" sz="2800" b="0" i="0" u="none" strike="noStrike" cap="none">
                <a:solidFill>
                  <a:schemeClr val="dk1"/>
                </a:solidFill>
                <a:latin typeface="Arial"/>
                <a:ea typeface="Arial"/>
                <a:cs typeface="Arial"/>
                <a:sym typeface="Arial"/>
              </a:rPr>
              <a:t>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4"/>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Электровоз ВЛ-10</a:t>
            </a:r>
            <a:endParaRPr/>
          </a:p>
        </p:txBody>
      </p:sp>
      <p:pic>
        <p:nvPicPr>
          <p:cNvPr id="173" name="Google Shape;173;p24" descr="P6300030"/>
          <p:cNvPicPr preferRelativeResize="0"/>
          <p:nvPr/>
        </p:nvPicPr>
        <p:blipFill rotWithShape="1">
          <a:blip r:embed="rId3">
            <a:alphaModFix/>
          </a:blip>
          <a:srcRect t="6303" r="4977" b="14300"/>
          <a:stretch/>
        </p:blipFill>
        <p:spPr>
          <a:xfrm>
            <a:off x="3240087" y="2708275"/>
            <a:ext cx="5743575" cy="3600450"/>
          </a:xfrm>
          <a:prstGeom prst="rect">
            <a:avLst/>
          </a:prstGeom>
          <a:noFill/>
          <a:ln w="19050" cap="flat" cmpd="sng">
            <a:solidFill>
              <a:srgbClr val="000000"/>
            </a:solidFill>
            <a:prstDash val="solid"/>
            <a:miter lim="800000"/>
            <a:headEnd type="none" w="sm" len="sm"/>
            <a:tailEnd type="none" w="sm" len="sm"/>
          </a:ln>
        </p:spPr>
      </p:pic>
      <p:sp>
        <p:nvSpPr>
          <p:cNvPr id="174" name="Google Shape;174;p24"/>
          <p:cNvSpPr txBox="1"/>
          <p:nvPr/>
        </p:nvSpPr>
        <p:spPr>
          <a:xfrm>
            <a:off x="903287" y="2708275"/>
            <a:ext cx="2571750" cy="23082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Предназначен для вождения грузовых поездов</a:t>
            </a:r>
            <a:endParaRPr/>
          </a:p>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на участках дорог с напряжением 3кВ постоянного тока.</a:t>
            </a:r>
            <a:endParaRPr/>
          </a:p>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Годы выпуска       1961-1977 г.</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25"/>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Расположение оборудование на электровозе</a:t>
            </a:r>
            <a:endParaRPr/>
          </a:p>
        </p:txBody>
      </p:sp>
      <p:pic>
        <p:nvPicPr>
          <p:cNvPr id="180" name="Google Shape;180;p25" descr="ВЛ-10"/>
          <p:cNvPicPr preferRelativeResize="0"/>
          <p:nvPr/>
        </p:nvPicPr>
        <p:blipFill rotWithShape="1">
          <a:blip r:embed="rId3">
            <a:alphaModFix/>
          </a:blip>
          <a:srcRect/>
          <a:stretch/>
        </p:blipFill>
        <p:spPr>
          <a:xfrm>
            <a:off x="1331912" y="2420937"/>
            <a:ext cx="7091362" cy="2597150"/>
          </a:xfrm>
          <a:prstGeom prst="rect">
            <a:avLst/>
          </a:prstGeom>
          <a:noFill/>
          <a:ln w="19050" cap="flat" cmpd="sng">
            <a:solidFill>
              <a:srgbClr val="000000"/>
            </a:solidFill>
            <a:prstDash val="solid"/>
            <a:miter lim="800000"/>
            <a:headEnd type="none" w="sm" len="sm"/>
            <a:tailEnd type="none" w="sm" len="sm"/>
          </a:ln>
        </p:spPr>
      </p:pic>
      <p:sp>
        <p:nvSpPr>
          <p:cNvPr id="181" name="Google Shape;181;p25"/>
          <p:cNvSpPr txBox="1"/>
          <p:nvPr/>
        </p:nvSpPr>
        <p:spPr>
          <a:xfrm>
            <a:off x="971550" y="5129212"/>
            <a:ext cx="8129587" cy="131445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1 - пульт управления; 2 - кресло машиниста; 3 - быстродействующий выключатель;</a:t>
            </a:r>
            <a:endParaRPr/>
          </a:p>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4, 5 блоки индуктивных шунтов и резисторов; 6, 8 - блоки пусковых резисторов и</a:t>
            </a:r>
            <a:endParaRPr/>
          </a:p>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ослабления возбуждения; 7 - токоприемник; 9 – мотор-вентилятор;</a:t>
            </a:r>
            <a:endParaRPr/>
          </a:p>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10 - мотор-компрессор; 11 - кузов второй секции электровоза; </a:t>
            </a:r>
            <a:endParaRPr/>
          </a:p>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12 - тяговый электродвигатель; 13 - колесная пара.</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186" name="Google Shape;186;p26" descr="vl10_178.png"/>
          <p:cNvPicPr preferRelativeResize="0"/>
          <p:nvPr/>
        </p:nvPicPr>
        <p:blipFill rotWithShape="1">
          <a:blip r:embed="rId3">
            <a:alphaModFix/>
          </a:blip>
          <a:srcRect/>
          <a:stretch/>
        </p:blipFill>
        <p:spPr>
          <a:xfrm>
            <a:off x="900112" y="2349500"/>
            <a:ext cx="7929562" cy="4251325"/>
          </a:xfrm>
          <a:prstGeom prst="rect">
            <a:avLst/>
          </a:prstGeom>
          <a:noFill/>
          <a:ln>
            <a:noFill/>
          </a:ln>
        </p:spPr>
      </p:pic>
      <p:sp>
        <p:nvSpPr>
          <p:cNvPr id="187" name="Google Shape;187;p26"/>
          <p:cNvSpPr txBox="1"/>
          <p:nvPr/>
        </p:nvSpPr>
        <p:spPr>
          <a:xfrm>
            <a:off x="1889125" y="5540375"/>
            <a:ext cx="7200900" cy="1295400"/>
          </a:xfrm>
          <a:prstGeom prst="rect">
            <a:avLst/>
          </a:prstGeom>
          <a:solidFill>
            <a:srgbClr val="B9D5B9"/>
          </a:solidFill>
          <a:ln w="254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88" name="Google Shape;188;p26"/>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Расположение оборудование на электровозе</a:t>
            </a:r>
            <a:endParaRPr/>
          </a:p>
        </p:txBody>
      </p:sp>
      <p:sp>
        <p:nvSpPr>
          <p:cNvPr id="189" name="Google Shape;189;p26"/>
          <p:cNvSpPr txBox="1">
            <a:spLocks noGrp="1"/>
          </p:cNvSpPr>
          <p:nvPr>
            <p:ph idx="1"/>
          </p:nvPr>
        </p:nvSpPr>
        <p:spPr>
          <a:xfrm>
            <a:off x="1925637" y="5691187"/>
            <a:ext cx="7129462" cy="9937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825"/>
              <a:buFont typeface="Noto Sans Symbols"/>
              <a:buNone/>
            </a:pPr>
            <a:r>
              <a:rPr lang="en-US" sz="1100" b="0" i="0" u="none" strike="noStrike" cap="none">
                <a:solidFill>
                  <a:schemeClr val="dk1"/>
                </a:solidFill>
                <a:latin typeface="Arial"/>
                <a:ea typeface="Arial"/>
                <a:cs typeface="Arial"/>
                <a:sym typeface="Arial"/>
              </a:rPr>
              <a:t>1. Блок пусковых резисторов; 2. Ограждение ВВК; 3. Переключатель направления; 4. Дешифратор;</a:t>
            </a:r>
            <a:endParaRPr/>
          </a:p>
          <a:p>
            <a:pPr marL="0" marR="0" lvl="0" indent="0" algn="l" rtl="0">
              <a:lnSpc>
                <a:spcPct val="100000"/>
              </a:lnSpc>
              <a:spcBef>
                <a:spcPts val="0"/>
              </a:spcBef>
              <a:spcAft>
                <a:spcPts val="0"/>
              </a:spcAft>
              <a:buClr>
                <a:schemeClr val="dk1"/>
              </a:buClr>
              <a:buSzPts val="825"/>
              <a:buFont typeface="Noto Sans Symbols"/>
              <a:buNone/>
            </a:pPr>
            <a:r>
              <a:rPr lang="en-US" sz="1100" b="0" i="0" u="none" strike="noStrike" cap="none">
                <a:solidFill>
                  <a:schemeClr val="dk1"/>
                </a:solidFill>
                <a:latin typeface="Arial"/>
                <a:ea typeface="Arial"/>
                <a:cs typeface="Arial"/>
                <a:sym typeface="Arial"/>
              </a:rPr>
              <a:t>5. Мотор-вентилятор; 6. Ящик ЗИП; 7. Плафон освещения; 8. Агрегат мотор-компрессора;</a:t>
            </a:r>
            <a:endParaRPr/>
          </a:p>
          <a:p>
            <a:pPr marL="0" marR="0" lvl="0" indent="0" algn="l" rtl="0">
              <a:lnSpc>
                <a:spcPct val="100000"/>
              </a:lnSpc>
              <a:spcBef>
                <a:spcPts val="0"/>
              </a:spcBef>
              <a:spcAft>
                <a:spcPts val="0"/>
              </a:spcAft>
              <a:buClr>
                <a:schemeClr val="dk1"/>
              </a:buClr>
              <a:buSzPts val="825"/>
              <a:buFont typeface="Noto Sans Symbols"/>
              <a:buNone/>
            </a:pPr>
            <a:r>
              <a:rPr lang="en-US" sz="1100" b="0" i="0" u="none" strike="noStrike" cap="none">
                <a:solidFill>
                  <a:schemeClr val="dk1"/>
                </a:solidFill>
                <a:latin typeface="Arial"/>
                <a:ea typeface="Arial"/>
                <a:cs typeface="Arial"/>
                <a:sym typeface="Arial"/>
              </a:rPr>
              <a:t>9. Готовальня ЗИП; 10. Кабельный желоб; 11. Балласт; 12,13,19,20 – блоки аппаратов соответственно №1,2,3,4; 14. Преобразователь; 15. Санитарный узел; 16. Гибкое межсекционное соединение; 17. Приемопередатчик поездной радиосвязи; 18. Вспомогательный компрессор для подъема токоприемника.</a:t>
            </a:r>
            <a:endParaRPr/>
          </a:p>
          <a:p>
            <a:pPr marL="342900" marR="0" lvl="0" indent="-290512" algn="l" rtl="0">
              <a:spcBef>
                <a:spcPts val="220"/>
              </a:spcBef>
              <a:spcAft>
                <a:spcPts val="0"/>
              </a:spcAft>
              <a:buClr>
                <a:schemeClr val="dk1"/>
              </a:buClr>
              <a:buSzPts val="825"/>
              <a:buFont typeface="Noto Sans Symbols"/>
              <a:buNone/>
            </a:pPr>
            <a:endParaRPr sz="1100" b="0" i="0" u="none">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7"/>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Расположение оборудования в кабине машиниста</a:t>
            </a:r>
            <a:endParaRPr/>
          </a:p>
        </p:txBody>
      </p:sp>
      <p:pic>
        <p:nvPicPr>
          <p:cNvPr id="195" name="Google Shape;195;p27"/>
          <p:cNvPicPr preferRelativeResize="0"/>
          <p:nvPr/>
        </p:nvPicPr>
        <p:blipFill rotWithShape="1">
          <a:blip r:embed="rId3">
            <a:alphaModFix/>
          </a:blip>
          <a:srcRect t="7353" r="50000"/>
          <a:stretch/>
        </p:blipFill>
        <p:spPr>
          <a:xfrm>
            <a:off x="1116012" y="2368550"/>
            <a:ext cx="2808287" cy="2428875"/>
          </a:xfrm>
          <a:prstGeom prst="rect">
            <a:avLst/>
          </a:prstGeom>
          <a:noFill/>
          <a:ln>
            <a:noFill/>
          </a:ln>
        </p:spPr>
      </p:pic>
      <p:sp>
        <p:nvSpPr>
          <p:cNvPr id="196" name="Google Shape;196;p27"/>
          <p:cNvSpPr txBox="1"/>
          <p:nvPr/>
        </p:nvSpPr>
        <p:spPr>
          <a:xfrm>
            <a:off x="4716462" y="4797425"/>
            <a:ext cx="4211637" cy="193833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3366"/>
              </a:buClr>
              <a:buSzPts val="1000"/>
              <a:buFont typeface="Arial"/>
              <a:buNone/>
            </a:pPr>
            <a:r>
              <a:rPr lang="en-US" sz="1000" b="0" i="0" u="none">
                <a:solidFill>
                  <a:srgbClr val="003366"/>
                </a:solidFill>
                <a:latin typeface="Arial"/>
                <a:ea typeface="Arial"/>
                <a:cs typeface="Arial"/>
                <a:sym typeface="Arial"/>
              </a:rPr>
              <a:t>39 - выключатель управления; 40 - рамка с фотосхемой; 41 - ящик аптечки; 42 - громкоговоритель поездной радиосвязи; 43 - платяной шкаф; 44 - зеркало: 45, 46 - рукоятка и колонка ручного тормоза; 47 - печь электрическая ПЭТ-1УЗ; 48 - сигнальная лампа; 49 - манометр главного резервуара; 50 - вольтметр для измерения напряжения в контактной сети; 51 - манометр уравнительного резервуара; 52 - амперметр для измерения тока якоря тяготи двигателей; 53 - манометр тормозной магистрали; 54 - амперметр дня измерения тока возбуждения тяговых двигателей; 55 - манометр тормозного цилиндра и манометры контроля давления в главных и уравнительном резервуарах, тормозной магистрали и тормозных цилиндрах.</a:t>
            </a:r>
            <a:endParaRPr/>
          </a:p>
        </p:txBody>
      </p:sp>
      <p:sp>
        <p:nvSpPr>
          <p:cNvPr id="197" name="Google Shape;197;p27"/>
          <p:cNvSpPr txBox="1"/>
          <p:nvPr/>
        </p:nvSpPr>
        <p:spPr>
          <a:xfrm>
            <a:off x="804862" y="4797425"/>
            <a:ext cx="3911600" cy="1630362"/>
          </a:xfrm>
          <a:prstGeom prst="rect">
            <a:avLst/>
          </a:prstGeom>
          <a:noFill/>
          <a:ln>
            <a:noFill/>
          </a:ln>
        </p:spPr>
        <p:txBody>
          <a:bodyPr spcFirstLastPara="1" wrap="square" lIns="91425" tIns="45700" rIns="91425" bIns="45700" anchor="t" anchorCtr="0">
            <a:noAutofit/>
          </a:bodyPr>
          <a:lstStyle/>
          <a:p>
            <a:pPr marL="0" marR="0" lvl="0" indent="0" algn="just" rtl="0">
              <a:lnSpc>
                <a:spcPct val="100000"/>
              </a:lnSpc>
              <a:spcBef>
                <a:spcPts val="0"/>
              </a:spcBef>
              <a:spcAft>
                <a:spcPts val="0"/>
              </a:spcAft>
              <a:buClr>
                <a:schemeClr val="dk1"/>
              </a:buClr>
              <a:buSzPts val="1000"/>
              <a:buFont typeface="Arial"/>
              <a:buNone/>
            </a:pPr>
            <a:r>
              <a:rPr lang="en-US" sz="1000" b="0" i="0" u="none">
                <a:solidFill>
                  <a:schemeClr val="dk1"/>
                </a:solidFill>
                <a:latin typeface="Arial"/>
                <a:ea typeface="Arial"/>
                <a:cs typeface="Arial"/>
                <a:sym typeface="Arial"/>
              </a:rPr>
              <a:t>1 - ограждение печи; 2- поворотный предохранительный щиток (параван); 3 - кнопочный выключатель; 4 - держатель для бланков предупреждений; 5 - теневой щиток; 6 - стеклоочиститель; 7 - розетка 50 В; 8 - люк (отверстие) для подачи свежего воздуха; </a:t>
            </a:r>
            <a:endParaRPr/>
          </a:p>
          <a:p>
            <a:pPr marL="0" marR="0" lvl="0" indent="0" algn="just" rtl="0">
              <a:lnSpc>
                <a:spcPct val="100000"/>
              </a:lnSpc>
              <a:spcBef>
                <a:spcPts val="0"/>
              </a:spcBef>
              <a:spcAft>
                <a:spcPts val="0"/>
              </a:spcAft>
              <a:buClr>
                <a:schemeClr val="dk1"/>
              </a:buClr>
              <a:buSzPts val="1000"/>
              <a:buFont typeface="Arial"/>
              <a:buNone/>
            </a:pPr>
            <a:r>
              <a:rPr lang="en-US" sz="1000" b="0" i="0" u="none">
                <a:solidFill>
                  <a:schemeClr val="dk1"/>
                </a:solidFill>
                <a:latin typeface="Arial"/>
                <a:ea typeface="Arial"/>
                <a:cs typeface="Arial"/>
                <a:sym typeface="Arial"/>
              </a:rPr>
              <a:t>9 - коробка лобового прожектора; 10 - вентилятор для обдува окон; 11 - штепсель для подключена вентилятора; 12 - светофор пятизначный; 13 - табличка допустимых токовых нагрузок: 14 - плафон потолочный; 15 - светильник со светофильтром зеленого цвета; 16 - кнопочный выключатель; </a:t>
            </a:r>
            <a:endParaRPr/>
          </a:p>
        </p:txBody>
      </p:sp>
      <p:pic>
        <p:nvPicPr>
          <p:cNvPr id="198" name="Google Shape;198;p27"/>
          <p:cNvPicPr preferRelativeResize="0"/>
          <p:nvPr/>
        </p:nvPicPr>
        <p:blipFill rotWithShape="1">
          <a:blip r:embed="rId4">
            <a:alphaModFix/>
          </a:blip>
          <a:srcRect/>
          <a:stretch/>
        </p:blipFill>
        <p:spPr>
          <a:xfrm>
            <a:off x="5392737" y="2368550"/>
            <a:ext cx="2576512" cy="246856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28"/>
          <p:cNvSpPr txBox="1"/>
          <p:nvPr/>
        </p:nvSpPr>
        <p:spPr>
          <a:xfrm>
            <a:off x="5780087" y="4508500"/>
            <a:ext cx="3224212" cy="1785937"/>
          </a:xfrm>
          <a:prstGeom prst="rect">
            <a:avLst/>
          </a:pr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3366"/>
              </a:buClr>
              <a:buSzPts val="1000"/>
              <a:buFont typeface="Arial"/>
              <a:buNone/>
            </a:pPr>
            <a:r>
              <a:rPr lang="en-US" sz="1000" b="0" i="0" u="none">
                <a:solidFill>
                  <a:srgbClr val="003366"/>
                </a:solidFill>
                <a:latin typeface="Arial"/>
                <a:ea typeface="Arial"/>
                <a:cs typeface="Arial"/>
                <a:sym typeface="Arial"/>
              </a:rPr>
              <a:t>48 - сигнальная лампа; 49 - манометр главного резервуара; 50 - вольтметр для измерения напряжения в контактной сети; 51 - манометр уравнительного резервуара; 52 - амперметр для измерения тока якоря тяготи двигателей; 53 - манометр тормозной магистрали; 54 - амперметр дня измерения тока возбуждения тяговых двигателей: 55 - манометр тормозного цилиндра и манометры контроля давления в главных и уравнительном резервуарах, тормозной магистрали и тормозных цилиндрах.</a:t>
            </a:r>
            <a:endParaRPr/>
          </a:p>
        </p:txBody>
      </p:sp>
      <p:sp>
        <p:nvSpPr>
          <p:cNvPr id="204" name="Google Shape;204;p28"/>
          <p:cNvSpPr txBox="1"/>
          <p:nvPr/>
        </p:nvSpPr>
        <p:spPr>
          <a:xfrm>
            <a:off x="827087" y="4508500"/>
            <a:ext cx="4932362" cy="22479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000"/>
              <a:buFont typeface="Arial"/>
              <a:buNone/>
            </a:pPr>
            <a:r>
              <a:rPr lang="en-US" sz="1000" b="0" i="0" u="none">
                <a:solidFill>
                  <a:schemeClr val="dk1"/>
                </a:solidFill>
                <a:latin typeface="Arial"/>
                <a:ea typeface="Arial"/>
                <a:cs typeface="Arial"/>
                <a:sym typeface="Arial"/>
              </a:rPr>
              <a:t>17 - сиденье; 18 - электропневматический клапан подачи песка; 19 - пепельница; 20 - кнопочный пост подачи свистка и включения светильников зеленого цвета; 21 - выключатели типа «тумблер» включения красного и белого цвета буферных фонарей; 22 - панель измерительных приборов; 23 - пульт помощника машиниста; 24 - контроллер машиниста; 2.5 - пульт управления поездной радиосвязи: 26 - выключатели типа «тумблер» включения освещения ходовых частей, вентиляторов обдува окон и радиостанции; 27 - регулятор давления в питательной магистрали; 28 - пульт машиниста: 29 - добавочный резистор к электрическим лампам; 30 - педаль пневматического клапана тифона; 31 - панель измерительных приборов; 32 - скоростемер; 33 - прожектор буферный; 34 - крон вспомогательного тормоза; 3,5 - кран машиниста; 36 - рукоятка бдительности; 37 - кнопочный пост подачи свистка и песка; 38 - электропневматический клапан локомотивной сигнализации; </a:t>
            </a:r>
            <a:endParaRPr/>
          </a:p>
        </p:txBody>
      </p:sp>
      <p:pic>
        <p:nvPicPr>
          <p:cNvPr id="205" name="Google Shape;205;p28"/>
          <p:cNvPicPr preferRelativeResize="0"/>
          <p:nvPr/>
        </p:nvPicPr>
        <p:blipFill rotWithShape="1">
          <a:blip r:embed="rId3">
            <a:alphaModFix/>
          </a:blip>
          <a:srcRect/>
          <a:stretch/>
        </p:blipFill>
        <p:spPr>
          <a:xfrm>
            <a:off x="1116012" y="2068512"/>
            <a:ext cx="3848100" cy="2471737"/>
          </a:xfrm>
          <a:prstGeom prst="rect">
            <a:avLst/>
          </a:prstGeom>
          <a:noFill/>
          <a:ln>
            <a:noFill/>
          </a:ln>
        </p:spPr>
      </p:pic>
      <p:pic>
        <p:nvPicPr>
          <p:cNvPr id="206" name="Google Shape;206;p28"/>
          <p:cNvPicPr preferRelativeResize="0"/>
          <p:nvPr/>
        </p:nvPicPr>
        <p:blipFill rotWithShape="1">
          <a:blip r:embed="rId4">
            <a:alphaModFix/>
          </a:blip>
          <a:srcRect/>
          <a:stretch/>
        </p:blipFill>
        <p:spPr>
          <a:xfrm>
            <a:off x="5759450" y="2449512"/>
            <a:ext cx="3097212" cy="2090737"/>
          </a:xfrm>
          <a:prstGeom prst="rect">
            <a:avLst/>
          </a:prstGeom>
          <a:noFill/>
          <a:ln>
            <a:noFill/>
          </a:ln>
        </p:spPr>
      </p:pic>
      <p:sp>
        <p:nvSpPr>
          <p:cNvPr id="207" name="Google Shape;207;p28"/>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Расположение оборудования в кабине машиниста</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9"/>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Расположение оборудование на электровозе</a:t>
            </a:r>
            <a:endParaRPr/>
          </a:p>
        </p:txBody>
      </p:sp>
      <p:pic>
        <p:nvPicPr>
          <p:cNvPr id="213" name="Google Shape;213;p29"/>
          <p:cNvPicPr preferRelativeResize="0"/>
          <p:nvPr/>
        </p:nvPicPr>
        <p:blipFill rotWithShape="1">
          <a:blip r:embed="rId3">
            <a:alphaModFix/>
          </a:blip>
          <a:srcRect/>
          <a:stretch/>
        </p:blipFill>
        <p:spPr>
          <a:xfrm>
            <a:off x="928687" y="2500312"/>
            <a:ext cx="7715250" cy="2420937"/>
          </a:xfrm>
          <a:prstGeom prst="rect">
            <a:avLst/>
          </a:prstGeom>
          <a:noFill/>
          <a:ln>
            <a:noFill/>
          </a:ln>
        </p:spPr>
      </p:pic>
      <p:sp>
        <p:nvSpPr>
          <p:cNvPr id="214" name="Google Shape;214;p29"/>
          <p:cNvSpPr txBox="1"/>
          <p:nvPr/>
        </p:nvSpPr>
        <p:spPr>
          <a:xfrm>
            <a:off x="857250" y="4929187"/>
            <a:ext cx="8143875" cy="1323975"/>
          </a:xfrm>
          <a:prstGeom prst="rect">
            <a:avLst/>
          </a:prstGeom>
          <a:noFill/>
          <a:ln>
            <a:noFill/>
          </a:ln>
        </p:spPr>
        <p:txBody>
          <a:bodyPr spcFirstLastPara="1" wrap="square" lIns="91425" tIns="45700" rIns="91425" bIns="45700" anchor="t" anchorCtr="0">
            <a:noAutofit/>
          </a:bodyPr>
          <a:lstStyle/>
          <a:p>
            <a:pPr marL="0" marR="0" lvl="0" indent="0" algn="just"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1 - кабина машиниста; 2, 3 - двери в кузов и кабину; 4 - поперечный проход; 5, 6 - двери в ВВК и тупиковый рабочий проход; 7- высоковольтная камера; 8 - глухой проход ВВК; 9, 10 - тупиковый и сквозной рабочие проходы; 11 - дверь в форкамеру; 12 - форкамера; 13- машинное помещение; 14 - дверь переходного мостика; 15 - межкузовной переходный мостик.</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0"/>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Схема системы вентиляции электровоза</a:t>
            </a:r>
            <a:endParaRPr/>
          </a:p>
        </p:txBody>
      </p:sp>
      <p:pic>
        <p:nvPicPr>
          <p:cNvPr id="220" name="Google Shape;220;p30" descr="Система вентиляции электровоза постоянного тока.gif"/>
          <p:cNvPicPr preferRelativeResize="0"/>
          <p:nvPr/>
        </p:nvPicPr>
        <p:blipFill rotWithShape="1">
          <a:blip r:embed="rId3">
            <a:alphaModFix/>
          </a:blip>
          <a:srcRect/>
          <a:stretch/>
        </p:blipFill>
        <p:spPr>
          <a:xfrm>
            <a:off x="1857375" y="2428875"/>
            <a:ext cx="6151562" cy="406241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31"/>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Расположение оборудования на крыше электровоза</a:t>
            </a:r>
            <a:endParaRPr/>
          </a:p>
        </p:txBody>
      </p:sp>
      <p:pic>
        <p:nvPicPr>
          <p:cNvPr id="226" name="Google Shape;226;p31" descr="http://www.poezdvl.com/vl10/images/vl10_185.png"/>
          <p:cNvPicPr preferRelativeResize="0"/>
          <p:nvPr/>
        </p:nvPicPr>
        <p:blipFill rotWithShape="1">
          <a:blip r:embed="rId3">
            <a:alphaModFix/>
          </a:blip>
          <a:srcRect/>
          <a:stretch/>
        </p:blipFill>
        <p:spPr>
          <a:xfrm>
            <a:off x="857250" y="2781300"/>
            <a:ext cx="7594600" cy="2143125"/>
          </a:xfrm>
          <a:prstGeom prst="rect">
            <a:avLst/>
          </a:prstGeom>
          <a:noFill/>
          <a:ln>
            <a:noFill/>
          </a:ln>
        </p:spPr>
      </p:pic>
      <p:sp>
        <p:nvSpPr>
          <p:cNvPr id="227" name="Google Shape;227;p31"/>
          <p:cNvSpPr txBox="1"/>
          <p:nvPr/>
        </p:nvSpPr>
        <p:spPr>
          <a:xfrm>
            <a:off x="900112" y="5013325"/>
            <a:ext cx="8001000" cy="11699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1- прожектор лобовой; 2 - ревун; 3 - блок контура с разъединительным конденсатором; 4 - токоприемник; 5 - дроссель помехоподавляющий; 6 - конденсатор в сборе; 7 - токоведущий угольник; 8- разрядник вилитовый с регистратором срабатываний; 9 - проходной изолятор главного ввода; 10 - разъединитель высоковольтный; 11- антенна радиостанции:' 12 - гибкое межкузовное соединение.</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32"/>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Кабина управления машиниста</a:t>
            </a:r>
            <a:endParaRPr/>
          </a:p>
        </p:txBody>
      </p:sp>
      <p:pic>
        <p:nvPicPr>
          <p:cNvPr id="233" name="Google Shape;233;p32" descr="F:\новое\DSC05487.jpg"/>
          <p:cNvPicPr preferRelativeResize="0"/>
          <p:nvPr/>
        </p:nvPicPr>
        <p:blipFill rotWithShape="1">
          <a:blip r:embed="rId3">
            <a:alphaModFix/>
          </a:blip>
          <a:srcRect/>
          <a:stretch/>
        </p:blipFill>
        <p:spPr>
          <a:xfrm>
            <a:off x="2608262" y="2357437"/>
            <a:ext cx="6405562" cy="4286250"/>
          </a:xfrm>
          <a:prstGeom prst="rect">
            <a:avLst/>
          </a:prstGeom>
          <a:noFill/>
          <a:ln>
            <a:noFill/>
          </a:ln>
        </p:spPr>
      </p:pic>
      <p:sp>
        <p:nvSpPr>
          <p:cNvPr id="234" name="Google Shape;234;p32"/>
          <p:cNvSpPr txBox="1"/>
          <p:nvPr/>
        </p:nvSpPr>
        <p:spPr>
          <a:xfrm>
            <a:off x="785812" y="2500312"/>
            <a:ext cx="2000250" cy="12001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Рабочее место машиниста</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3"/>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Кабина управления машиниста</a:t>
            </a:r>
            <a:endParaRPr/>
          </a:p>
        </p:txBody>
      </p:sp>
      <p:pic>
        <p:nvPicPr>
          <p:cNvPr id="240" name="Google Shape;240;p33" descr="F:\новое\Установка КОН на ЭПК в электровозе ВЛ10.jpg"/>
          <p:cNvPicPr preferRelativeResize="0"/>
          <p:nvPr/>
        </p:nvPicPr>
        <p:blipFill rotWithShape="1">
          <a:blip r:embed="rId3">
            <a:alphaModFix/>
          </a:blip>
          <a:srcRect/>
          <a:stretch/>
        </p:blipFill>
        <p:spPr>
          <a:xfrm>
            <a:off x="3214687" y="2428875"/>
            <a:ext cx="5691187" cy="4268787"/>
          </a:xfrm>
          <a:prstGeom prst="rect">
            <a:avLst/>
          </a:prstGeom>
          <a:noFill/>
          <a:ln>
            <a:noFill/>
          </a:ln>
        </p:spPr>
      </p:pic>
      <p:sp>
        <p:nvSpPr>
          <p:cNvPr id="241" name="Google Shape;241;p33"/>
          <p:cNvSpPr txBox="1"/>
          <p:nvPr/>
        </p:nvSpPr>
        <p:spPr>
          <a:xfrm>
            <a:off x="785812" y="2500312"/>
            <a:ext cx="2000250" cy="157003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Рабочее место помощника машиниста</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4"/>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Вид внутри кузова электровоза</a:t>
            </a:r>
            <a:endParaRPr/>
          </a:p>
        </p:txBody>
      </p:sp>
      <p:pic>
        <p:nvPicPr>
          <p:cNvPr id="247" name="Google Shape;247;p34" descr="Машинное отделение электровоза ВЛ11м-2183..jpg"/>
          <p:cNvPicPr preferRelativeResize="0"/>
          <p:nvPr/>
        </p:nvPicPr>
        <p:blipFill rotWithShape="1">
          <a:blip r:embed="rId3">
            <a:alphaModFix/>
          </a:blip>
          <a:srcRect/>
          <a:stretch/>
        </p:blipFill>
        <p:spPr>
          <a:xfrm>
            <a:off x="1143000" y="2428875"/>
            <a:ext cx="3143250" cy="41910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5"/>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Отделение вспомогательных машин</a:t>
            </a:r>
            <a:endParaRPr/>
          </a:p>
        </p:txBody>
      </p:sp>
      <p:pic>
        <p:nvPicPr>
          <p:cNvPr id="253" name="Google Shape;253;p35" descr="0011-033-Dvigatel-elektrovoza.jpg"/>
          <p:cNvPicPr preferRelativeResize="0"/>
          <p:nvPr/>
        </p:nvPicPr>
        <p:blipFill rotWithShape="1">
          <a:blip r:embed="rId3">
            <a:alphaModFix/>
          </a:blip>
          <a:srcRect/>
          <a:stretch/>
        </p:blipFill>
        <p:spPr>
          <a:xfrm>
            <a:off x="2000250" y="2428875"/>
            <a:ext cx="5572125" cy="417988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36"/>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Отделение вспомогательных машин</a:t>
            </a:r>
            <a:endParaRPr/>
          </a:p>
        </p:txBody>
      </p:sp>
      <p:pic>
        <p:nvPicPr>
          <p:cNvPr id="259" name="Google Shape;259;p36" descr="Машинное отделение электровоза ВЛ11-320.jpg"/>
          <p:cNvPicPr preferRelativeResize="0"/>
          <p:nvPr/>
        </p:nvPicPr>
        <p:blipFill rotWithShape="1">
          <a:blip r:embed="rId3">
            <a:alphaModFix/>
          </a:blip>
          <a:srcRect/>
          <a:stretch/>
        </p:blipFill>
        <p:spPr>
          <a:xfrm>
            <a:off x="1928812" y="2500312"/>
            <a:ext cx="5572125" cy="417988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37"/>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Принцип работы электровоза</a:t>
            </a:r>
            <a:endParaRPr/>
          </a:p>
        </p:txBody>
      </p:sp>
      <p:sp>
        <p:nvSpPr>
          <p:cNvPr id="265" name="Google Shape;265;p37"/>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800"/>
              <a:buFont typeface="Noto Sans Symbols"/>
              <a:buChar char="●"/>
            </a:pPr>
            <a:r>
              <a:rPr lang="en-US" sz="2400" b="0" i="0" u="none">
                <a:solidFill>
                  <a:schemeClr val="dk1"/>
                </a:solidFill>
                <a:latin typeface="Arial"/>
                <a:ea typeface="Arial"/>
                <a:cs typeface="Arial"/>
                <a:sym typeface="Arial"/>
              </a:rPr>
              <a:t>Регулирование скорости движения электровоза осуществляется за счет изменения тока или напряжения подаваемых на тяговые двигатели.</a:t>
            </a:r>
            <a:endParaRPr/>
          </a:p>
          <a:p>
            <a:pPr marL="342900" marR="0" lvl="0" indent="-342900" algn="l" rtl="0">
              <a:lnSpc>
                <a:spcPct val="100000"/>
              </a:lnSpc>
              <a:spcBef>
                <a:spcPts val="480"/>
              </a:spcBef>
              <a:spcAft>
                <a:spcPts val="0"/>
              </a:spcAft>
              <a:buClr>
                <a:schemeClr val="dk1"/>
              </a:buClr>
              <a:buSzPts val="1800"/>
              <a:buFont typeface="Noto Sans Symbols"/>
              <a:buChar char="●"/>
            </a:pPr>
            <a:r>
              <a:rPr lang="en-US" sz="2400" b="0" i="0" u="none">
                <a:solidFill>
                  <a:schemeClr val="dk1"/>
                </a:solidFill>
                <a:latin typeface="Arial"/>
                <a:ea typeface="Arial"/>
                <a:cs typeface="Arial"/>
                <a:sym typeface="Arial"/>
              </a:rPr>
              <a:t>Для снижения продольных сил в поезде изменение скорости движения необходимо осуществлять плавно, иначе может произойти разрыв поезда и чрезмерный износ колесных пар.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38"/>
          <p:cNvSpPr>
            <a:spLocks noGrp="1"/>
          </p:cNvSpPr>
          <p:nvPr>
            <p:ph type="title"/>
          </p:nvPr>
        </p:nvSpPr>
        <p:spPr>
          <a:xfrm>
            <a:off x="785812" y="1071562"/>
            <a:ext cx="8202612" cy="923925"/>
          </a:xfrm>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Принцип работы электровоза постоянного тока</a:t>
            </a:r>
            <a:endParaRPr/>
          </a:p>
        </p:txBody>
      </p:sp>
      <p:pic>
        <p:nvPicPr>
          <p:cNvPr id="271" name="Google Shape;271;p38"/>
          <p:cNvPicPr preferRelativeResize="0"/>
          <p:nvPr/>
        </p:nvPicPr>
        <p:blipFill rotWithShape="1">
          <a:blip r:embed="rId3">
            <a:alphaModFix/>
          </a:blip>
          <a:srcRect/>
          <a:stretch/>
        </p:blipFill>
        <p:spPr>
          <a:xfrm>
            <a:off x="827087" y="2840037"/>
            <a:ext cx="4465637" cy="2922587"/>
          </a:xfrm>
          <a:prstGeom prst="rect">
            <a:avLst/>
          </a:prstGeom>
          <a:noFill/>
          <a:ln>
            <a:noFill/>
          </a:ln>
        </p:spPr>
      </p:pic>
      <p:sp>
        <p:nvSpPr>
          <p:cNvPr id="272" name="Google Shape;272;p38"/>
          <p:cNvSpPr txBox="1"/>
          <p:nvPr/>
        </p:nvSpPr>
        <p:spPr>
          <a:xfrm>
            <a:off x="1042987" y="2378075"/>
            <a:ext cx="3211512" cy="46196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buFont typeface="Arial"/>
              <a:buNone/>
            </a:pPr>
            <a:r>
              <a:rPr lang="en-US" sz="2400" b="0" i="1" u="none">
                <a:solidFill>
                  <a:schemeClr val="dk1"/>
                </a:solidFill>
                <a:latin typeface="Arial"/>
                <a:ea typeface="Arial"/>
                <a:cs typeface="Arial"/>
                <a:sym typeface="Arial"/>
              </a:rPr>
              <a:t>Реостатный способ</a:t>
            </a:r>
            <a:endParaRPr/>
          </a:p>
        </p:txBody>
      </p:sp>
      <p:sp>
        <p:nvSpPr>
          <p:cNvPr id="273" name="Google Shape;273;p38"/>
          <p:cNvSpPr txBox="1"/>
          <p:nvPr/>
        </p:nvSpPr>
        <p:spPr>
          <a:xfrm>
            <a:off x="5292725" y="2406650"/>
            <a:ext cx="3600450" cy="389413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300"/>
              <a:buFont typeface="Arial"/>
              <a:buNone/>
            </a:pPr>
            <a:r>
              <a:rPr lang="en-US" sz="1300" b="0" i="0" u="none">
                <a:solidFill>
                  <a:schemeClr val="dk1"/>
                </a:solidFill>
                <a:latin typeface="Arial"/>
                <a:ea typeface="Arial"/>
                <a:cs typeface="Arial"/>
                <a:sym typeface="Arial"/>
              </a:rPr>
              <a:t>Регулирование скорости осуществляется за счет изменения величины сопротивления пускового реостата. Чем меньше сопротивление, тем больше ток и соответственно скорость движения.</a:t>
            </a:r>
            <a:endParaRPr/>
          </a:p>
          <a:p>
            <a:pPr marL="0" marR="0" lvl="0" indent="0" algn="l" rtl="0">
              <a:lnSpc>
                <a:spcPct val="100000"/>
              </a:lnSpc>
              <a:spcBef>
                <a:spcPts val="0"/>
              </a:spcBef>
              <a:spcAft>
                <a:spcPts val="0"/>
              </a:spcAft>
              <a:buClr>
                <a:schemeClr val="dk1"/>
              </a:buClr>
              <a:buSzPts val="1300"/>
              <a:buFont typeface="Arial"/>
              <a:buNone/>
            </a:pPr>
            <a:r>
              <a:rPr lang="en-US" sz="1300" b="0" i="0" u="none">
                <a:solidFill>
                  <a:schemeClr val="dk1"/>
                </a:solidFill>
                <a:latin typeface="Arial"/>
                <a:ea typeface="Arial"/>
                <a:cs typeface="Arial"/>
                <a:sym typeface="Arial"/>
              </a:rPr>
              <a:t>Переключая позиции контроллера машиниста замыкаются поочередно контакты К1…К4 постепенно выводятся из эл. цепи блоки а…в, что приводит снижению сопротивления в эл. Цепи.</a:t>
            </a:r>
            <a:endParaRPr/>
          </a:p>
          <a:p>
            <a:pPr marL="0" marR="0" lvl="0" indent="0" algn="l" rtl="0">
              <a:lnSpc>
                <a:spcPct val="100000"/>
              </a:lnSpc>
              <a:spcBef>
                <a:spcPts val="0"/>
              </a:spcBef>
              <a:spcAft>
                <a:spcPts val="0"/>
              </a:spcAft>
              <a:buClr>
                <a:schemeClr val="dk1"/>
              </a:buClr>
              <a:buSzPts val="1300"/>
              <a:buFont typeface="Arial"/>
              <a:buNone/>
            </a:pPr>
            <a:r>
              <a:rPr lang="en-US" sz="1300" b="0" i="0" u="none">
                <a:solidFill>
                  <a:schemeClr val="dk1"/>
                </a:solidFill>
                <a:latin typeface="Arial"/>
                <a:ea typeface="Arial"/>
                <a:cs typeface="Arial"/>
                <a:sym typeface="Arial"/>
              </a:rPr>
              <a:t>Позиции I…V – (разгонные) реостатные, позиция VI – ходовая. Реостатные позиции применяются только для разгона, ходовые можно использовать длительно.</a:t>
            </a:r>
            <a:endParaRPr/>
          </a:p>
          <a:p>
            <a:pPr marL="0" marR="0" lvl="0" indent="0" algn="l" rtl="0">
              <a:lnSpc>
                <a:spcPct val="100000"/>
              </a:lnSpc>
              <a:spcBef>
                <a:spcPts val="0"/>
              </a:spcBef>
              <a:spcAft>
                <a:spcPts val="0"/>
              </a:spcAft>
              <a:buClr>
                <a:schemeClr val="dk1"/>
              </a:buClr>
              <a:buSzPts val="1300"/>
              <a:buFont typeface="Arial"/>
              <a:buNone/>
            </a:pPr>
            <a:r>
              <a:rPr lang="en-US" sz="1300" b="0" i="0" u="none">
                <a:solidFill>
                  <a:schemeClr val="dk1"/>
                </a:solidFill>
                <a:latin typeface="Arial"/>
                <a:ea typeface="Arial"/>
                <a:cs typeface="Arial"/>
                <a:sym typeface="Arial"/>
              </a:rPr>
              <a:t>Данный способ обеспечивает относительно плавное (ступенчатое) регулирование скорости движения электровоза, однако  используется кратковременно из-за больших потерь.</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pic>
        <p:nvPicPr>
          <p:cNvPr id="278" name="Google Shape;278;p39"/>
          <p:cNvPicPr preferRelativeResize="0"/>
          <p:nvPr/>
        </p:nvPicPr>
        <p:blipFill rotWithShape="1">
          <a:blip r:embed="rId3">
            <a:alphaModFix/>
          </a:blip>
          <a:srcRect/>
          <a:stretch/>
        </p:blipFill>
        <p:spPr>
          <a:xfrm>
            <a:off x="927100" y="2924175"/>
            <a:ext cx="4214812" cy="3794125"/>
          </a:xfrm>
          <a:prstGeom prst="rect">
            <a:avLst/>
          </a:prstGeom>
          <a:noFill/>
          <a:ln>
            <a:noFill/>
          </a:ln>
        </p:spPr>
      </p:pic>
      <p:sp>
        <p:nvSpPr>
          <p:cNvPr id="279" name="Google Shape;279;p39"/>
          <p:cNvSpPr txBox="1"/>
          <p:nvPr/>
        </p:nvSpPr>
        <p:spPr>
          <a:xfrm>
            <a:off x="822325" y="2346325"/>
            <a:ext cx="4319587" cy="4000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000"/>
              <a:buFont typeface="Arial"/>
              <a:buNone/>
            </a:pPr>
            <a:r>
              <a:rPr lang="en-US" sz="2000" b="0" i="0" u="none">
                <a:solidFill>
                  <a:schemeClr val="dk1"/>
                </a:solidFill>
                <a:latin typeface="Arial"/>
                <a:ea typeface="Arial"/>
                <a:cs typeface="Arial"/>
                <a:sym typeface="Arial"/>
              </a:rPr>
              <a:t>Группировка тяговых двигателей</a:t>
            </a:r>
            <a:endParaRPr/>
          </a:p>
        </p:txBody>
      </p:sp>
      <p:sp>
        <p:nvSpPr>
          <p:cNvPr id="280" name="Google Shape;280;p39"/>
          <p:cNvSpPr>
            <a:spLocks noGrp="1"/>
          </p:cNvSpPr>
          <p:nvPr>
            <p:ph type="title"/>
          </p:nvPr>
        </p:nvSpPr>
        <p:spPr>
          <a:xfrm>
            <a:off x="785812" y="1071562"/>
            <a:ext cx="8202612" cy="923925"/>
          </a:xfrm>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Принцип работы электровоза постоянного тока</a:t>
            </a:r>
            <a:endParaRPr/>
          </a:p>
        </p:txBody>
      </p:sp>
      <p:sp>
        <p:nvSpPr>
          <p:cNvPr id="281" name="Google Shape;281;p39"/>
          <p:cNvSpPr txBox="1"/>
          <p:nvPr/>
        </p:nvSpPr>
        <p:spPr>
          <a:xfrm>
            <a:off x="5435600" y="2546350"/>
            <a:ext cx="3097212" cy="31083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Регулирование скорости движения осуществляется рукояткой контроллера машиниста, при этом изменяется способ соединения ТЭД при этом меняется величина напряжения подаваемое на контакты ТЭД а следовательно и скорость движения.</a:t>
            </a:r>
            <a:endParaRPr/>
          </a:p>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Данный способ позволяет длительно вести поезд  (на ходовых позициях) без лишних затрат энергии, однако не позволяет плавно регулировать скорость движения.</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p40"/>
          <p:cNvPicPr preferRelativeResize="0"/>
          <p:nvPr/>
        </p:nvPicPr>
        <p:blipFill rotWithShape="1">
          <a:blip r:embed="rId3">
            <a:alphaModFix/>
          </a:blip>
          <a:srcRect l="4777" t="3569"/>
          <a:stretch/>
        </p:blipFill>
        <p:spPr>
          <a:xfrm>
            <a:off x="1042987" y="3067050"/>
            <a:ext cx="2233612" cy="2332037"/>
          </a:xfrm>
          <a:prstGeom prst="rect">
            <a:avLst/>
          </a:prstGeom>
          <a:noFill/>
          <a:ln>
            <a:noFill/>
          </a:ln>
        </p:spPr>
      </p:pic>
      <p:pic>
        <p:nvPicPr>
          <p:cNvPr id="287" name="Google Shape;287;p40"/>
          <p:cNvPicPr preferRelativeResize="0"/>
          <p:nvPr/>
        </p:nvPicPr>
        <p:blipFill rotWithShape="1">
          <a:blip r:embed="rId4">
            <a:alphaModFix/>
          </a:blip>
          <a:srcRect/>
          <a:stretch/>
        </p:blipFill>
        <p:spPr>
          <a:xfrm>
            <a:off x="1133475" y="5589587"/>
            <a:ext cx="2052637" cy="1046162"/>
          </a:xfrm>
          <a:prstGeom prst="rect">
            <a:avLst/>
          </a:prstGeom>
          <a:noFill/>
          <a:ln>
            <a:noFill/>
          </a:ln>
        </p:spPr>
      </p:pic>
      <p:sp>
        <p:nvSpPr>
          <p:cNvPr id="288" name="Google Shape;288;p40"/>
          <p:cNvSpPr txBox="1"/>
          <p:nvPr/>
        </p:nvSpPr>
        <p:spPr>
          <a:xfrm>
            <a:off x="942975" y="2420937"/>
            <a:ext cx="2908300" cy="6461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Ослабление магнитного поля полюсов ТЭД</a:t>
            </a:r>
            <a:endParaRPr/>
          </a:p>
        </p:txBody>
      </p:sp>
      <p:sp>
        <p:nvSpPr>
          <p:cNvPr id="289" name="Google Shape;289;p40"/>
          <p:cNvSpPr>
            <a:spLocks noGrp="1"/>
          </p:cNvSpPr>
          <p:nvPr>
            <p:ph type="title"/>
          </p:nvPr>
        </p:nvSpPr>
        <p:spPr>
          <a:xfrm>
            <a:off x="785812" y="1071562"/>
            <a:ext cx="8202612" cy="923925"/>
          </a:xfrm>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Принцип работы электровоза постоянного тока</a:t>
            </a:r>
            <a:endParaRPr/>
          </a:p>
        </p:txBody>
      </p:sp>
      <p:sp>
        <p:nvSpPr>
          <p:cNvPr id="290" name="Google Shape;290;p40"/>
          <p:cNvSpPr txBox="1"/>
          <p:nvPr/>
        </p:nvSpPr>
        <p:spPr>
          <a:xfrm>
            <a:off x="3922712" y="2565400"/>
            <a:ext cx="4897437" cy="22463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Включая параллельно обмотке возбуждения (ОВ )ТЭД шунтирующий резистор (Rш) часть тока гасится на нём, что вызывает снижение тока на обмотке возбуждения (ОВ). Согласно скоростной характеристики n</a:t>
            </a:r>
            <a:r>
              <a:rPr lang="en-US" sz="1400" b="0" i="0" u="none" baseline="-25000">
                <a:solidFill>
                  <a:schemeClr val="dk1"/>
                </a:solidFill>
                <a:latin typeface="Arial"/>
                <a:ea typeface="Arial"/>
                <a:cs typeface="Arial"/>
                <a:sym typeface="Arial"/>
              </a:rPr>
              <a:t>Д</a:t>
            </a:r>
            <a:r>
              <a:rPr lang="en-US" sz="1400" b="0" i="0" u="none">
                <a:solidFill>
                  <a:schemeClr val="dk1"/>
                </a:solidFill>
                <a:latin typeface="Arial"/>
                <a:ea typeface="Arial"/>
                <a:cs typeface="Arial"/>
                <a:sym typeface="Arial"/>
              </a:rPr>
              <a:t>=f(I</a:t>
            </a:r>
            <a:r>
              <a:rPr lang="en-US" sz="1400" b="0" i="0" u="none" baseline="-25000">
                <a:solidFill>
                  <a:schemeClr val="dk1"/>
                </a:solidFill>
                <a:latin typeface="Arial"/>
                <a:ea typeface="Arial"/>
                <a:cs typeface="Arial"/>
                <a:sym typeface="Arial"/>
              </a:rPr>
              <a:t>Д</a:t>
            </a:r>
            <a:r>
              <a:rPr lang="en-US" sz="1400" b="0" i="0" u="none">
                <a:solidFill>
                  <a:schemeClr val="dk1"/>
                </a:solidFill>
                <a:latin typeface="Arial"/>
                <a:ea typeface="Arial"/>
                <a:cs typeface="Arial"/>
                <a:sym typeface="Arial"/>
              </a:rPr>
              <a:t>)</a:t>
            </a:r>
            <a:endParaRPr/>
          </a:p>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	n</a:t>
            </a:r>
            <a:r>
              <a:rPr lang="en-US" sz="1400" b="0" i="0" u="none" baseline="-25000">
                <a:solidFill>
                  <a:schemeClr val="dk1"/>
                </a:solidFill>
                <a:latin typeface="Arial"/>
                <a:ea typeface="Arial"/>
                <a:cs typeface="Arial"/>
                <a:sym typeface="Arial"/>
              </a:rPr>
              <a:t>Д </a:t>
            </a:r>
            <a:r>
              <a:rPr lang="en-US" sz="1400" b="0" i="0" u="none">
                <a:solidFill>
                  <a:schemeClr val="dk1"/>
                </a:solidFill>
                <a:latin typeface="Arial"/>
                <a:ea typeface="Arial"/>
                <a:cs typeface="Arial"/>
                <a:sym typeface="Arial"/>
              </a:rPr>
              <a:t>= (U</a:t>
            </a:r>
            <a:r>
              <a:rPr lang="en-US" sz="1400" b="0" i="0" u="none" baseline="-25000">
                <a:solidFill>
                  <a:schemeClr val="dk1"/>
                </a:solidFill>
                <a:latin typeface="Arial"/>
                <a:ea typeface="Arial"/>
                <a:cs typeface="Arial"/>
                <a:sym typeface="Arial"/>
              </a:rPr>
              <a:t>Д </a:t>
            </a:r>
            <a:r>
              <a:rPr lang="en-US" sz="1400" b="0" i="0" u="none">
                <a:solidFill>
                  <a:schemeClr val="dk1"/>
                </a:solidFill>
                <a:latin typeface="Arial"/>
                <a:ea typeface="Arial"/>
                <a:cs typeface="Arial"/>
                <a:sym typeface="Arial"/>
              </a:rPr>
              <a:t>- I</a:t>
            </a:r>
            <a:r>
              <a:rPr lang="en-US" sz="1400" b="0" i="0" u="none" baseline="-25000">
                <a:solidFill>
                  <a:schemeClr val="dk1"/>
                </a:solidFill>
                <a:latin typeface="Arial"/>
                <a:ea typeface="Arial"/>
                <a:cs typeface="Arial"/>
                <a:sym typeface="Arial"/>
              </a:rPr>
              <a:t>д </a:t>
            </a:r>
            <a:r>
              <a:rPr lang="en-US" sz="1400" b="0" i="0" u="none">
                <a:solidFill>
                  <a:schemeClr val="dk1"/>
                </a:solidFill>
                <a:latin typeface="Arial"/>
                <a:ea typeface="Arial"/>
                <a:cs typeface="Arial"/>
                <a:sym typeface="Arial"/>
              </a:rPr>
              <a:t>R</a:t>
            </a:r>
            <a:r>
              <a:rPr lang="en-US" sz="1400" b="0" i="0" u="none" baseline="-25000">
                <a:solidFill>
                  <a:schemeClr val="dk1"/>
                </a:solidFill>
                <a:latin typeface="Arial"/>
                <a:ea typeface="Arial"/>
                <a:cs typeface="Arial"/>
                <a:sym typeface="Arial"/>
              </a:rPr>
              <a:t>д</a:t>
            </a:r>
            <a:r>
              <a:rPr lang="en-US" sz="1400" b="0" i="0" u="none">
                <a:solidFill>
                  <a:schemeClr val="dk1"/>
                </a:solidFill>
                <a:latin typeface="Arial"/>
                <a:ea typeface="Arial"/>
                <a:cs typeface="Arial"/>
                <a:sym typeface="Arial"/>
              </a:rPr>
              <a:t>) / (С</a:t>
            </a:r>
            <a:r>
              <a:rPr lang="en-US" sz="1400" b="0" i="0" u="none" baseline="-25000">
                <a:solidFill>
                  <a:schemeClr val="dk1"/>
                </a:solidFill>
                <a:latin typeface="Arial"/>
                <a:ea typeface="Arial"/>
                <a:cs typeface="Arial"/>
                <a:sym typeface="Arial"/>
              </a:rPr>
              <a:t>е </a:t>
            </a:r>
            <a:r>
              <a:rPr lang="en-US" sz="1400" b="0" i="0" u="none">
                <a:solidFill>
                  <a:schemeClr val="dk1"/>
                </a:solidFill>
                <a:latin typeface="Arial"/>
                <a:ea typeface="Arial"/>
                <a:cs typeface="Arial"/>
                <a:sym typeface="Arial"/>
              </a:rPr>
              <a:t>- Ф</a:t>
            </a:r>
            <a:r>
              <a:rPr lang="en-US" sz="1400" b="0" i="0" u="none" baseline="-25000">
                <a:solidFill>
                  <a:schemeClr val="dk1"/>
                </a:solidFill>
                <a:latin typeface="Arial"/>
                <a:ea typeface="Arial"/>
                <a:cs typeface="Arial"/>
                <a:sym typeface="Arial"/>
              </a:rPr>
              <a:t>д</a:t>
            </a:r>
            <a:r>
              <a:rPr lang="en-US" sz="1400" b="0" i="0" u="none">
                <a:solidFill>
                  <a:schemeClr val="dk1"/>
                </a:solidFill>
                <a:latin typeface="Arial"/>
                <a:ea typeface="Arial"/>
                <a:cs typeface="Arial"/>
                <a:sym typeface="Arial"/>
              </a:rPr>
              <a:t>),</a:t>
            </a:r>
            <a:endParaRPr/>
          </a:p>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где n</a:t>
            </a:r>
            <a:r>
              <a:rPr lang="en-US" sz="1400" b="0" i="0" u="none" baseline="-25000">
                <a:solidFill>
                  <a:schemeClr val="dk1"/>
                </a:solidFill>
                <a:latin typeface="Arial"/>
                <a:ea typeface="Arial"/>
                <a:cs typeface="Arial"/>
                <a:sym typeface="Arial"/>
              </a:rPr>
              <a:t>Д </a:t>
            </a:r>
            <a:r>
              <a:rPr lang="en-US" sz="1400" b="0" i="0" u="none">
                <a:solidFill>
                  <a:schemeClr val="dk1"/>
                </a:solidFill>
                <a:latin typeface="Arial"/>
                <a:ea typeface="Arial"/>
                <a:cs typeface="Arial"/>
                <a:sym typeface="Arial"/>
              </a:rPr>
              <a:t>– частота вращения вала ТЭД; U</a:t>
            </a:r>
            <a:r>
              <a:rPr lang="en-US" sz="1400" b="0" i="0" u="none" baseline="-25000">
                <a:solidFill>
                  <a:schemeClr val="dk1"/>
                </a:solidFill>
                <a:latin typeface="Arial"/>
                <a:ea typeface="Arial"/>
                <a:cs typeface="Arial"/>
                <a:sym typeface="Arial"/>
              </a:rPr>
              <a:t>Д</a:t>
            </a:r>
            <a:r>
              <a:rPr lang="en-US" sz="1400" b="0" i="0" u="none">
                <a:solidFill>
                  <a:schemeClr val="dk1"/>
                </a:solidFill>
                <a:latin typeface="Arial"/>
                <a:ea typeface="Arial"/>
                <a:cs typeface="Arial"/>
                <a:sym typeface="Arial"/>
              </a:rPr>
              <a:t>, I</a:t>
            </a:r>
            <a:r>
              <a:rPr lang="en-US" sz="1400" b="0" i="0" u="none" baseline="-25000">
                <a:solidFill>
                  <a:schemeClr val="dk1"/>
                </a:solidFill>
                <a:latin typeface="Arial"/>
                <a:ea typeface="Arial"/>
                <a:cs typeface="Arial"/>
                <a:sym typeface="Arial"/>
              </a:rPr>
              <a:t>д </a:t>
            </a:r>
            <a:r>
              <a:rPr lang="en-US" sz="1400" b="0" i="0" u="none">
                <a:solidFill>
                  <a:schemeClr val="dk1"/>
                </a:solidFill>
                <a:latin typeface="Arial"/>
                <a:ea typeface="Arial"/>
                <a:cs typeface="Arial"/>
                <a:sym typeface="Arial"/>
              </a:rPr>
              <a:t> – напряжение и ток подаваемые на ТЭД; С</a:t>
            </a:r>
            <a:r>
              <a:rPr lang="en-US" sz="1400" b="0" i="0" u="none" baseline="-25000">
                <a:solidFill>
                  <a:schemeClr val="dk1"/>
                </a:solidFill>
                <a:latin typeface="Arial"/>
                <a:ea typeface="Arial"/>
                <a:cs typeface="Arial"/>
                <a:sym typeface="Arial"/>
              </a:rPr>
              <a:t>е</a:t>
            </a:r>
            <a:r>
              <a:rPr lang="en-US" sz="1400" b="0" i="0" u="none">
                <a:solidFill>
                  <a:schemeClr val="dk1"/>
                </a:solidFill>
                <a:latin typeface="Arial"/>
                <a:ea typeface="Arial"/>
                <a:cs typeface="Arial"/>
                <a:sym typeface="Arial"/>
              </a:rPr>
              <a:t> – постоянная ТЭД; Ф</a:t>
            </a:r>
            <a:r>
              <a:rPr lang="en-US" sz="1400" b="0" i="0" u="none" baseline="-25000">
                <a:solidFill>
                  <a:schemeClr val="dk1"/>
                </a:solidFill>
                <a:latin typeface="Arial"/>
                <a:ea typeface="Arial"/>
                <a:cs typeface="Arial"/>
                <a:sym typeface="Arial"/>
              </a:rPr>
              <a:t>д</a:t>
            </a:r>
            <a:r>
              <a:rPr lang="en-US" sz="1400" b="0" i="0" u="none">
                <a:solidFill>
                  <a:schemeClr val="dk1"/>
                </a:solidFill>
                <a:latin typeface="Arial"/>
                <a:ea typeface="Arial"/>
                <a:cs typeface="Arial"/>
                <a:sym typeface="Arial"/>
              </a:rPr>
              <a:t> – величина магнитного потока.</a:t>
            </a:r>
            <a:endParaRPr/>
          </a:p>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Снижение магнитного потока (Ф) повышает скорость вращения якоря ТЭД и скорость локомотива.</a:t>
            </a:r>
            <a:endParaRPr/>
          </a:p>
        </p:txBody>
      </p:sp>
      <p:sp>
        <p:nvSpPr>
          <p:cNvPr id="291" name="Google Shape;291;p40"/>
          <p:cNvSpPr txBox="1"/>
          <p:nvPr/>
        </p:nvSpPr>
        <p:spPr>
          <a:xfrm>
            <a:off x="3927475" y="5030787"/>
            <a:ext cx="4608512" cy="736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Если шунтирующий резистор разделить на блоки, то можно получить несколько ступеней ослабления поля, то есть более плавный разгон.</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41"/>
          <p:cNvSpPr>
            <a:spLocks noGrp="1"/>
          </p:cNvSpPr>
          <p:nvPr>
            <p:ph type="title"/>
          </p:nvPr>
        </p:nvSpPr>
        <p:spPr>
          <a:xfrm>
            <a:off x="857250" y="857250"/>
            <a:ext cx="8286750" cy="1143000"/>
          </a:xfrm>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Принцип работы электровоза постоянного тока</a:t>
            </a:r>
            <a:endParaRPr/>
          </a:p>
        </p:txBody>
      </p:sp>
      <p:pic>
        <p:nvPicPr>
          <p:cNvPr id="297" name="Google Shape;297;p41" descr="Реверсирование 2"/>
          <p:cNvPicPr preferRelativeResize="0"/>
          <p:nvPr/>
        </p:nvPicPr>
        <p:blipFill rotWithShape="1">
          <a:blip r:embed="rId3">
            <a:alphaModFix/>
          </a:blip>
          <a:srcRect l="26887" t="86924" r="19550" b="688"/>
          <a:stretch/>
        </p:blipFill>
        <p:spPr>
          <a:xfrm>
            <a:off x="5364162" y="2492375"/>
            <a:ext cx="3224212" cy="576262"/>
          </a:xfrm>
          <a:prstGeom prst="rect">
            <a:avLst/>
          </a:prstGeom>
          <a:noFill/>
          <a:ln>
            <a:noFill/>
          </a:ln>
        </p:spPr>
      </p:pic>
      <p:pic>
        <p:nvPicPr>
          <p:cNvPr id="298" name="Google Shape;298;p41"/>
          <p:cNvPicPr preferRelativeResize="0"/>
          <p:nvPr/>
        </p:nvPicPr>
        <p:blipFill rotWithShape="1">
          <a:blip r:embed="rId4">
            <a:alphaModFix/>
          </a:blip>
          <a:srcRect l="4345" t="45820"/>
          <a:stretch/>
        </p:blipFill>
        <p:spPr>
          <a:xfrm>
            <a:off x="985837" y="3284537"/>
            <a:ext cx="4064000" cy="2738437"/>
          </a:xfrm>
          <a:prstGeom prst="rect">
            <a:avLst/>
          </a:prstGeom>
          <a:noFill/>
          <a:ln>
            <a:noFill/>
          </a:ln>
        </p:spPr>
      </p:pic>
      <p:sp>
        <p:nvSpPr>
          <p:cNvPr id="299" name="Google Shape;299;p41"/>
          <p:cNvSpPr txBox="1"/>
          <p:nvPr/>
        </p:nvSpPr>
        <p:spPr>
          <a:xfrm>
            <a:off x="5176837" y="3405187"/>
            <a:ext cx="3600450" cy="1816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Если направление тока якоря и обмотки возбуждения совпадает, то локомотив едет прямо. Если направление тока якоря не совпадает с током обмотки возбуждения то локомотив едет назад. </a:t>
            </a:r>
            <a:endParaRPr/>
          </a:p>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Изменение направления тока в обмотках двигателя выполняют с помощью реверсора, имеющего контакторы 1…4.</a:t>
            </a:r>
            <a:endParaRPr/>
          </a:p>
        </p:txBody>
      </p:sp>
      <p:sp>
        <p:nvSpPr>
          <p:cNvPr id="300" name="Google Shape;300;p41"/>
          <p:cNvSpPr txBox="1"/>
          <p:nvPr/>
        </p:nvSpPr>
        <p:spPr>
          <a:xfrm>
            <a:off x="1127125" y="2492375"/>
            <a:ext cx="3082925" cy="3698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Реверсирование движения</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42"/>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Принципиальная схема электровоза постоянного тока</a:t>
            </a:r>
            <a:endParaRPr/>
          </a:p>
        </p:txBody>
      </p:sp>
      <p:pic>
        <p:nvPicPr>
          <p:cNvPr id="306" name="Google Shape;306;p42" descr="F:\Занятия УПП\Лабораторная работа 3 Электровоз и ТД\Схема пост тока.gif"/>
          <p:cNvPicPr preferRelativeResize="0"/>
          <p:nvPr/>
        </p:nvPicPr>
        <p:blipFill rotWithShape="1">
          <a:blip r:embed="rId3">
            <a:alphaModFix/>
          </a:blip>
          <a:srcRect b="3144"/>
          <a:stretch/>
        </p:blipFill>
        <p:spPr>
          <a:xfrm>
            <a:off x="1785937" y="1785937"/>
            <a:ext cx="7043737" cy="507206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Shape 310"/>
        <p:cNvGrpSpPr/>
        <p:nvPr/>
      </p:nvGrpSpPr>
      <p:grpSpPr>
        <a:xfrm>
          <a:off x="0" y="0"/>
          <a:ext cx="0" cy="0"/>
          <a:chOff x="0" y="0"/>
          <a:chExt cx="0" cy="0"/>
        </a:xfrm>
      </p:grpSpPr>
      <p:sp>
        <p:nvSpPr>
          <p:cNvPr id="311" name="Google Shape;311;p43"/>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Контроллер машиниста электровоза постоянного тока</a:t>
            </a:r>
            <a:endParaRPr/>
          </a:p>
        </p:txBody>
      </p:sp>
      <p:sp>
        <p:nvSpPr>
          <p:cNvPr id="312" name="Google Shape;312;p43"/>
          <p:cNvSpPr txBox="1">
            <a:spLocks noGrp="1"/>
          </p:cNvSpPr>
          <p:nvPr>
            <p:ph type="body" idx="1"/>
          </p:nvPr>
        </p:nvSpPr>
        <p:spPr>
          <a:prstGeom prst="rect">
            <a:avLst/>
          </a:prstGeom>
          <a:noFill/>
          <a:ln>
            <a:noFill/>
          </a:ln>
        </p:spPr>
        <p:txBody>
          <a:bodyPr spcFirstLastPara="1" wrap="square" lIns="91425" tIns="45700" rIns="91425" bIns="45700" anchor="t" anchorCtr="0">
            <a:noAutofit/>
          </a:bodyPr>
          <a:lstStyle/>
          <a:p>
            <a:pPr marL="342900" lvl="0" indent="-209550" algn="l" rtl="0">
              <a:spcBef>
                <a:spcPts val="0"/>
              </a:spcBef>
              <a:spcAft>
                <a:spcPts val="0"/>
              </a:spcAft>
              <a:buSzPts val="2100"/>
              <a:buNone/>
            </a:pPr>
            <a:endParaRPr sz="2800">
              <a:solidFill>
                <a:schemeClr val="dk1"/>
              </a:solidFill>
              <a:latin typeface="Arial"/>
              <a:ea typeface="Arial"/>
              <a:cs typeface="Arial"/>
              <a:sym typeface="Arial"/>
            </a:endParaRPr>
          </a:p>
        </p:txBody>
      </p:sp>
      <p:sp>
        <p:nvSpPr>
          <p:cNvPr id="313" name="Google Shape;313;p43"/>
          <p:cNvSpPr txBox="1">
            <a:spLocks noGrp="1"/>
          </p:cNvSpPr>
          <p:nvPr>
            <p:ph type="body" idx="2"/>
          </p:nvPr>
        </p:nvSpPr>
        <p:spPr>
          <a:xfrm>
            <a:off x="4749800" y="2432050"/>
            <a:ext cx="4143375" cy="43068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050"/>
              <a:buFont typeface="Noto Sans Symbols"/>
              <a:buNone/>
            </a:pPr>
            <a:r>
              <a:rPr lang="en-US" sz="1400" b="0" i="0" u="none">
                <a:solidFill>
                  <a:schemeClr val="dk1"/>
                </a:solidFill>
                <a:latin typeface="Arial"/>
                <a:ea typeface="Arial"/>
                <a:cs typeface="Arial"/>
                <a:sym typeface="Arial"/>
              </a:rPr>
              <a:t>Контроллером машинист управляет работой тяговых двигателей. Изменением положения рукояток контроллера машинист дистанционно через цепи управления воздействует на аппараты силовой цепи и вызывает необходимые переключения.</a:t>
            </a:r>
            <a:endParaRPr/>
          </a:p>
          <a:p>
            <a:pPr marL="0" marR="0" lvl="0" indent="0" algn="l" rtl="0">
              <a:lnSpc>
                <a:spcPct val="100000"/>
              </a:lnSpc>
              <a:spcBef>
                <a:spcPts val="280"/>
              </a:spcBef>
              <a:spcAft>
                <a:spcPts val="0"/>
              </a:spcAft>
              <a:buClr>
                <a:schemeClr val="dk1"/>
              </a:buClr>
              <a:buSzPts val="1050"/>
              <a:buFont typeface="Noto Sans Symbols"/>
              <a:buNone/>
            </a:pPr>
            <a:r>
              <a:rPr lang="en-US" sz="1400" b="0" i="0" u="none">
                <a:solidFill>
                  <a:schemeClr val="dk1"/>
                </a:solidFill>
                <a:latin typeface="Arial"/>
                <a:ea typeface="Arial"/>
                <a:cs typeface="Arial"/>
                <a:sym typeface="Arial"/>
              </a:rPr>
              <a:t>Контроллер КМЭ-8. Он имеет корпус, состоящий из литого основания 5, литой крышки 9 и вертикальных стоек. Спереди корпус закрыт кожухом 6, а сзади - съемным кожухом. На задних вертикальных стойках 3 и 8 укреплены контакторные элементы 7. Их подвижными контактами управляют кулачковые шайбы 4, насаженные на вертикальные валы 9. Валами 9 через передачу 2 управляет машинист с помощью рукояток контроллера. </a:t>
            </a:r>
            <a:endParaRPr/>
          </a:p>
        </p:txBody>
      </p:sp>
      <p:pic>
        <p:nvPicPr>
          <p:cNvPr id="314" name="Google Shape;314;p43" descr="http://i.oaorzdrus.ru/u/f2/d210a219a1e6228fbcd13632668473/-/4.16_pic1.jpg"/>
          <p:cNvPicPr preferRelativeResize="0"/>
          <p:nvPr/>
        </p:nvPicPr>
        <p:blipFill rotWithShape="1">
          <a:blip r:embed="rId3">
            <a:alphaModFix/>
          </a:blip>
          <a:srcRect/>
          <a:stretch/>
        </p:blipFill>
        <p:spPr>
          <a:xfrm>
            <a:off x="179387" y="2420937"/>
            <a:ext cx="4537075" cy="4176712"/>
          </a:xfrm>
          <a:prstGeom prst="rect">
            <a:avLst/>
          </a:prstGeom>
          <a:noFill/>
          <a:ln>
            <a:noFill/>
          </a:ln>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44"/>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Контроллер машиниста электровоза постоянного тока</a:t>
            </a:r>
            <a:endParaRPr/>
          </a:p>
        </p:txBody>
      </p:sp>
      <p:sp>
        <p:nvSpPr>
          <p:cNvPr id="320" name="Google Shape;320;p44"/>
          <p:cNvSpPr txBox="1">
            <a:spLocks noGrp="1"/>
          </p:cNvSpPr>
          <p:nvPr>
            <p:ph type="body" idx="1"/>
          </p:nvPr>
        </p:nvSpPr>
        <p:spPr>
          <a:xfrm>
            <a:off x="838200" y="2362200"/>
            <a:ext cx="8054975" cy="372427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900"/>
              <a:buNone/>
            </a:pPr>
            <a:r>
              <a:rPr lang="en-US" sz="1200" b="0" i="0" u="none">
                <a:solidFill>
                  <a:schemeClr val="dk1"/>
                </a:solidFill>
                <a:latin typeface="Arial"/>
                <a:ea typeface="Arial"/>
                <a:cs typeface="Arial"/>
                <a:sym typeface="Arial"/>
              </a:rPr>
              <a:t>     Главная рукоятка 10, соединенная с главным валом, позволяет управлять тяговыми двигателями в режиме тяги. Она имеет 37 позиций, не считая нулевой.</a:t>
            </a:r>
            <a:endParaRPr/>
          </a:p>
          <a:p>
            <a:pPr marL="0" lvl="0" indent="0" algn="l" rtl="0">
              <a:lnSpc>
                <a:spcPct val="100000"/>
              </a:lnSpc>
              <a:spcBef>
                <a:spcPts val="240"/>
              </a:spcBef>
              <a:spcAft>
                <a:spcPts val="0"/>
              </a:spcAft>
              <a:buSzPts val="900"/>
              <a:buNone/>
            </a:pPr>
            <a:r>
              <a:rPr lang="en-US" sz="1200" b="0" i="0" u="none">
                <a:solidFill>
                  <a:schemeClr val="dk1"/>
                </a:solidFill>
                <a:latin typeface="Arial"/>
                <a:ea typeface="Arial"/>
                <a:cs typeface="Arial"/>
                <a:sym typeface="Arial"/>
              </a:rPr>
              <a:t>     Тормозная рукоятка соединена с тормозным валом, и при движении по часовой стрелке имеет, кроме нулевой позиции, 02-ю и 15 позиций регулирования тока возбуждения тяговых двигателей в рекуперативном режиме. Перемещением рукоятки против часовой стрелки включают четыре ступени ослабления возбуждения тяговых двигателей.</a:t>
            </a:r>
            <a:br>
              <a:rPr lang="en-US" sz="1200" b="0" i="0" u="none">
                <a:solidFill>
                  <a:schemeClr val="dk1"/>
                </a:solidFill>
                <a:latin typeface="Arial"/>
                <a:ea typeface="Arial"/>
                <a:cs typeface="Arial"/>
                <a:sym typeface="Arial"/>
              </a:rPr>
            </a:br>
            <a:r>
              <a:rPr lang="en-US" sz="1200" b="0" i="0" u="none">
                <a:solidFill>
                  <a:schemeClr val="dk1"/>
                </a:solidFill>
                <a:latin typeface="Arial"/>
                <a:ea typeface="Arial"/>
                <a:cs typeface="Arial"/>
                <a:sym typeface="Arial"/>
              </a:rPr>
              <a:t>     Позиции главной и тормозной рукояток фиксируются защелками рукояток и палами или выступами на секторах 14. Защелка 13 своим зубом входит в прорезь сектора под действием пружины. Для перевода рукоятки на следующую позицию необходимо прижать защелку к рукоятке, при этом зуб выходит из паза, сдвинуть рукоятку, освободить защелку и вести рукоятку до западания зуба в следующий паз. Для перехода с 16-й на 17-ю, с 27-й на 28-ю позиции главной рукоятки и при включении ступеней ослабления возбуждения тормозной рукояткой необходимо таким же порядком нажимать вместо защелки 13 кнопку 12.</a:t>
            </a:r>
            <a:endParaRPr/>
          </a:p>
          <a:p>
            <a:pPr marL="0" lvl="0" indent="0" algn="l" rtl="0">
              <a:lnSpc>
                <a:spcPct val="100000"/>
              </a:lnSpc>
              <a:spcBef>
                <a:spcPts val="240"/>
              </a:spcBef>
              <a:spcAft>
                <a:spcPts val="0"/>
              </a:spcAft>
              <a:buSzPts val="900"/>
              <a:buNone/>
            </a:pPr>
            <a:r>
              <a:rPr lang="en-US" sz="1200" b="0" i="0" u="none">
                <a:solidFill>
                  <a:schemeClr val="dk1"/>
                </a:solidFill>
                <a:latin typeface="Arial"/>
                <a:ea typeface="Arial"/>
                <a:cs typeface="Arial"/>
                <a:sym typeface="Arial"/>
              </a:rPr>
              <a:t>     Реверсивно-селективная рукоятка 15 вставлена в прорезь реверсивно-селективного вала, насаженного через шариковые подшипники на тормозной вал. Этот реверсивно-селективный вал через зубчатую передачу соединен со вторым реверсивно-селективным валом, насаженным на подшипниках на главный вал. Рукоятка имеет девять положений: нулевое в центре и по четыре положения в направлениях. Вперед при переводе против часовой стрелки и Назад при переводе по часовой стрелке. В направлении Вперед первое положение М соответствует работе в тяговом режиме и три последующих положения соответствуют различным схемам соединения тяговых двигателей в тормозном режиме: параллельное П, последовательно-параллельное СП и последовательное С, Такие же положения реверсивно-селективная рукоятка имеет В направлении Назад. Реверсивно-селективная рукоятка съемная. Ее можно снять с контроллера только в нулевом положении.</a:t>
            </a:r>
            <a:endParaRPr/>
          </a:p>
          <a:p>
            <a:pPr marL="0" lvl="0" indent="0" algn="l" rtl="0">
              <a:lnSpc>
                <a:spcPct val="100000"/>
              </a:lnSpc>
              <a:spcBef>
                <a:spcPts val="240"/>
              </a:spcBef>
              <a:spcAft>
                <a:spcPts val="0"/>
              </a:spcAft>
              <a:buSzPts val="900"/>
              <a:buNone/>
            </a:pPr>
            <a:r>
              <a:rPr lang="en-US" sz="1200" b="0" i="0" u="none">
                <a:solidFill>
                  <a:schemeClr val="dk1"/>
                </a:solidFill>
                <a:latin typeface="Arial"/>
                <a:ea typeface="Arial"/>
                <a:cs typeface="Arial"/>
                <a:sym typeface="Arial"/>
              </a:rPr>
              <a:t>     Под воздействием рукояток контроллера изменяются цепи управления за счет включения или отключения контакторных элементов.</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45"/>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Электровоз (переменного тока)</a:t>
            </a:r>
            <a:endParaRPr/>
          </a:p>
        </p:txBody>
      </p:sp>
      <p:sp>
        <p:nvSpPr>
          <p:cNvPr id="326" name="Google Shape;326;p45"/>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800"/>
              <a:buFont typeface="Noto Sans Symbols"/>
              <a:buChar char="❑"/>
            </a:pPr>
            <a:r>
              <a:rPr lang="en-US" sz="2400" b="0" i="0" u="none">
                <a:solidFill>
                  <a:schemeClr val="dk1"/>
                </a:solidFill>
                <a:latin typeface="Arial"/>
                <a:ea typeface="Arial"/>
                <a:cs typeface="Arial"/>
                <a:sym typeface="Arial"/>
              </a:rPr>
              <a:t>Устройство электровоза однофазного переменного тока рассмотрим на примере электровоза ВЛ-80с.</a:t>
            </a:r>
            <a:endParaRPr/>
          </a:p>
          <a:p>
            <a:pPr marL="342900" marR="0" lvl="0" indent="-342900" algn="l" rtl="0">
              <a:lnSpc>
                <a:spcPct val="100000"/>
              </a:lnSpc>
              <a:spcBef>
                <a:spcPts val="560"/>
              </a:spcBef>
              <a:spcAft>
                <a:spcPts val="0"/>
              </a:spcAft>
              <a:buClr>
                <a:schemeClr val="dk1"/>
              </a:buClr>
              <a:buSzPts val="2100"/>
              <a:buFont typeface="Noto Sans Symbols"/>
              <a:buNone/>
            </a:pPr>
            <a:r>
              <a:rPr lang="en-US" sz="2800" b="0" i="0" u="none">
                <a:solidFill>
                  <a:schemeClr val="dk1"/>
                </a:solidFill>
                <a:latin typeface="Arial"/>
                <a:ea typeface="Arial"/>
                <a:cs typeface="Arial"/>
                <a:sym typeface="Arial"/>
              </a:rPr>
              <a:t>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46"/>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Электровоз </a:t>
            </a:r>
            <a:r>
              <a:rPr lang="en-US" sz="2800" b="1" i="0" u="none">
                <a:solidFill>
                  <a:schemeClr val="dk2"/>
                </a:solidFill>
                <a:latin typeface="Arial"/>
                <a:ea typeface="Arial"/>
                <a:cs typeface="Arial"/>
                <a:sym typeface="Arial"/>
              </a:rPr>
              <a:t>ВЛ-80с</a:t>
            </a:r>
            <a:endParaRPr/>
          </a:p>
        </p:txBody>
      </p:sp>
      <p:pic>
        <p:nvPicPr>
          <p:cNvPr id="332" name="Google Shape;332;p46" descr="F:\новое\1363492.jpg"/>
          <p:cNvPicPr preferRelativeResize="0"/>
          <p:nvPr/>
        </p:nvPicPr>
        <p:blipFill rotWithShape="1">
          <a:blip r:embed="rId3">
            <a:alphaModFix/>
          </a:blip>
          <a:srcRect/>
          <a:stretch/>
        </p:blipFill>
        <p:spPr>
          <a:xfrm>
            <a:off x="3500437" y="2500312"/>
            <a:ext cx="5214937" cy="3911600"/>
          </a:xfrm>
          <a:prstGeom prst="rect">
            <a:avLst/>
          </a:prstGeom>
          <a:noFill/>
          <a:ln>
            <a:noFill/>
          </a:ln>
        </p:spPr>
      </p:pic>
      <p:sp>
        <p:nvSpPr>
          <p:cNvPr id="333" name="Google Shape;333;p46"/>
          <p:cNvSpPr txBox="1"/>
          <p:nvPr/>
        </p:nvSpPr>
        <p:spPr>
          <a:xfrm>
            <a:off x="879475" y="2428875"/>
            <a:ext cx="2478087" cy="23082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Магистральный грузовой электровоз</a:t>
            </a:r>
            <a:endParaRPr/>
          </a:p>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переменного тока,</a:t>
            </a:r>
            <a:endParaRPr/>
          </a:p>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Новочеркасский электровозостро-ительный завод (НЭВЗ)</a:t>
            </a:r>
            <a:endParaRPr/>
          </a:p>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1979-1994 г.г.</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47"/>
          <p:cNvSpPr>
            <a:spLocks noGrp="1"/>
          </p:cNvSpPr>
          <p:nvPr>
            <p:ph type="title"/>
          </p:nvPr>
        </p:nvSpPr>
        <p:spPr>
          <a:xfrm>
            <a:off x="762000" y="762000"/>
            <a:ext cx="7924800" cy="1095375"/>
          </a:xfrm>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Электровоз ВЛ80С </a:t>
            </a:r>
            <a:r>
              <a:rPr lang="en-US" sz="2400" b="1" i="0" u="none">
                <a:solidFill>
                  <a:schemeClr val="dk2"/>
                </a:solidFill>
                <a:latin typeface="Arial"/>
                <a:ea typeface="Arial"/>
                <a:cs typeface="Arial"/>
                <a:sym typeface="Arial"/>
              </a:rPr>
              <a:t>(переменного тока)</a:t>
            </a:r>
            <a:endParaRPr/>
          </a:p>
        </p:txBody>
      </p:sp>
      <p:sp>
        <p:nvSpPr>
          <p:cNvPr id="339" name="Google Shape;339;p47"/>
          <p:cNvSpPr txBox="1"/>
          <p:nvPr/>
        </p:nvSpPr>
        <p:spPr>
          <a:xfrm>
            <a:off x="1071562" y="4714875"/>
            <a:ext cx="7486650" cy="1077912"/>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1 - пульт управления; 2 – кабина машиниста; 3 – токоприемник, 4- аппараты</a:t>
            </a:r>
            <a:endParaRPr/>
          </a:p>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 управления; 5,7 – выпрямительные установки; 6- тяговый трансформатор;</a:t>
            </a:r>
            <a:endParaRPr/>
          </a:p>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 8 – блок системы охлаждения; 9 – распределительный щит; </a:t>
            </a:r>
            <a:endParaRPr/>
          </a:p>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10 – мотор-компрессор; 11 – межсекционное соединение.</a:t>
            </a:r>
            <a:endParaRPr/>
          </a:p>
        </p:txBody>
      </p:sp>
      <p:pic>
        <p:nvPicPr>
          <p:cNvPr id="340" name="Google Shape;340;p47"/>
          <p:cNvPicPr preferRelativeResize="0"/>
          <p:nvPr/>
        </p:nvPicPr>
        <p:blipFill rotWithShape="1">
          <a:blip r:embed="rId3">
            <a:alphaModFix/>
          </a:blip>
          <a:srcRect/>
          <a:stretch/>
        </p:blipFill>
        <p:spPr>
          <a:xfrm>
            <a:off x="1285875" y="2428875"/>
            <a:ext cx="6642100" cy="207645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48"/>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Электровоз ВЛ80Р </a:t>
            </a:r>
            <a:r>
              <a:rPr lang="en-US" sz="2400" b="1" i="0" u="none">
                <a:solidFill>
                  <a:schemeClr val="dk2"/>
                </a:solidFill>
                <a:latin typeface="Arial"/>
                <a:ea typeface="Arial"/>
                <a:cs typeface="Arial"/>
                <a:sym typeface="Arial"/>
              </a:rPr>
              <a:t>(переменного тока)</a:t>
            </a:r>
            <a:endParaRPr/>
          </a:p>
        </p:txBody>
      </p:sp>
      <p:pic>
        <p:nvPicPr>
          <p:cNvPr id="346" name="Google Shape;346;p48" descr="F:\новое\lj_kartaly_6.jpg"/>
          <p:cNvPicPr preferRelativeResize="0"/>
          <p:nvPr/>
        </p:nvPicPr>
        <p:blipFill rotWithShape="1">
          <a:blip r:embed="rId3">
            <a:alphaModFix/>
          </a:blip>
          <a:srcRect/>
          <a:stretch/>
        </p:blipFill>
        <p:spPr>
          <a:xfrm>
            <a:off x="2714625" y="2571750"/>
            <a:ext cx="6038850" cy="4035425"/>
          </a:xfrm>
          <a:prstGeom prst="rect">
            <a:avLst/>
          </a:prstGeom>
          <a:noFill/>
          <a:ln>
            <a:noFill/>
          </a:ln>
        </p:spPr>
      </p:pic>
      <p:sp>
        <p:nvSpPr>
          <p:cNvPr id="347" name="Google Shape;347;p48"/>
          <p:cNvSpPr txBox="1"/>
          <p:nvPr/>
        </p:nvSpPr>
        <p:spPr>
          <a:xfrm>
            <a:off x="857250" y="2571750"/>
            <a:ext cx="1731962" cy="9159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Вид из кабины</a:t>
            </a:r>
            <a:endParaRPr/>
          </a:p>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управления</a:t>
            </a:r>
            <a:endParaRPr/>
          </a:p>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машиниста</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49"/>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Кабина управления машиниста</a:t>
            </a:r>
            <a:endParaRPr/>
          </a:p>
        </p:txBody>
      </p:sp>
      <p:sp>
        <p:nvSpPr>
          <p:cNvPr id="353" name="Google Shape;353;p49"/>
          <p:cNvSpPr txBox="1">
            <a:spLocks noGrp="1"/>
          </p:cNvSpPr>
          <p:nvPr>
            <p:ph idx="1"/>
          </p:nvPr>
        </p:nvSpPr>
        <p:spPr>
          <a:xfrm>
            <a:off x="838200" y="2362200"/>
            <a:ext cx="1933575" cy="37242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Noto Sans Symbols"/>
              <a:buNone/>
            </a:pPr>
            <a:r>
              <a:rPr lang="en-US" sz="2400" b="0" i="0" u="none">
                <a:solidFill>
                  <a:schemeClr val="dk1"/>
                </a:solidFill>
                <a:latin typeface="Arial"/>
                <a:ea typeface="Arial"/>
                <a:cs typeface="Arial"/>
                <a:sym typeface="Arial"/>
              </a:rPr>
              <a:t>Рабочее место машиниста</a:t>
            </a:r>
            <a:endParaRPr/>
          </a:p>
        </p:txBody>
      </p:sp>
      <p:pic>
        <p:nvPicPr>
          <p:cNvPr id="354" name="Google Shape;354;p49" descr="Рабочее место машиниста электровоза ВЛ80С-2588"/>
          <p:cNvPicPr preferRelativeResize="0"/>
          <p:nvPr/>
        </p:nvPicPr>
        <p:blipFill rotWithShape="1">
          <a:blip r:embed="rId3">
            <a:alphaModFix/>
          </a:blip>
          <a:srcRect/>
          <a:stretch/>
        </p:blipFill>
        <p:spPr>
          <a:xfrm>
            <a:off x="2916237" y="2373312"/>
            <a:ext cx="5545137" cy="415925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50"/>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Кабина управления машиниста</a:t>
            </a:r>
            <a:endParaRPr/>
          </a:p>
        </p:txBody>
      </p:sp>
      <p:sp>
        <p:nvSpPr>
          <p:cNvPr id="360" name="Google Shape;360;p50"/>
          <p:cNvSpPr txBox="1">
            <a:spLocks noGrp="1"/>
          </p:cNvSpPr>
          <p:nvPr>
            <p:ph idx="1"/>
          </p:nvPr>
        </p:nvSpPr>
        <p:spPr>
          <a:xfrm>
            <a:off x="838200" y="2362200"/>
            <a:ext cx="1789112" cy="37242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Noto Sans Symbols"/>
              <a:buNone/>
            </a:pPr>
            <a:r>
              <a:rPr lang="en-US" sz="2400" b="0" i="0" u="none">
                <a:solidFill>
                  <a:schemeClr val="dk1"/>
                </a:solidFill>
                <a:latin typeface="Arial"/>
                <a:ea typeface="Arial"/>
                <a:cs typeface="Arial"/>
                <a:sym typeface="Arial"/>
              </a:rPr>
              <a:t>Рабочее место помощника машиниста</a:t>
            </a:r>
            <a:endParaRPr/>
          </a:p>
        </p:txBody>
      </p:sp>
      <p:pic>
        <p:nvPicPr>
          <p:cNvPr id="361" name="Google Shape;361;p50" descr="Рабочее место помощника машиниста электровоза ВЛ80С-2588"/>
          <p:cNvPicPr preferRelativeResize="0"/>
          <p:nvPr/>
        </p:nvPicPr>
        <p:blipFill rotWithShape="1">
          <a:blip r:embed="rId3">
            <a:alphaModFix/>
          </a:blip>
          <a:srcRect/>
          <a:stretch/>
        </p:blipFill>
        <p:spPr>
          <a:xfrm>
            <a:off x="2735262" y="2347912"/>
            <a:ext cx="5715000" cy="428625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51"/>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Вид внутри кузова электровоза</a:t>
            </a:r>
            <a:endParaRPr/>
          </a:p>
        </p:txBody>
      </p:sp>
      <p:pic>
        <p:nvPicPr>
          <p:cNvPr id="367" name="Google Shape;367;p51" descr="Машинное отделение электровоза ВЛ80С-2518"/>
          <p:cNvPicPr preferRelativeResize="0"/>
          <p:nvPr/>
        </p:nvPicPr>
        <p:blipFill rotWithShape="1">
          <a:blip r:embed="rId3">
            <a:alphaModFix/>
          </a:blip>
          <a:srcRect/>
          <a:stretch/>
        </p:blipFill>
        <p:spPr>
          <a:xfrm>
            <a:off x="2771775" y="2349500"/>
            <a:ext cx="3289300" cy="4386262"/>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52"/>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Контроллер машиниста электровоза переменного тока</a:t>
            </a:r>
            <a:endParaRPr/>
          </a:p>
        </p:txBody>
      </p:sp>
      <p:pic>
        <p:nvPicPr>
          <p:cNvPr id="373" name="Google Shape;373;p52" descr="el_90.jpg"/>
          <p:cNvPicPr preferRelativeResize="0"/>
          <p:nvPr/>
        </p:nvPicPr>
        <p:blipFill rotWithShape="1">
          <a:blip r:embed="rId3">
            <a:alphaModFix/>
          </a:blip>
          <a:srcRect/>
          <a:stretch/>
        </p:blipFill>
        <p:spPr>
          <a:xfrm>
            <a:off x="827087" y="2508250"/>
            <a:ext cx="3643312" cy="3678237"/>
          </a:xfrm>
          <a:prstGeom prst="rect">
            <a:avLst/>
          </a:prstGeom>
          <a:noFill/>
          <a:ln>
            <a:noFill/>
          </a:ln>
        </p:spPr>
      </p:pic>
      <p:sp>
        <p:nvSpPr>
          <p:cNvPr id="374" name="Google Shape;374;p52"/>
          <p:cNvSpPr txBox="1"/>
          <p:nvPr/>
        </p:nvSpPr>
        <p:spPr>
          <a:xfrm>
            <a:off x="4633912" y="2363787"/>
            <a:ext cx="4259262" cy="40322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     На электровозах ВЛ80т, ВЛ80с, ВЛ80р с электрическим торможением контроллер имеет три вала: главный, реверсивный и тормозной.</a:t>
            </a:r>
            <a:br>
              <a:rPr lang="en-US" sz="1600" b="0" i="0" u="none">
                <a:solidFill>
                  <a:schemeClr val="dk1"/>
                </a:solidFill>
                <a:latin typeface="Arial"/>
                <a:ea typeface="Arial"/>
                <a:cs typeface="Arial"/>
                <a:sym typeface="Arial"/>
              </a:rPr>
            </a:br>
            <a:r>
              <a:rPr lang="en-US" sz="1600" b="0" i="0" u="none">
                <a:solidFill>
                  <a:schemeClr val="dk1"/>
                </a:solidFill>
                <a:latin typeface="Arial"/>
                <a:ea typeface="Arial"/>
                <a:cs typeface="Arial"/>
                <a:sym typeface="Arial"/>
              </a:rPr>
              <a:t>      С помощью </a:t>
            </a:r>
            <a:r>
              <a:rPr lang="en-US" sz="1600" b="1" i="0" u="none">
                <a:solidFill>
                  <a:schemeClr val="dk1"/>
                </a:solidFill>
                <a:latin typeface="Arial"/>
                <a:ea typeface="Arial"/>
                <a:cs typeface="Arial"/>
                <a:sym typeface="Arial"/>
              </a:rPr>
              <a:t>реверсивной рукоятки</a:t>
            </a:r>
            <a:r>
              <a:rPr lang="en-US" sz="1600" b="0" i="0" u="none">
                <a:solidFill>
                  <a:schemeClr val="dk1"/>
                </a:solidFill>
                <a:latin typeface="Arial"/>
                <a:ea typeface="Arial"/>
                <a:cs typeface="Arial"/>
                <a:sym typeface="Arial"/>
              </a:rPr>
              <a:t> машинист изменяет направление движения локомотива, включает или выключает ступени ослабления возбуждения. В соответствии с этим реверсивная рукоятка может занимать следующие положения 0 - нулевое; ПВ - полное возбуждение для движения назад; ПВ - полное возбуждение для движения вперед; OBI, OB2, ОВЗ - ступени ослабления возбуждения для движения вперед.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53"/>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200"/>
              <a:buFont typeface="Arial"/>
              <a:buNone/>
            </a:pPr>
            <a:r>
              <a:rPr lang="en-US" sz="3200" b="1" i="0" u="none">
                <a:solidFill>
                  <a:schemeClr val="dk2"/>
                </a:solidFill>
                <a:latin typeface="Arial"/>
                <a:ea typeface="Arial"/>
                <a:cs typeface="Arial"/>
                <a:sym typeface="Arial"/>
              </a:rPr>
              <a:t>Регулировка скорости движения на электровозах переменного тока</a:t>
            </a:r>
            <a:endParaRPr/>
          </a:p>
        </p:txBody>
      </p:sp>
      <p:sp>
        <p:nvSpPr>
          <p:cNvPr id="380" name="Google Shape;380;p53"/>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200"/>
              <a:buFont typeface="Noto Sans Symbols"/>
              <a:buChar char="●"/>
            </a:pPr>
            <a:r>
              <a:rPr lang="en-US" sz="1600" b="0" i="0" u="none">
                <a:solidFill>
                  <a:schemeClr val="dk1"/>
                </a:solidFill>
                <a:latin typeface="Arial"/>
                <a:ea typeface="Arial"/>
                <a:cs typeface="Arial"/>
                <a:sym typeface="Arial"/>
              </a:rPr>
              <a:t>При этом включаются или выключаются контакторы ослабления возбуждения, шунтирующие секции резисторов в этих цепях Как и на электровозах постоянного тока, реверсивная и главная рукоятки во избежание ошибочных действий машиниста сблокированы.</a:t>
            </a:r>
            <a:br>
              <a:rPr lang="en-US" sz="1600" b="0" i="0" u="none">
                <a:solidFill>
                  <a:schemeClr val="dk1"/>
                </a:solidFill>
                <a:latin typeface="Arial"/>
                <a:ea typeface="Arial"/>
                <a:cs typeface="Arial"/>
                <a:sym typeface="Arial"/>
              </a:rPr>
            </a:br>
            <a:r>
              <a:rPr lang="en-US" sz="1600" b="0" i="0" u="none">
                <a:solidFill>
                  <a:schemeClr val="dk1"/>
                </a:solidFill>
                <a:latin typeface="Arial"/>
                <a:ea typeface="Arial"/>
                <a:cs typeface="Arial"/>
                <a:sym typeface="Arial"/>
              </a:rPr>
              <a:t>Управление силовой цепью электровоза переменного тока сводится к управлению с помощью главной рукоятки </a:t>
            </a:r>
            <a:r>
              <a:rPr lang="en-US" sz="1600" b="1" i="0" u="none">
                <a:solidFill>
                  <a:schemeClr val="dk1"/>
                </a:solidFill>
                <a:latin typeface="Arial"/>
                <a:ea typeface="Arial"/>
                <a:cs typeface="Arial"/>
                <a:sym typeface="Arial"/>
              </a:rPr>
              <a:t>серводвигателем СМ главного контроллера:</a:t>
            </a:r>
            <a:r>
              <a:rPr lang="en-US" sz="1600" b="0" i="0" u="none">
                <a:solidFill>
                  <a:schemeClr val="dk1"/>
                </a:solidFill>
                <a:latin typeface="Arial"/>
                <a:ea typeface="Arial"/>
                <a:cs typeface="Arial"/>
                <a:sym typeface="Arial"/>
              </a:rPr>
              <a:t> его ручному "или автоматическому пуску, фиксации (остановке) серводвигателя на какой-либо позиции, его реверсированию, сбросу позиций и фиксации на позициях сброса. </a:t>
            </a:r>
            <a:endParaRPr/>
          </a:p>
          <a:p>
            <a:pPr marL="342900" marR="0" lvl="0" indent="-342900" algn="l" rtl="0">
              <a:lnSpc>
                <a:spcPct val="100000"/>
              </a:lnSpc>
              <a:spcBef>
                <a:spcPts val="320"/>
              </a:spcBef>
              <a:spcAft>
                <a:spcPts val="0"/>
              </a:spcAft>
              <a:buClr>
                <a:schemeClr val="dk1"/>
              </a:buClr>
              <a:buSzPts val="1200"/>
              <a:buFont typeface="Noto Sans Symbols"/>
              <a:buChar char="●"/>
            </a:pPr>
            <a:r>
              <a:rPr lang="en-US" sz="1600" b="0" i="0" u="none">
                <a:solidFill>
                  <a:schemeClr val="dk1"/>
                </a:solidFill>
                <a:latin typeface="Arial"/>
                <a:ea typeface="Arial"/>
                <a:cs typeface="Arial"/>
                <a:sym typeface="Arial"/>
              </a:rPr>
              <a:t>Пуск серводвигателя, его реверсирование, электрическое торможение осуществляются с помощью контакторов 208 и 206, замыкающие и размыкающие контакты которых включены в его цепь. В необходимых случаях с помощью главной рукоятки можно быстро выключить главный выключатель силовой цепи.</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54"/>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200"/>
              <a:buFont typeface="Arial"/>
              <a:buNone/>
            </a:pPr>
            <a:r>
              <a:rPr lang="en-US" sz="3200" b="1" i="0" u="none">
                <a:solidFill>
                  <a:schemeClr val="dk2"/>
                </a:solidFill>
                <a:latin typeface="Arial"/>
                <a:ea typeface="Arial"/>
                <a:cs typeface="Arial"/>
                <a:sym typeface="Arial"/>
              </a:rPr>
              <a:t>Регулировка скорости движения на электровозах переменного тока</a:t>
            </a:r>
            <a:endParaRPr/>
          </a:p>
        </p:txBody>
      </p:sp>
      <p:sp>
        <p:nvSpPr>
          <p:cNvPr id="386" name="Google Shape;386;p54"/>
          <p:cNvSpPr txBox="1">
            <a:spLocks noGrp="1"/>
          </p:cNvSpPr>
          <p:nvPr>
            <p:ph idx="1"/>
          </p:nvPr>
        </p:nvSpPr>
        <p:spPr>
          <a:xfrm>
            <a:off x="838200" y="2362200"/>
            <a:ext cx="8091487" cy="4281487"/>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050"/>
              <a:buFont typeface="Noto Sans Symbols"/>
              <a:buChar char="●"/>
            </a:pPr>
            <a:r>
              <a:rPr lang="en-US" sz="1400" b="0" i="0" u="none">
                <a:solidFill>
                  <a:schemeClr val="dk1"/>
                </a:solidFill>
                <a:latin typeface="Arial"/>
                <a:ea typeface="Arial"/>
                <a:cs typeface="Arial"/>
                <a:sym typeface="Arial"/>
              </a:rPr>
              <a:t>В соответствии со сказанным главная рукоятка контроллера машиниста электровоза может занимать восемь позиций: </a:t>
            </a:r>
            <a:r>
              <a:rPr lang="en-US" sz="1400" b="1" i="0" u="none">
                <a:solidFill>
                  <a:schemeClr val="dk1"/>
                </a:solidFill>
                <a:latin typeface="Arial"/>
                <a:ea typeface="Arial"/>
                <a:cs typeface="Arial"/>
                <a:sym typeface="Arial"/>
              </a:rPr>
              <a:t>0</a:t>
            </a:r>
            <a:r>
              <a:rPr lang="en-US" sz="1400" b="0" i="0" u="none">
                <a:solidFill>
                  <a:schemeClr val="dk1"/>
                </a:solidFill>
                <a:latin typeface="Arial"/>
                <a:ea typeface="Arial"/>
                <a:cs typeface="Arial"/>
                <a:sym typeface="Arial"/>
              </a:rPr>
              <a:t> — нулевая; </a:t>
            </a:r>
            <a:r>
              <a:rPr lang="en-US" sz="1400" b="1" i="0" u="none">
                <a:solidFill>
                  <a:schemeClr val="dk1"/>
                </a:solidFill>
                <a:latin typeface="Arial"/>
                <a:ea typeface="Arial"/>
                <a:cs typeface="Arial"/>
                <a:sym typeface="Arial"/>
              </a:rPr>
              <a:t>БВ</a:t>
            </a:r>
            <a:r>
              <a:rPr lang="en-US" sz="1400" b="0" i="0" u="none">
                <a:solidFill>
                  <a:schemeClr val="dk1"/>
                </a:solidFill>
                <a:latin typeface="Arial"/>
                <a:ea typeface="Arial"/>
                <a:cs typeface="Arial"/>
                <a:sym typeface="Arial"/>
              </a:rPr>
              <a:t> — быстрое выключение главного выключателя;</a:t>
            </a:r>
            <a:r>
              <a:rPr lang="en-US" sz="1400" b="1" i="0" u="none">
                <a:solidFill>
                  <a:schemeClr val="dk1"/>
                </a:solidFill>
                <a:latin typeface="Arial"/>
                <a:ea typeface="Arial"/>
                <a:cs typeface="Arial"/>
                <a:sym typeface="Arial"/>
              </a:rPr>
              <a:t> АВ</a:t>
            </a:r>
            <a:r>
              <a:rPr lang="en-US" sz="1400" b="0" i="0" u="none">
                <a:solidFill>
                  <a:schemeClr val="dk1"/>
                </a:solidFill>
                <a:latin typeface="Arial"/>
                <a:ea typeface="Arial"/>
                <a:cs typeface="Arial"/>
                <a:sym typeface="Arial"/>
              </a:rPr>
              <a:t> — автоматическое выключение; </a:t>
            </a:r>
            <a:r>
              <a:rPr lang="en-US" sz="1400" b="1" i="0" u="none">
                <a:solidFill>
                  <a:schemeClr val="dk1"/>
                </a:solidFill>
                <a:latin typeface="Arial"/>
                <a:ea typeface="Arial"/>
                <a:cs typeface="Arial"/>
                <a:sym typeface="Arial"/>
              </a:rPr>
              <a:t>РВ</a:t>
            </a:r>
            <a:r>
              <a:rPr lang="en-US" sz="1400" b="0" i="0" u="none">
                <a:solidFill>
                  <a:schemeClr val="dk1"/>
                </a:solidFill>
                <a:latin typeface="Arial"/>
                <a:ea typeface="Arial"/>
                <a:cs typeface="Arial"/>
                <a:sym typeface="Arial"/>
              </a:rPr>
              <a:t> — ручное выключение; </a:t>
            </a:r>
            <a:r>
              <a:rPr lang="en-US" sz="1400" b="1" i="0" u="none">
                <a:solidFill>
                  <a:schemeClr val="dk1"/>
                </a:solidFill>
                <a:latin typeface="Arial"/>
                <a:ea typeface="Arial"/>
                <a:cs typeface="Arial"/>
                <a:sym typeface="Arial"/>
              </a:rPr>
              <a:t>ФВ</a:t>
            </a:r>
            <a:r>
              <a:rPr lang="en-US" sz="1400" b="0" i="0" u="none">
                <a:solidFill>
                  <a:schemeClr val="dk1"/>
                </a:solidFill>
                <a:latin typeface="Arial"/>
                <a:ea typeface="Arial"/>
                <a:cs typeface="Arial"/>
                <a:sym typeface="Arial"/>
              </a:rPr>
              <a:t> — фиксация выключения; </a:t>
            </a:r>
            <a:r>
              <a:rPr lang="en-US" sz="1400" b="1" i="0" u="none">
                <a:solidFill>
                  <a:schemeClr val="dk1"/>
                </a:solidFill>
                <a:latin typeface="Arial"/>
                <a:ea typeface="Arial"/>
                <a:cs typeface="Arial"/>
                <a:sym typeface="Arial"/>
              </a:rPr>
              <a:t>ФП </a:t>
            </a:r>
            <a:r>
              <a:rPr lang="en-US" sz="1400" b="0" i="0" u="none">
                <a:solidFill>
                  <a:schemeClr val="dk1"/>
                </a:solidFill>
                <a:latin typeface="Arial"/>
                <a:ea typeface="Arial"/>
                <a:cs typeface="Arial"/>
                <a:sym typeface="Arial"/>
              </a:rPr>
              <a:t>— фиксация пуска; </a:t>
            </a:r>
            <a:r>
              <a:rPr lang="en-US" sz="1400" b="1" i="0" u="none">
                <a:solidFill>
                  <a:schemeClr val="dk1"/>
                </a:solidFill>
                <a:latin typeface="Arial"/>
                <a:ea typeface="Arial"/>
                <a:cs typeface="Arial"/>
                <a:sym typeface="Arial"/>
              </a:rPr>
              <a:t>РП</a:t>
            </a:r>
            <a:r>
              <a:rPr lang="en-US" sz="1400" b="0" i="0" u="none">
                <a:solidFill>
                  <a:schemeClr val="dk1"/>
                </a:solidFill>
                <a:latin typeface="Arial"/>
                <a:ea typeface="Arial"/>
                <a:cs typeface="Arial"/>
                <a:sym typeface="Arial"/>
              </a:rPr>
              <a:t> — ручной пуск;</a:t>
            </a:r>
            <a:r>
              <a:rPr lang="en-US" sz="1400" b="1" i="0" u="none">
                <a:solidFill>
                  <a:schemeClr val="dk1"/>
                </a:solidFill>
                <a:latin typeface="Arial"/>
                <a:ea typeface="Arial"/>
                <a:cs typeface="Arial"/>
                <a:sym typeface="Arial"/>
              </a:rPr>
              <a:t> АП</a:t>
            </a:r>
            <a:r>
              <a:rPr lang="en-US" sz="1400" b="0" i="0" u="none">
                <a:solidFill>
                  <a:schemeClr val="dk1"/>
                </a:solidFill>
                <a:latin typeface="Arial"/>
                <a:ea typeface="Arial"/>
                <a:cs typeface="Arial"/>
                <a:sym typeface="Arial"/>
              </a:rPr>
              <a:t> — автоматический пуск.</a:t>
            </a:r>
            <a:br>
              <a:rPr lang="en-US" sz="1400" b="0" i="0" u="none">
                <a:solidFill>
                  <a:schemeClr val="dk1"/>
                </a:solidFill>
                <a:latin typeface="Arial"/>
                <a:ea typeface="Arial"/>
                <a:cs typeface="Arial"/>
                <a:sym typeface="Arial"/>
              </a:rPr>
            </a:br>
            <a:r>
              <a:rPr lang="en-US" sz="1400" b="0" i="0" u="none">
                <a:solidFill>
                  <a:schemeClr val="dk1"/>
                </a:solidFill>
                <a:latin typeface="Arial"/>
                <a:ea typeface="Arial"/>
                <a:cs typeface="Arial"/>
                <a:sym typeface="Arial"/>
              </a:rPr>
              <a:t>Машинист при подготовке электровоза к пуску включает кнопку Цепь управления и замыкает специальным ключом контакт</a:t>
            </a:r>
            <a:r>
              <a:rPr lang="en-US" sz="1400" b="1" i="0" u="none">
                <a:solidFill>
                  <a:schemeClr val="dk1"/>
                </a:solidFill>
                <a:latin typeface="Arial"/>
                <a:ea typeface="Arial"/>
                <a:cs typeface="Arial"/>
                <a:sym typeface="Arial"/>
              </a:rPr>
              <a:t> 213</a:t>
            </a:r>
            <a:r>
              <a:rPr lang="en-US" sz="1400" b="0" i="0" u="none">
                <a:solidFill>
                  <a:schemeClr val="dk1"/>
                </a:solidFill>
                <a:latin typeface="Arial"/>
                <a:ea typeface="Arial"/>
                <a:cs typeface="Arial"/>
                <a:sym typeface="Arial"/>
              </a:rPr>
              <a:t> блокировочного устройства тормозов, в результате чего подается напряжение 50 В в цепь управления контроллера. Затем машинист ставит главную рукоятку на позицию 0. Если при этом вал одного из двух главных контроллеров находится не на нулевой позиции (машинист управляет двумя главными контроллерами, расположенными в каждой секции локомотива), то через ряд блокировок замыкается цепь катушки контактора </a:t>
            </a:r>
            <a:r>
              <a:rPr lang="en-US" sz="1400" b="1" i="0" u="none">
                <a:solidFill>
                  <a:schemeClr val="dk1"/>
                </a:solidFill>
                <a:latin typeface="Arial"/>
                <a:ea typeface="Arial"/>
                <a:cs typeface="Arial"/>
                <a:sym typeface="Arial"/>
              </a:rPr>
              <a:t>208</a:t>
            </a:r>
            <a:r>
              <a:rPr lang="en-US" sz="1400" b="0" i="0" u="none">
                <a:solidFill>
                  <a:schemeClr val="dk1"/>
                </a:solidFill>
                <a:latin typeface="Arial"/>
                <a:ea typeface="Arial"/>
                <a:cs typeface="Arial"/>
                <a:sym typeface="Arial"/>
              </a:rPr>
              <a:t>. Тогда включается его замыкающий контакт и выключается размыкающий в цепи серводвигателя. На позиции </a:t>
            </a:r>
            <a:r>
              <a:rPr lang="en-US" sz="1400" b="1" i="0" u="none">
                <a:solidFill>
                  <a:schemeClr val="dk1"/>
                </a:solidFill>
                <a:latin typeface="Arial"/>
                <a:ea typeface="Arial"/>
                <a:cs typeface="Arial"/>
                <a:sym typeface="Arial"/>
              </a:rPr>
              <a:t>0,</a:t>
            </a:r>
            <a:r>
              <a:rPr lang="en-US" sz="1400" b="0" i="0" u="none">
                <a:solidFill>
                  <a:schemeClr val="dk1"/>
                </a:solidFill>
                <a:latin typeface="Arial"/>
                <a:ea typeface="Arial"/>
                <a:cs typeface="Arial"/>
                <a:sym typeface="Arial"/>
              </a:rPr>
              <a:t> как видно из развертки кулачковых шайб главного вала контроллера машиниста, катушка контактора </a:t>
            </a:r>
            <a:r>
              <a:rPr lang="en-US" sz="1400" b="1" i="0" u="none">
                <a:solidFill>
                  <a:schemeClr val="dk1"/>
                </a:solidFill>
                <a:latin typeface="Arial"/>
                <a:ea typeface="Arial"/>
                <a:cs typeface="Arial"/>
                <a:sym typeface="Arial"/>
              </a:rPr>
              <a:t>206</a:t>
            </a:r>
            <a:r>
              <a:rPr lang="en-US" sz="1400" b="0" i="0" u="none">
                <a:solidFill>
                  <a:schemeClr val="dk1"/>
                </a:solidFill>
                <a:latin typeface="Arial"/>
                <a:ea typeface="Arial"/>
                <a:cs typeface="Arial"/>
                <a:sym typeface="Arial"/>
              </a:rPr>
              <a:t> обесточена и его размыкающие контакты в цепи серводвигателя </a:t>
            </a:r>
            <a:r>
              <a:rPr lang="en-US" sz="1400" b="1" i="0" u="none">
                <a:solidFill>
                  <a:schemeClr val="dk1"/>
                </a:solidFill>
                <a:latin typeface="Arial"/>
                <a:ea typeface="Arial"/>
                <a:cs typeface="Arial"/>
                <a:sym typeface="Arial"/>
              </a:rPr>
              <a:t>СМ</a:t>
            </a:r>
            <a:r>
              <a:rPr lang="en-US" sz="1400" b="0" i="0" u="none">
                <a:solidFill>
                  <a:schemeClr val="dk1"/>
                </a:solidFill>
                <a:latin typeface="Arial"/>
                <a:ea typeface="Arial"/>
                <a:cs typeface="Arial"/>
                <a:sym typeface="Arial"/>
              </a:rPr>
              <a:t> включены так, что двигатель вращается в сторону сброса позиции. Как только вал главного контроллера установится в нулевую позицию, специальная блокировка прервет цепь катушки контактора</a:t>
            </a:r>
            <a:r>
              <a:rPr lang="en-US" sz="1400" b="1" i="0" u="none">
                <a:solidFill>
                  <a:schemeClr val="dk1"/>
                </a:solidFill>
                <a:latin typeface="Arial"/>
                <a:ea typeface="Arial"/>
                <a:cs typeface="Arial"/>
                <a:sym typeface="Arial"/>
              </a:rPr>
              <a:t> 208</a:t>
            </a:r>
            <a:r>
              <a:rPr lang="en-US" sz="1400" b="0" i="0" u="none">
                <a:solidFill>
                  <a:schemeClr val="dk1"/>
                </a:solidFill>
                <a:latin typeface="Arial"/>
                <a:ea typeface="Arial"/>
                <a:cs typeface="Arial"/>
                <a:sym typeface="Arial"/>
              </a:rPr>
              <a:t>, контакты которого разорвут цепь питания двигателя </a:t>
            </a:r>
            <a:r>
              <a:rPr lang="en-US" sz="1400" b="1" i="0" u="none">
                <a:solidFill>
                  <a:schemeClr val="dk1"/>
                </a:solidFill>
                <a:latin typeface="Arial"/>
                <a:ea typeface="Arial"/>
                <a:cs typeface="Arial"/>
                <a:sym typeface="Arial"/>
              </a:rPr>
              <a:t>СМ</a:t>
            </a:r>
            <a:r>
              <a:rPr lang="en-US" sz="1400" b="0" i="0" u="none">
                <a:solidFill>
                  <a:schemeClr val="dk1"/>
                </a:solidFill>
                <a:latin typeface="Arial"/>
                <a:ea typeface="Arial"/>
                <a:cs typeface="Arial"/>
                <a:sym typeface="Arial"/>
              </a:rPr>
              <a:t> и накоротко замкнут обмотку его якоря. В результате начнется электрическое торможение двигателя </a:t>
            </a:r>
            <a:r>
              <a:rPr lang="en-US" sz="1400" b="1" i="0" u="none">
                <a:solidFill>
                  <a:schemeClr val="dk1"/>
                </a:solidFill>
                <a:latin typeface="Arial"/>
                <a:ea typeface="Arial"/>
                <a:cs typeface="Arial"/>
                <a:sym typeface="Arial"/>
              </a:rPr>
              <a:t>СМ</a:t>
            </a:r>
            <a:r>
              <a:rPr lang="en-US" sz="1400" b="0" i="0" u="none">
                <a:solidFill>
                  <a:schemeClr val="dk1"/>
                </a:solidFill>
                <a:latin typeface="Arial"/>
                <a:ea typeface="Arial"/>
                <a:cs typeface="Arial"/>
                <a:sym typeface="Arial"/>
              </a:rPr>
              <a:t>.</a:t>
            </a:r>
            <a:br>
              <a:rPr lang="en-US" sz="1400" b="0" i="0" u="none">
                <a:solidFill>
                  <a:schemeClr val="dk1"/>
                </a:solidFill>
                <a:latin typeface="Arial"/>
                <a:ea typeface="Arial"/>
                <a:cs typeface="Arial"/>
                <a:sym typeface="Arial"/>
              </a:rPr>
            </a:b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55"/>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200"/>
              <a:buFont typeface="Arial"/>
              <a:buNone/>
            </a:pPr>
            <a:r>
              <a:rPr lang="en-US" sz="3200" b="1" i="0" u="none">
                <a:solidFill>
                  <a:schemeClr val="dk2"/>
                </a:solidFill>
                <a:latin typeface="Arial"/>
                <a:ea typeface="Arial"/>
                <a:cs typeface="Arial"/>
                <a:sym typeface="Arial"/>
              </a:rPr>
              <a:t>Регулировка скорости движения на электровозах переменного тока</a:t>
            </a:r>
            <a:endParaRPr/>
          </a:p>
        </p:txBody>
      </p:sp>
      <p:sp>
        <p:nvSpPr>
          <p:cNvPr id="392" name="Google Shape;392;p55"/>
          <p:cNvSpPr txBox="1">
            <a:spLocks noGrp="1"/>
          </p:cNvSpPr>
          <p:nvPr>
            <p:ph idx="1"/>
          </p:nvPr>
        </p:nvSpPr>
        <p:spPr>
          <a:xfrm>
            <a:off x="838200" y="2362200"/>
            <a:ext cx="8091487" cy="44958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050"/>
              <a:buFont typeface="Noto Sans Symbols"/>
              <a:buChar char="●"/>
            </a:pPr>
            <a:r>
              <a:rPr lang="en-US" sz="1400" b="0" i="0" u="none">
                <a:solidFill>
                  <a:schemeClr val="dk1"/>
                </a:solidFill>
                <a:latin typeface="Arial"/>
                <a:ea typeface="Arial"/>
                <a:cs typeface="Arial"/>
                <a:sym typeface="Arial"/>
              </a:rPr>
              <a:t>Затем машинист переводит главную рукоятку контроллера в положение фиксации пуска </a:t>
            </a:r>
            <a:r>
              <a:rPr lang="en-US" sz="1400" b="1" i="0" u="none">
                <a:solidFill>
                  <a:schemeClr val="dk1"/>
                </a:solidFill>
                <a:latin typeface="Arial"/>
                <a:ea typeface="Arial"/>
                <a:cs typeface="Arial"/>
                <a:sym typeface="Arial"/>
              </a:rPr>
              <a:t>ФП,</a:t>
            </a:r>
            <a:r>
              <a:rPr lang="en-US" sz="1400" b="0" i="0" u="none">
                <a:solidFill>
                  <a:schemeClr val="dk1"/>
                </a:solidFill>
                <a:latin typeface="Arial"/>
                <a:ea typeface="Arial"/>
                <a:cs typeface="Arial"/>
                <a:sym typeface="Arial"/>
              </a:rPr>
              <a:t> контактор </a:t>
            </a:r>
            <a:r>
              <a:rPr lang="en-US" sz="1400" b="1" i="0" u="none">
                <a:solidFill>
                  <a:schemeClr val="dk1"/>
                </a:solidFill>
                <a:latin typeface="Arial"/>
                <a:ea typeface="Arial"/>
                <a:cs typeface="Arial"/>
                <a:sym typeface="Arial"/>
              </a:rPr>
              <a:t>206</a:t>
            </a:r>
            <a:r>
              <a:rPr lang="en-US" sz="1400" b="0" i="0" u="none">
                <a:solidFill>
                  <a:schemeClr val="dk1"/>
                </a:solidFill>
                <a:latin typeface="Arial"/>
                <a:ea typeface="Arial"/>
                <a:cs typeface="Arial"/>
                <a:sym typeface="Arial"/>
              </a:rPr>
              <a:t> включится и его контакты подготовят цепь якоря серводвигателя </a:t>
            </a:r>
            <a:r>
              <a:rPr lang="en-US" sz="1400" b="1" i="0" u="none">
                <a:solidFill>
                  <a:schemeClr val="dk1"/>
                </a:solidFill>
                <a:latin typeface="Arial"/>
                <a:ea typeface="Arial"/>
                <a:cs typeface="Arial"/>
                <a:sym typeface="Arial"/>
              </a:rPr>
              <a:t>СМ </a:t>
            </a:r>
            <a:r>
              <a:rPr lang="en-US" sz="1400" b="0" i="0" u="none">
                <a:solidFill>
                  <a:schemeClr val="dk1"/>
                </a:solidFill>
                <a:latin typeface="Arial"/>
                <a:ea typeface="Arial"/>
                <a:cs typeface="Arial"/>
                <a:sym typeface="Arial"/>
              </a:rPr>
              <a:t>к тому, что при замыкании его цепи контактами контактора </a:t>
            </a:r>
            <a:r>
              <a:rPr lang="en-US" sz="1400" b="1" i="0" u="none">
                <a:solidFill>
                  <a:schemeClr val="dk1"/>
                </a:solidFill>
                <a:latin typeface="Arial"/>
                <a:ea typeface="Arial"/>
                <a:cs typeface="Arial"/>
                <a:sym typeface="Arial"/>
              </a:rPr>
              <a:t>208 </a:t>
            </a:r>
            <a:r>
              <a:rPr lang="en-US" sz="1400" b="0" i="0" u="none">
                <a:solidFill>
                  <a:schemeClr val="dk1"/>
                </a:solidFill>
                <a:latin typeface="Arial"/>
                <a:ea typeface="Arial"/>
                <a:cs typeface="Arial"/>
                <a:sym typeface="Arial"/>
              </a:rPr>
              <a:t>он начнет вращаться в направлении, соответствующем набору позиций. Контактор </a:t>
            </a:r>
            <a:r>
              <a:rPr lang="en-US" sz="1400" b="1" i="0" u="none">
                <a:solidFill>
                  <a:schemeClr val="dk1"/>
                </a:solidFill>
                <a:latin typeface="Arial"/>
                <a:ea typeface="Arial"/>
                <a:cs typeface="Arial"/>
                <a:sym typeface="Arial"/>
              </a:rPr>
              <a:t>208</a:t>
            </a:r>
            <a:r>
              <a:rPr lang="en-US" sz="1400" b="0" i="0" u="none">
                <a:solidFill>
                  <a:schemeClr val="dk1"/>
                </a:solidFill>
                <a:latin typeface="Arial"/>
                <a:ea typeface="Arial"/>
                <a:cs typeface="Arial"/>
                <a:sym typeface="Arial"/>
              </a:rPr>
              <a:t> включится при переводе главной рукоятки контроллера из положения </a:t>
            </a:r>
            <a:r>
              <a:rPr lang="en-US" sz="1400" b="1" i="0" u="none">
                <a:solidFill>
                  <a:schemeClr val="dk1"/>
                </a:solidFill>
                <a:latin typeface="Arial"/>
                <a:ea typeface="Arial"/>
                <a:cs typeface="Arial"/>
                <a:sym typeface="Arial"/>
              </a:rPr>
              <a:t>ФП </a:t>
            </a:r>
            <a:r>
              <a:rPr lang="en-US" sz="1400" b="0" i="0" u="none">
                <a:solidFill>
                  <a:schemeClr val="dk1"/>
                </a:solidFill>
                <a:latin typeface="Arial"/>
                <a:ea typeface="Arial"/>
                <a:cs typeface="Arial"/>
                <a:sym typeface="Arial"/>
              </a:rPr>
              <a:t>в положение </a:t>
            </a:r>
            <a:r>
              <a:rPr lang="en-US" sz="1400" b="1" i="0" u="none">
                <a:solidFill>
                  <a:schemeClr val="dk1"/>
                </a:solidFill>
                <a:latin typeface="Arial"/>
                <a:ea typeface="Arial"/>
                <a:cs typeface="Arial"/>
                <a:sym typeface="Arial"/>
              </a:rPr>
              <a:t>РП</a:t>
            </a:r>
            <a:r>
              <a:rPr lang="en-US" sz="1400" b="0" i="0" u="none">
                <a:solidFill>
                  <a:schemeClr val="dk1"/>
                </a:solidFill>
                <a:latin typeface="Arial"/>
                <a:ea typeface="Arial"/>
                <a:cs typeface="Arial"/>
                <a:sym typeface="Arial"/>
              </a:rPr>
              <a:t> и серводвигатель повернет вал группового переключателя на одну позицию набора.</a:t>
            </a:r>
            <a:endParaRPr/>
          </a:p>
          <a:p>
            <a:pPr marL="342900" marR="0" lvl="0" indent="-342900" algn="l" rtl="0">
              <a:lnSpc>
                <a:spcPct val="100000"/>
              </a:lnSpc>
              <a:spcBef>
                <a:spcPts val="280"/>
              </a:spcBef>
              <a:spcAft>
                <a:spcPts val="0"/>
              </a:spcAft>
              <a:buClr>
                <a:schemeClr val="dk1"/>
              </a:buClr>
              <a:buSzPts val="1050"/>
              <a:buFont typeface="Noto Sans Symbols"/>
              <a:buChar char="●"/>
            </a:pPr>
            <a:r>
              <a:rPr lang="en-US" sz="1400" b="0" i="0" u="none">
                <a:solidFill>
                  <a:schemeClr val="dk1"/>
                </a:solidFill>
                <a:latin typeface="Arial"/>
                <a:ea typeface="Arial"/>
                <a:cs typeface="Arial"/>
                <a:sym typeface="Arial"/>
              </a:rPr>
              <a:t>Как только этот поворот завершится, соответствующие блокировки пр­рвут цепи питания катушки контактора </a:t>
            </a:r>
            <a:r>
              <a:rPr lang="en-US" sz="1400" b="1" i="0" u="none">
                <a:solidFill>
                  <a:schemeClr val="dk1"/>
                </a:solidFill>
                <a:latin typeface="Arial"/>
                <a:ea typeface="Arial"/>
                <a:cs typeface="Arial"/>
                <a:sym typeface="Arial"/>
              </a:rPr>
              <a:t>208</a:t>
            </a:r>
            <a:r>
              <a:rPr lang="en-US" sz="1400" b="0" i="0" u="none">
                <a:solidFill>
                  <a:schemeClr val="dk1"/>
                </a:solidFill>
                <a:latin typeface="Arial"/>
                <a:ea typeface="Arial"/>
                <a:cs typeface="Arial"/>
                <a:sym typeface="Arial"/>
              </a:rPr>
              <a:t> и его размыкающие контакты замкнут накоротко якорь серводвигателя </a:t>
            </a:r>
            <a:r>
              <a:rPr lang="en-US" sz="1400" b="1" i="0" u="none">
                <a:solidFill>
                  <a:schemeClr val="dk1"/>
                </a:solidFill>
                <a:latin typeface="Arial"/>
                <a:ea typeface="Arial"/>
                <a:cs typeface="Arial"/>
                <a:sym typeface="Arial"/>
              </a:rPr>
              <a:t>СМ.</a:t>
            </a:r>
            <a:r>
              <a:rPr lang="en-US" sz="1400" b="0" i="0" u="none">
                <a:solidFill>
                  <a:schemeClr val="dk1"/>
                </a:solidFill>
                <a:latin typeface="Arial"/>
                <a:ea typeface="Arial"/>
                <a:cs typeface="Arial"/>
                <a:sym typeface="Arial"/>
              </a:rPr>
              <a:t> Для набора следующей позиции машинист должен поставить главную рукоятку снова в положение </a:t>
            </a:r>
            <a:r>
              <a:rPr lang="en-US" sz="1400" b="1" i="0" u="none">
                <a:solidFill>
                  <a:schemeClr val="dk1"/>
                </a:solidFill>
                <a:latin typeface="Arial"/>
                <a:ea typeface="Arial"/>
                <a:cs typeface="Arial"/>
                <a:sym typeface="Arial"/>
              </a:rPr>
              <a:t>ФП,</a:t>
            </a:r>
            <a:r>
              <a:rPr lang="en-US" sz="1400" b="0" i="0" u="none">
                <a:solidFill>
                  <a:schemeClr val="dk1"/>
                </a:solidFill>
                <a:latin typeface="Arial"/>
                <a:ea typeface="Arial"/>
                <a:cs typeface="Arial"/>
                <a:sym typeface="Arial"/>
              </a:rPr>
              <a:t> чтобы подготовить цепь якоря серводвигателя, и затем перевести рукоятку в положение </a:t>
            </a:r>
            <a:r>
              <a:rPr lang="en-US" sz="1400" b="1" i="0" u="none">
                <a:solidFill>
                  <a:schemeClr val="dk1"/>
                </a:solidFill>
                <a:latin typeface="Arial"/>
                <a:ea typeface="Arial"/>
                <a:cs typeface="Arial"/>
                <a:sym typeface="Arial"/>
              </a:rPr>
              <a:t>РП.</a:t>
            </a:r>
            <a:r>
              <a:rPr lang="en-US" sz="1400" b="0" i="0" u="none">
                <a:solidFill>
                  <a:schemeClr val="dk1"/>
                </a:solidFill>
                <a:latin typeface="Arial"/>
                <a:ea typeface="Arial"/>
                <a:cs typeface="Arial"/>
                <a:sym typeface="Arial"/>
              </a:rPr>
              <a:t> Переводя рукоятку с позиции на позицию, машинист следит за показаниями амперметра, чтобы не допустить перегрузки тяговых двигателей.</a:t>
            </a:r>
            <a:br>
              <a:rPr lang="en-US" sz="1400" b="0" i="0" u="none">
                <a:solidFill>
                  <a:schemeClr val="dk1"/>
                </a:solidFill>
                <a:latin typeface="Arial"/>
                <a:ea typeface="Arial"/>
                <a:cs typeface="Arial"/>
                <a:sym typeface="Arial"/>
              </a:rPr>
            </a:br>
            <a:r>
              <a:rPr lang="en-US" sz="1400" b="0" i="0" u="none">
                <a:solidFill>
                  <a:schemeClr val="dk1"/>
                </a:solidFill>
                <a:latin typeface="Arial"/>
                <a:ea typeface="Arial"/>
                <a:cs typeface="Arial"/>
                <a:sym typeface="Arial"/>
              </a:rPr>
              <a:t>Машинист может осуществлять и автоматический пуск локомотива. Для этого он должен поставить главную рукоятку в положение</a:t>
            </a:r>
            <a:r>
              <a:rPr lang="en-US" sz="1400" b="1" i="0" u="none">
                <a:solidFill>
                  <a:schemeClr val="dk1"/>
                </a:solidFill>
                <a:latin typeface="Arial"/>
                <a:ea typeface="Arial"/>
                <a:cs typeface="Arial"/>
                <a:sym typeface="Arial"/>
              </a:rPr>
              <a:t> АП.</a:t>
            </a:r>
            <a:r>
              <a:rPr lang="en-US" sz="1400" b="0" i="0" u="none">
                <a:solidFill>
                  <a:schemeClr val="dk1"/>
                </a:solidFill>
                <a:latin typeface="Arial"/>
                <a:ea typeface="Arial"/>
                <a:cs typeface="Arial"/>
                <a:sym typeface="Arial"/>
              </a:rPr>
              <a:t> В этом случае через катушку контактора </a:t>
            </a:r>
            <a:r>
              <a:rPr lang="en-US" sz="1400" b="1" i="0" u="none">
                <a:solidFill>
                  <a:schemeClr val="dk1"/>
                </a:solidFill>
                <a:latin typeface="Arial"/>
                <a:ea typeface="Arial"/>
                <a:cs typeface="Arial"/>
                <a:sym typeface="Arial"/>
              </a:rPr>
              <a:t>208</a:t>
            </a:r>
            <a:r>
              <a:rPr lang="en-US" sz="1400" b="0" i="0" u="none">
                <a:solidFill>
                  <a:schemeClr val="dk1"/>
                </a:solidFill>
                <a:latin typeface="Arial"/>
                <a:ea typeface="Arial"/>
                <a:cs typeface="Arial"/>
                <a:sym typeface="Arial"/>
              </a:rPr>
              <a:t> будет проходить ток до тех пор, пока машинист удерживает главную рукоятку в положении </a:t>
            </a:r>
            <a:r>
              <a:rPr lang="en-US" sz="1400" b="1" i="0" u="none">
                <a:solidFill>
                  <a:schemeClr val="dk1"/>
                </a:solidFill>
                <a:latin typeface="Arial"/>
                <a:ea typeface="Arial"/>
                <a:cs typeface="Arial"/>
                <a:sym typeface="Arial"/>
              </a:rPr>
              <a:t>АП </a:t>
            </a:r>
            <a:r>
              <a:rPr lang="en-US" sz="1400" b="0" i="0" u="none">
                <a:solidFill>
                  <a:schemeClr val="dk1"/>
                </a:solidFill>
                <a:latin typeface="Arial"/>
                <a:ea typeface="Arial"/>
                <a:cs typeface="Arial"/>
                <a:sym typeface="Arial"/>
              </a:rPr>
              <a:t>(это положение рукоятки нефиксированное). При этом двигатель СМ будет вращаться в направлении, соответствующем набору позиций. На последней, 33-й, позиции специальные блокировки разорвут цепь катушки</a:t>
            </a:r>
            <a:r>
              <a:rPr lang="en-US" sz="1400" b="1" i="0" u="none">
                <a:solidFill>
                  <a:schemeClr val="dk1"/>
                </a:solidFill>
                <a:latin typeface="Arial"/>
                <a:ea typeface="Arial"/>
                <a:cs typeface="Arial"/>
                <a:sym typeface="Arial"/>
              </a:rPr>
              <a:t> 208. </a:t>
            </a:r>
            <a:r>
              <a:rPr lang="en-US" sz="1400" b="0" i="0" u="none">
                <a:solidFill>
                  <a:schemeClr val="dk1"/>
                </a:solidFill>
                <a:latin typeface="Arial"/>
                <a:ea typeface="Arial"/>
                <a:cs typeface="Arial"/>
                <a:sym typeface="Arial"/>
              </a:rPr>
              <a:t>При наборе позиций катушка контактора</a:t>
            </a:r>
            <a:r>
              <a:rPr lang="en-US" sz="1400" b="1" i="0" u="none">
                <a:solidFill>
                  <a:schemeClr val="dk1"/>
                </a:solidFill>
                <a:latin typeface="Arial"/>
                <a:ea typeface="Arial"/>
                <a:cs typeface="Arial"/>
                <a:sym typeface="Arial"/>
              </a:rPr>
              <a:t> 206</a:t>
            </a:r>
            <a:r>
              <a:rPr lang="en-US" sz="1400" b="0" i="0" u="none">
                <a:solidFill>
                  <a:schemeClr val="dk1"/>
                </a:solidFill>
                <a:latin typeface="Arial"/>
                <a:ea typeface="Arial"/>
                <a:cs typeface="Arial"/>
                <a:sym typeface="Arial"/>
              </a:rPr>
              <a:t> находится под током.</a:t>
            </a:r>
            <a:br>
              <a:rPr lang="en-US" sz="1400" b="0" i="0" u="none">
                <a:solidFill>
                  <a:schemeClr val="dk1"/>
                </a:solidFill>
                <a:latin typeface="Arial"/>
                <a:ea typeface="Arial"/>
                <a:cs typeface="Arial"/>
                <a:sym typeface="Arial"/>
              </a:rPr>
            </a:b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56"/>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200"/>
              <a:buFont typeface="Arial"/>
              <a:buNone/>
            </a:pPr>
            <a:r>
              <a:rPr lang="en-US" sz="3200" b="1" i="0" u="none">
                <a:solidFill>
                  <a:schemeClr val="dk2"/>
                </a:solidFill>
                <a:latin typeface="Arial"/>
                <a:ea typeface="Arial"/>
                <a:cs typeface="Arial"/>
                <a:sym typeface="Arial"/>
              </a:rPr>
              <a:t>Регулировка скорости движения на электровозах переменного тока</a:t>
            </a:r>
            <a:endParaRPr/>
          </a:p>
        </p:txBody>
      </p:sp>
      <p:sp>
        <p:nvSpPr>
          <p:cNvPr id="398" name="Google Shape;398;p56"/>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900"/>
              <a:buFont typeface="Noto Sans Symbols"/>
              <a:buChar char="●"/>
            </a:pPr>
            <a:r>
              <a:rPr lang="en-US" sz="1200" b="0" i="0" u="none">
                <a:solidFill>
                  <a:schemeClr val="dk1"/>
                </a:solidFill>
                <a:latin typeface="Arial"/>
                <a:ea typeface="Arial"/>
                <a:cs typeface="Arial"/>
                <a:sym typeface="Arial"/>
              </a:rPr>
              <a:t>Сброс позиций, так же как и пуск, может быть осуществлен вручную или автоматически. Для ручного сброса машинист ставит рукоятку поочередно в положения </a:t>
            </a:r>
            <a:r>
              <a:rPr lang="en-US" sz="1200" b="1" i="0" u="none">
                <a:solidFill>
                  <a:schemeClr val="dk1"/>
                </a:solidFill>
                <a:latin typeface="Arial"/>
                <a:ea typeface="Arial"/>
                <a:cs typeface="Arial"/>
                <a:sym typeface="Arial"/>
              </a:rPr>
              <a:t>РВ</a:t>
            </a:r>
            <a:r>
              <a:rPr lang="en-US" sz="1200" b="0" i="0" u="none">
                <a:solidFill>
                  <a:schemeClr val="dk1"/>
                </a:solidFill>
                <a:latin typeface="Arial"/>
                <a:ea typeface="Arial"/>
                <a:cs typeface="Arial"/>
                <a:sym typeface="Arial"/>
              </a:rPr>
              <a:t> и </a:t>
            </a:r>
            <a:r>
              <a:rPr lang="en-US" sz="1200" b="1" i="0" u="none">
                <a:solidFill>
                  <a:schemeClr val="dk1"/>
                </a:solidFill>
                <a:latin typeface="Arial"/>
                <a:ea typeface="Arial"/>
                <a:cs typeface="Arial"/>
                <a:sym typeface="Arial"/>
              </a:rPr>
              <a:t>ФВ,</a:t>
            </a:r>
            <a:r>
              <a:rPr lang="en-US" sz="1200" b="0" i="0" u="none">
                <a:solidFill>
                  <a:schemeClr val="dk1"/>
                </a:solidFill>
                <a:latin typeface="Arial"/>
                <a:ea typeface="Arial"/>
                <a:cs typeface="Arial"/>
                <a:sym typeface="Arial"/>
              </a:rPr>
              <a:t> для автоматического — в положение </a:t>
            </a:r>
            <a:r>
              <a:rPr lang="en-US" sz="1200" b="1" i="0" u="none">
                <a:solidFill>
                  <a:schemeClr val="dk1"/>
                </a:solidFill>
                <a:latin typeface="Arial"/>
                <a:ea typeface="Arial"/>
                <a:cs typeface="Arial"/>
                <a:sym typeface="Arial"/>
              </a:rPr>
              <a:t>АВ</a:t>
            </a:r>
            <a:r>
              <a:rPr lang="en-US" sz="1200" b="0" i="0" u="none">
                <a:solidFill>
                  <a:schemeClr val="dk1"/>
                </a:solidFill>
                <a:latin typeface="Arial"/>
                <a:ea typeface="Arial"/>
                <a:cs typeface="Arial"/>
                <a:sym typeface="Arial"/>
              </a:rPr>
              <a:t>. При сбросе позиций катушка контактора </a:t>
            </a:r>
            <a:r>
              <a:rPr lang="en-US" sz="1200" b="1" i="0" u="none">
                <a:solidFill>
                  <a:schemeClr val="dk1"/>
                </a:solidFill>
                <a:latin typeface="Arial"/>
                <a:ea typeface="Arial"/>
                <a:cs typeface="Arial"/>
                <a:sym typeface="Arial"/>
              </a:rPr>
              <a:t>206</a:t>
            </a:r>
            <a:r>
              <a:rPr lang="en-US" sz="1200" b="0" i="0" u="none">
                <a:solidFill>
                  <a:schemeClr val="dk1"/>
                </a:solidFill>
                <a:latin typeface="Arial"/>
                <a:ea typeface="Arial"/>
                <a:cs typeface="Arial"/>
                <a:sym typeface="Arial"/>
              </a:rPr>
              <a:t> обесточена.</a:t>
            </a:r>
            <a:br>
              <a:rPr lang="en-US" sz="1200" b="0" i="0" u="none">
                <a:solidFill>
                  <a:schemeClr val="dk1"/>
                </a:solidFill>
                <a:latin typeface="Arial"/>
                <a:ea typeface="Arial"/>
                <a:cs typeface="Arial"/>
                <a:sym typeface="Arial"/>
              </a:rPr>
            </a:br>
            <a:r>
              <a:rPr lang="en-US" sz="1200" b="0" i="0" u="none">
                <a:solidFill>
                  <a:schemeClr val="dk1"/>
                </a:solidFill>
                <a:latin typeface="Arial"/>
                <a:ea typeface="Arial"/>
                <a:cs typeface="Arial"/>
                <a:sym typeface="Arial"/>
              </a:rPr>
              <a:t>Следовательно, при автоматическом пуске или сбросе скорости машинист только ставит главную рукоятку контроллера в соответствующее положение, а все необходимые переключения производятся автоматически, без его участия. При разгоне электровоза с составом до необходимой скорости ток в тяговых двигателях не должен превышать значения, ограничиваемого условиями сцепления или коммутацией двигателей.</a:t>
            </a:r>
            <a:br>
              <a:rPr lang="en-US" sz="1200" b="0" i="0" u="none">
                <a:solidFill>
                  <a:schemeClr val="dk1"/>
                </a:solidFill>
                <a:latin typeface="Arial"/>
                <a:ea typeface="Arial"/>
                <a:cs typeface="Arial"/>
                <a:sym typeface="Arial"/>
              </a:rPr>
            </a:br>
            <a:r>
              <a:rPr lang="en-US" sz="1200" b="0" i="0" u="none">
                <a:solidFill>
                  <a:schemeClr val="dk1"/>
                </a:solidFill>
                <a:latin typeface="Arial"/>
                <a:ea typeface="Arial"/>
                <a:cs typeface="Arial"/>
                <a:sym typeface="Arial"/>
              </a:rPr>
              <a:t>Необходимые переключения в процессе автоматического пуска или снижения скорости могут происходить в зависимости от изменения тока. Этот способ используют в пригородных электропоездах, где масса состава, а следовательно, и начальное значение тока при пуске изменяются  сравнительно мало.</a:t>
            </a:r>
            <a:br>
              <a:rPr lang="en-US" sz="1200" b="0" i="0" u="none">
                <a:solidFill>
                  <a:schemeClr val="dk1"/>
                </a:solidFill>
                <a:latin typeface="Arial"/>
                <a:ea typeface="Arial"/>
                <a:cs typeface="Arial"/>
                <a:sym typeface="Arial"/>
              </a:rPr>
            </a:br>
            <a:r>
              <a:rPr lang="en-US" sz="1200" b="0" i="0" u="none">
                <a:solidFill>
                  <a:schemeClr val="dk1"/>
                </a:solidFill>
                <a:latin typeface="Arial"/>
                <a:ea typeface="Arial"/>
                <a:cs typeface="Arial"/>
                <a:sym typeface="Arial"/>
              </a:rPr>
              <a:t>Масса грузовых составов, а значит, и зависящий от нее ток электровоза могут меняться в широких пределах. Осуществить автоматический пуск грузового электровоза в зависимости от изменения тока трудно. Поэтому необходимые переключения при пуске и снижении скорости производят через равные промежутки времени независимо от нагрузки двигателей. Промежутки времени, через которые происходит переход с одной позиции на другую, определяются частотой вращения серводвигателя и передаточным числом механизмов передачи от серводвигателя до кулачкового вала контакторов переключения ступеней. Такой способ автоматического управления называют хронометрическим. Безусловно, и при этом способе управления ток в двигателях не должен превышать максимального допустимого.</a:t>
            </a:r>
            <a:r>
              <a:rPr lang="en-US" sz="2800" b="0" i="0" u="none">
                <a:solidFill>
                  <a:schemeClr val="dk1"/>
                </a:solidFill>
                <a:latin typeface="Arial"/>
                <a:ea typeface="Arial"/>
                <a:cs typeface="Arial"/>
                <a:sym typeface="Arial"/>
              </a:rPr>
              <a:t/>
            </a:r>
            <a:br>
              <a:rPr lang="en-US" sz="2800" b="0" i="0" u="none">
                <a:solidFill>
                  <a:schemeClr val="dk1"/>
                </a:solidFill>
                <a:latin typeface="Arial"/>
                <a:ea typeface="Arial"/>
                <a:cs typeface="Arial"/>
                <a:sym typeface="Arial"/>
              </a:rPr>
            </a:b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57"/>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200"/>
              <a:buFont typeface="Arial"/>
              <a:buNone/>
            </a:pPr>
            <a:r>
              <a:rPr lang="en-US" sz="3200" b="1" i="0" u="none">
                <a:solidFill>
                  <a:schemeClr val="dk2"/>
                </a:solidFill>
                <a:latin typeface="Arial"/>
                <a:ea typeface="Arial"/>
                <a:cs typeface="Arial"/>
                <a:sym typeface="Arial"/>
              </a:rPr>
              <a:t>Регулировка скорости движения на электровозах переменного тока</a:t>
            </a:r>
            <a:endParaRPr/>
          </a:p>
        </p:txBody>
      </p:sp>
      <p:sp>
        <p:nvSpPr>
          <p:cNvPr id="404" name="Google Shape;404;p57"/>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050"/>
              <a:buFont typeface="Noto Sans Symbols"/>
              <a:buChar char="●"/>
            </a:pPr>
            <a:r>
              <a:rPr lang="en-US" sz="1400" b="0" i="0" u="none">
                <a:solidFill>
                  <a:schemeClr val="dk1"/>
                </a:solidFill>
                <a:latin typeface="Arial"/>
                <a:ea typeface="Arial"/>
                <a:cs typeface="Arial"/>
                <a:sym typeface="Arial"/>
              </a:rPr>
              <a:t>Машинист в процессе как автоматического, так и ручного пуска должен следить за показаниями амперметра, включенного в цепь тяговых двигателей. Если ток превышает допустимый, он ставит главную рукоятку контроллера в положение ФП, т. е. приостанавливает автоматические переключения в силовой цепи, фиксируя вал главного контроллера на какой-либо промежуточной ступени регулирования.</a:t>
            </a:r>
            <a:br>
              <a:rPr lang="en-US" sz="1400" b="0" i="0" u="none">
                <a:solidFill>
                  <a:schemeClr val="dk1"/>
                </a:solidFill>
                <a:latin typeface="Arial"/>
                <a:ea typeface="Arial"/>
                <a:cs typeface="Arial"/>
                <a:sym typeface="Arial"/>
              </a:rPr>
            </a:br>
            <a:r>
              <a:rPr lang="en-US" sz="1400" b="0" i="0" u="none">
                <a:solidFill>
                  <a:schemeClr val="dk1"/>
                </a:solidFill>
                <a:latin typeface="Arial"/>
                <a:ea typeface="Arial"/>
                <a:cs typeface="Arial"/>
                <a:sym typeface="Arial"/>
              </a:rPr>
              <a:t>Если кулачковый вал контакторов переключения ступеней случайно застрянет между позициями, реле времени, которое имеет выдержку 2-3 с, своими контактами разорвет цепь удерживающей катушки главного выключателя, и он отключится.</a:t>
            </a:r>
            <a:br>
              <a:rPr lang="en-US" sz="1400" b="0" i="0" u="none">
                <a:solidFill>
                  <a:schemeClr val="dk1"/>
                </a:solidFill>
                <a:latin typeface="Arial"/>
                <a:ea typeface="Arial"/>
                <a:cs typeface="Arial"/>
                <a:sym typeface="Arial"/>
              </a:rPr>
            </a:br>
            <a:r>
              <a:rPr lang="en-US" sz="1400" b="0" i="0" u="none">
                <a:solidFill>
                  <a:schemeClr val="dk1"/>
                </a:solidFill>
                <a:latin typeface="Arial"/>
                <a:ea typeface="Arial"/>
                <a:cs typeface="Arial"/>
                <a:sym typeface="Arial"/>
              </a:rPr>
              <a:t>Машинисту необходимо знать, на какой позиции находится вал главного контроллера в процессе автоматического или ручного набора, а также сброса позиций. Поэтому в каждой кабине управления установлен </a:t>
            </a:r>
            <a:r>
              <a:rPr lang="en-US" sz="1400" b="1" i="0" u="none">
                <a:solidFill>
                  <a:schemeClr val="dk1"/>
                </a:solidFill>
                <a:latin typeface="Arial"/>
                <a:ea typeface="Arial"/>
                <a:cs typeface="Arial"/>
                <a:sym typeface="Arial"/>
              </a:rPr>
              <a:t>указатель позиций</a:t>
            </a:r>
            <a:r>
              <a:rPr lang="en-US" sz="1400" b="0" i="0" u="none">
                <a:solidFill>
                  <a:schemeClr val="dk1"/>
                </a:solidFill>
                <a:latin typeface="Arial"/>
                <a:ea typeface="Arial"/>
                <a:cs typeface="Arial"/>
                <a:sym typeface="Arial"/>
              </a:rPr>
              <a:t>. Стрелка указателя позиций связана с устройством, носящим название </a:t>
            </a:r>
            <a:r>
              <a:rPr lang="en-US" sz="1400" b="1" i="0" u="none">
                <a:solidFill>
                  <a:schemeClr val="dk1"/>
                </a:solidFill>
                <a:latin typeface="Arial"/>
                <a:ea typeface="Arial"/>
                <a:cs typeface="Arial"/>
                <a:sym typeface="Arial"/>
              </a:rPr>
              <a:t>сельсин-приемника</a:t>
            </a:r>
            <a:r>
              <a:rPr lang="en-US" sz="1400" b="0" i="0" u="none">
                <a:solidFill>
                  <a:schemeClr val="dk1"/>
                </a:solidFill>
                <a:latin typeface="Arial"/>
                <a:ea typeface="Arial"/>
                <a:cs typeface="Arial"/>
                <a:sym typeface="Arial"/>
              </a:rPr>
              <a:t>. Сельсин-приемник электрически соединен с </a:t>
            </a:r>
            <a:r>
              <a:rPr lang="en-US" sz="1400" b="1" i="0" u="none">
                <a:solidFill>
                  <a:schemeClr val="dk1"/>
                </a:solidFill>
                <a:latin typeface="Arial"/>
                <a:ea typeface="Arial"/>
                <a:cs typeface="Arial"/>
                <a:sym typeface="Arial"/>
              </a:rPr>
              <a:t>сельсин-датчиком</a:t>
            </a:r>
            <a:r>
              <a:rPr lang="en-US" sz="1400" b="0" i="0" u="none">
                <a:solidFill>
                  <a:schemeClr val="dk1"/>
                </a:solidFill>
                <a:latin typeface="Arial"/>
                <a:ea typeface="Arial"/>
                <a:cs typeface="Arial"/>
                <a:sym typeface="Arial"/>
              </a:rPr>
              <a:t>. Обмотки статоров сельсин-датчика и сельсин-приемника питаются однофазным переменным током напряжением 110В от специального трансформатора напряжения, подключенного к вспомогательной обмотке тягового трансформатора. Роторы сельсин-приемника и сельсин-датчика имеют трехфазные обмотки, электрически соединенные одна с другой. Ротор сельсин-датчика механически связан зубчатой передачей с валом серводвигателя.</a:t>
            </a:r>
            <a:r>
              <a:rPr lang="en-US" sz="2800" b="0" i="0" u="none">
                <a:solidFill>
                  <a:schemeClr val="dk1"/>
                </a:solidFill>
                <a:latin typeface="Arial"/>
                <a:ea typeface="Arial"/>
                <a:cs typeface="Arial"/>
                <a:sym typeface="Arial"/>
              </a:rPr>
              <a:t/>
            </a:r>
            <a:br>
              <a:rPr lang="en-US" sz="2800" b="0" i="0" u="none">
                <a:solidFill>
                  <a:schemeClr val="dk1"/>
                </a:solidFill>
                <a:latin typeface="Arial"/>
                <a:ea typeface="Arial"/>
                <a:cs typeface="Arial"/>
                <a:sym typeface="Arial"/>
              </a:rPr>
            </a:b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58"/>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200"/>
              <a:buFont typeface="Arial"/>
              <a:buNone/>
            </a:pPr>
            <a:r>
              <a:rPr lang="en-US" sz="3200" b="1" i="0" u="none">
                <a:solidFill>
                  <a:schemeClr val="dk2"/>
                </a:solidFill>
                <a:latin typeface="Arial"/>
                <a:ea typeface="Arial"/>
                <a:cs typeface="Arial"/>
                <a:sym typeface="Arial"/>
              </a:rPr>
              <a:t>Регулировка скорости движения на электровозах переменного тока</a:t>
            </a:r>
            <a:endParaRPr/>
          </a:p>
        </p:txBody>
      </p:sp>
      <p:sp>
        <p:nvSpPr>
          <p:cNvPr id="410" name="Google Shape;410;p58"/>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200"/>
              <a:buFont typeface="Noto Sans Symbols"/>
              <a:buChar char="●"/>
            </a:pPr>
            <a:r>
              <a:rPr lang="en-US" sz="1600" b="0" i="0" u="none">
                <a:solidFill>
                  <a:schemeClr val="dk1"/>
                </a:solidFill>
                <a:latin typeface="Arial"/>
                <a:ea typeface="Arial"/>
                <a:cs typeface="Arial"/>
                <a:sym typeface="Arial"/>
              </a:rPr>
              <a:t>Обмотки статоров сельсинов создают пульсирующие магнитные потоки, которые наводят в трехфазных обмотках роторов равные э. д. с. При повороте вала главного контроллера, а следовательно, и ротора сельсин-датчика равенство э. д. с. нарушается и по соединительным проводам проходит ток. Это заставляет ротор сельсин-приемника повернуться точно на такой же угол, на какой повернулся сельсин-датчик. Тогда равенство э. д. с. восстанавливается.</a:t>
            </a:r>
            <a:br>
              <a:rPr lang="en-US" sz="1600" b="0" i="0" u="none">
                <a:solidFill>
                  <a:schemeClr val="dk1"/>
                </a:solidFill>
                <a:latin typeface="Arial"/>
                <a:ea typeface="Arial"/>
                <a:cs typeface="Arial"/>
                <a:sym typeface="Arial"/>
              </a:rPr>
            </a:br>
            <a:r>
              <a:rPr lang="en-US" sz="1600" b="0" i="0" u="none">
                <a:solidFill>
                  <a:schemeClr val="dk1"/>
                </a:solidFill>
                <a:latin typeface="Arial"/>
                <a:ea typeface="Arial"/>
                <a:cs typeface="Arial"/>
                <a:sym typeface="Arial"/>
              </a:rPr>
              <a:t>В схеме управления силовой цепью используется много контактов и катушек реле, блок-контактов контакторов. Все они выполняют различные защитные и контрольные функции, например, контролируют включение двигателей вентиляторов, охлаждающих выпрямители, температуру масла в баке тягового трансформатора и т.  п.  Подробно их действие описывается для электровозов каждой серии в специальных руководствах по эксплуатации.</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59"/>
          <p:cNvSpPr>
            <a:spLocks noGrp="1"/>
          </p:cNvSpPr>
          <p:nvPr>
            <p:ph type="title"/>
          </p:nvPr>
        </p:nvSpPr>
        <p:spPr>
          <a:xfrm>
            <a:off x="755650" y="836612"/>
            <a:ext cx="7924800" cy="1143000"/>
          </a:xfrm>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2600"/>
              <a:buFont typeface="Arial"/>
              <a:buNone/>
            </a:pPr>
            <a:r>
              <a:rPr lang="en-US" sz="2600" b="1" i="0" u="none">
                <a:solidFill>
                  <a:schemeClr val="dk2"/>
                </a:solidFill>
                <a:latin typeface="Arial"/>
                <a:ea typeface="Arial"/>
                <a:cs typeface="Arial"/>
                <a:sym typeface="Arial"/>
              </a:rPr>
              <a:t>Регулировка скорости движения на электровозах переменного тока. Главный контроллер ЭКГ-8</a:t>
            </a:r>
            <a:endParaRPr/>
          </a:p>
        </p:txBody>
      </p:sp>
      <p:pic>
        <p:nvPicPr>
          <p:cNvPr id="416" name="Google Shape;416;p59" descr="F:\Занятия УПП\Лабораторная работа 3 Электровоз и ТД\el_57.gif"/>
          <p:cNvPicPr preferRelativeResize="0"/>
          <p:nvPr/>
        </p:nvPicPr>
        <p:blipFill rotWithShape="1">
          <a:blip r:embed="rId3">
            <a:alphaModFix/>
          </a:blip>
          <a:srcRect/>
          <a:stretch/>
        </p:blipFill>
        <p:spPr>
          <a:xfrm>
            <a:off x="2357437" y="2357437"/>
            <a:ext cx="6643687" cy="2309812"/>
          </a:xfrm>
          <a:prstGeom prst="rect">
            <a:avLst/>
          </a:prstGeom>
          <a:noFill/>
          <a:ln>
            <a:noFill/>
          </a:ln>
        </p:spPr>
      </p:pic>
      <p:pic>
        <p:nvPicPr>
          <p:cNvPr id="417" name="Google Shape;417;p59" descr="F:\Занятия УПП\Лабораторная работа 3 Электровоз и ТД\el_58.gif"/>
          <p:cNvPicPr preferRelativeResize="0"/>
          <p:nvPr/>
        </p:nvPicPr>
        <p:blipFill rotWithShape="1">
          <a:blip r:embed="rId4">
            <a:alphaModFix/>
          </a:blip>
          <a:srcRect/>
          <a:stretch/>
        </p:blipFill>
        <p:spPr>
          <a:xfrm>
            <a:off x="857250" y="4714875"/>
            <a:ext cx="6067425" cy="1971675"/>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pic>
        <p:nvPicPr>
          <p:cNvPr id="422" name="Google Shape;422;p60" descr="Схема"/>
          <p:cNvPicPr preferRelativeResize="0"/>
          <p:nvPr/>
        </p:nvPicPr>
        <p:blipFill rotWithShape="1">
          <a:blip r:embed="rId3">
            <a:alphaModFix/>
          </a:blip>
          <a:srcRect/>
          <a:stretch/>
        </p:blipFill>
        <p:spPr>
          <a:xfrm>
            <a:off x="2357437" y="2414587"/>
            <a:ext cx="4857750" cy="4443412"/>
          </a:xfrm>
          <a:prstGeom prst="rect">
            <a:avLst/>
          </a:prstGeom>
          <a:noFill/>
          <a:ln>
            <a:noFill/>
          </a:ln>
        </p:spPr>
      </p:pic>
      <p:sp>
        <p:nvSpPr>
          <p:cNvPr id="423" name="Google Shape;423;p60"/>
          <p:cNvSpPr/>
          <p:nvPr/>
        </p:nvSpPr>
        <p:spPr>
          <a:xfrm>
            <a:off x="755650" y="836612"/>
            <a:ext cx="7924800" cy="1143000"/>
          </a:xfrm>
          <a:prstGeom prst="roundRect">
            <a:avLst>
              <a:gd name="adj" fmla="val 4680"/>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Clr>
                <a:schemeClr val="dk2"/>
              </a:buClr>
              <a:buSzPts val="2600"/>
              <a:buFont typeface="Arial"/>
              <a:buNone/>
            </a:pPr>
            <a:r>
              <a:rPr lang="en-US" sz="2600" b="1" i="0" u="none">
                <a:solidFill>
                  <a:schemeClr val="dk2"/>
                </a:solidFill>
                <a:latin typeface="Arial"/>
                <a:ea typeface="Arial"/>
                <a:cs typeface="Arial"/>
                <a:sym typeface="Arial"/>
              </a:rPr>
              <a:t>Регулировка скорости движения на электровозах переменного тока. Главный контроллер ЭКГ-8</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61"/>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Принципиальная схема электровоза переменного тока</a:t>
            </a:r>
            <a:endParaRPr/>
          </a:p>
        </p:txBody>
      </p:sp>
      <p:pic>
        <p:nvPicPr>
          <p:cNvPr id="429" name="Google Shape;429;p61"/>
          <p:cNvPicPr preferRelativeResize="0"/>
          <p:nvPr/>
        </p:nvPicPr>
        <p:blipFill rotWithShape="1">
          <a:blip r:embed="rId3">
            <a:alphaModFix/>
          </a:blip>
          <a:srcRect/>
          <a:stretch/>
        </p:blipFill>
        <p:spPr>
          <a:xfrm>
            <a:off x="107950" y="2349500"/>
            <a:ext cx="4464050" cy="3055937"/>
          </a:xfrm>
          <a:prstGeom prst="rect">
            <a:avLst/>
          </a:prstGeom>
          <a:noFill/>
          <a:ln>
            <a:noFill/>
          </a:ln>
        </p:spPr>
      </p:pic>
      <p:pic>
        <p:nvPicPr>
          <p:cNvPr id="430" name="Google Shape;430;p61"/>
          <p:cNvPicPr preferRelativeResize="0"/>
          <p:nvPr/>
        </p:nvPicPr>
        <p:blipFill rotWithShape="1">
          <a:blip r:embed="rId4">
            <a:alphaModFix/>
          </a:blip>
          <a:srcRect/>
          <a:stretch/>
        </p:blipFill>
        <p:spPr>
          <a:xfrm>
            <a:off x="3419475" y="5338762"/>
            <a:ext cx="5330825" cy="1519237"/>
          </a:xfrm>
          <a:prstGeom prst="rect">
            <a:avLst/>
          </a:prstGeom>
          <a:noFill/>
          <a:ln>
            <a:noFill/>
          </a:ln>
        </p:spPr>
      </p:pic>
      <p:sp>
        <p:nvSpPr>
          <p:cNvPr id="431" name="Google Shape;431;p61"/>
          <p:cNvSpPr txBox="1"/>
          <p:nvPr/>
        </p:nvSpPr>
        <p:spPr>
          <a:xfrm>
            <a:off x="4787900" y="2492375"/>
            <a:ext cx="3962400" cy="2032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Регулирование скорости движения выполняют с помощью контроллера машиниста, который управляет замыканием контакторов 1…33. Чем больше номер позиции, тем больше задействуется витков на вторичной обмотке трансформатора (Т.тр) и соответственно больше величина напряжения подаваемого на ТЭД и скорость локомотива.</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62"/>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
            </a:r>
            <a:br>
              <a:rPr lang="en-US" sz="3600" b="1" i="0" u="none">
                <a:solidFill>
                  <a:schemeClr val="dk2"/>
                </a:solidFill>
                <a:latin typeface="Arial"/>
                <a:ea typeface="Arial"/>
                <a:cs typeface="Arial"/>
                <a:sym typeface="Arial"/>
              </a:rPr>
            </a:br>
            <a:r>
              <a:rPr lang="en-US" sz="3600" b="1" i="0" u="none">
                <a:solidFill>
                  <a:schemeClr val="dk2"/>
                </a:solidFill>
                <a:latin typeface="Arial"/>
                <a:ea typeface="Arial"/>
                <a:cs typeface="Arial"/>
                <a:sym typeface="Arial"/>
              </a:rPr>
              <a:t>Регулирование скорости </a:t>
            </a:r>
            <a:endParaRPr/>
          </a:p>
        </p:txBody>
      </p:sp>
      <p:sp>
        <p:nvSpPr>
          <p:cNvPr id="437" name="Google Shape;437;p62"/>
          <p:cNvSpPr txBox="1">
            <a:spLocks noGrp="1"/>
          </p:cNvSpPr>
          <p:nvPr>
            <p:ph idx="1"/>
          </p:nvPr>
        </p:nvSpPr>
        <p:spPr>
          <a:xfrm>
            <a:off x="838200" y="2362200"/>
            <a:ext cx="8054975" cy="3724275"/>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350"/>
              <a:buFont typeface="Noto Sans Symbols"/>
              <a:buChar char="●"/>
            </a:pPr>
            <a:r>
              <a:rPr lang="en-US" sz="1800" b="0" i="0" u="none">
                <a:solidFill>
                  <a:schemeClr val="dk1"/>
                </a:solidFill>
                <a:latin typeface="Arial"/>
                <a:ea typeface="Arial"/>
                <a:cs typeface="Arial"/>
                <a:sym typeface="Arial"/>
              </a:rPr>
              <a:t>В </a:t>
            </a:r>
            <a:r>
              <a:rPr lang="en-US" sz="1800" b="1" i="0" u="none">
                <a:solidFill>
                  <a:schemeClr val="dk1"/>
                </a:solidFill>
                <a:latin typeface="Arial"/>
                <a:ea typeface="Arial"/>
                <a:cs typeface="Arial"/>
                <a:sym typeface="Arial"/>
              </a:rPr>
              <a:t>системах плавного регулирования скорости (напряжения)</a:t>
            </a:r>
            <a:r>
              <a:rPr lang="en-US" sz="1800" b="0" i="0" u="none">
                <a:solidFill>
                  <a:schemeClr val="dk1"/>
                </a:solidFill>
                <a:latin typeface="Arial"/>
                <a:ea typeface="Arial"/>
                <a:cs typeface="Arial"/>
                <a:sym typeface="Arial"/>
              </a:rPr>
              <a:t> предусмотрены зоны ступенчатого изменения напряжения. Переключение между зонами выполняется:</a:t>
            </a:r>
            <a:endParaRPr/>
          </a:p>
          <a:p>
            <a:pPr marL="342900" marR="0" lvl="0" indent="-342900" algn="l" rtl="0">
              <a:lnSpc>
                <a:spcPct val="100000"/>
              </a:lnSpc>
              <a:spcBef>
                <a:spcPts val="360"/>
              </a:spcBef>
              <a:spcAft>
                <a:spcPts val="0"/>
              </a:spcAft>
              <a:buClr>
                <a:schemeClr val="dk1"/>
              </a:buClr>
              <a:buSzPts val="1350"/>
              <a:buFont typeface="Noto Sans Symbols"/>
              <a:buNone/>
            </a:pPr>
            <a:r>
              <a:rPr lang="en-US" sz="1800" b="0" i="0" u="none">
                <a:solidFill>
                  <a:schemeClr val="dk1"/>
                </a:solidFill>
                <a:latin typeface="Arial"/>
                <a:ea typeface="Arial"/>
                <a:cs typeface="Arial"/>
                <a:sym typeface="Arial"/>
              </a:rPr>
              <a:t>- на ЭПС постоянного тока за счет изменения числа последовательно соединенных двигателей (например, на электровозе 2ЭС6 - С, СП и П);</a:t>
            </a:r>
            <a:endParaRPr/>
          </a:p>
          <a:p>
            <a:pPr marL="342900" marR="0" lvl="0" indent="-342900" algn="l" rtl="0">
              <a:lnSpc>
                <a:spcPct val="100000"/>
              </a:lnSpc>
              <a:spcBef>
                <a:spcPts val="360"/>
              </a:spcBef>
              <a:spcAft>
                <a:spcPts val="0"/>
              </a:spcAft>
              <a:buClr>
                <a:schemeClr val="dk1"/>
              </a:buClr>
              <a:buSzPts val="1350"/>
              <a:buFont typeface="Noto Sans Symbols"/>
              <a:buNone/>
            </a:pPr>
            <a:r>
              <a:rPr lang="en-US" sz="1800" b="0" i="0" u="none">
                <a:solidFill>
                  <a:schemeClr val="dk1"/>
                </a:solidFill>
                <a:latin typeface="Arial"/>
                <a:ea typeface="Arial"/>
                <a:cs typeface="Arial"/>
                <a:sym typeface="Arial"/>
              </a:rPr>
              <a:t>- на ЭПС переменного тока за счет переключения ступеней напряжения трансформатора (например, на электровозах ЭП1 и 2ЭС5К - 1, 2, 3 и 4 зоны).</a:t>
            </a:r>
            <a:endParaRPr/>
          </a:p>
          <a:p>
            <a:pPr marL="342900" marR="0" lvl="0" indent="-342900" algn="l" rtl="0">
              <a:lnSpc>
                <a:spcPct val="100000"/>
              </a:lnSpc>
              <a:spcBef>
                <a:spcPts val="360"/>
              </a:spcBef>
              <a:spcAft>
                <a:spcPts val="0"/>
              </a:spcAft>
              <a:buClr>
                <a:schemeClr val="dk1"/>
              </a:buClr>
              <a:buSzPts val="1350"/>
              <a:buFont typeface="Noto Sans Symbols"/>
              <a:buChar char="●"/>
            </a:pPr>
            <a:r>
              <a:rPr lang="en-US" sz="1800" b="0" i="0" u="none">
                <a:solidFill>
                  <a:schemeClr val="dk1"/>
                </a:solidFill>
                <a:latin typeface="Arial"/>
                <a:ea typeface="Arial"/>
                <a:cs typeface="Arial"/>
                <a:sym typeface="Arial"/>
              </a:rPr>
              <a:t>В пределах каждой зоны за счет полупроводниковых приборов выполняется плавное автоматическое или ручное регулирование напряжения. Например, на электровозе ЭП1 микропроцессорная система управления и диагностики (МСУД) управляет выпрямительно-инверторными преобразователями (ВИП), питающими ТЭД, и позволяет управлять электровозом в четырех режимах:</a:t>
            </a:r>
            <a:endParaRPr/>
          </a:p>
          <a:p>
            <a:pPr marL="342900" marR="0" lvl="0" indent="-342900" algn="l" rtl="0">
              <a:lnSpc>
                <a:spcPct val="100000"/>
              </a:lnSpc>
              <a:spcBef>
                <a:spcPts val="360"/>
              </a:spcBef>
              <a:spcAft>
                <a:spcPts val="0"/>
              </a:spcAft>
              <a:buClr>
                <a:schemeClr val="dk1"/>
              </a:buClr>
              <a:buSzPts val="1350"/>
              <a:buFont typeface="Noto Sans Symbols"/>
              <a:buNone/>
            </a:pPr>
            <a:r>
              <a:rPr lang="en-US" sz="1800" b="0" i="0" u="none">
                <a:solidFill>
                  <a:schemeClr val="dk1"/>
                </a:solidFill>
                <a:latin typeface="Arial"/>
                <a:ea typeface="Arial"/>
                <a:cs typeface="Arial"/>
                <a:sym typeface="Arial"/>
              </a:rPr>
              <a:t>- </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63"/>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
            </a:r>
            <a:br>
              <a:rPr lang="en-US" sz="3600" b="1" i="0" u="none">
                <a:solidFill>
                  <a:schemeClr val="dk2"/>
                </a:solidFill>
                <a:latin typeface="Arial"/>
                <a:ea typeface="Arial"/>
                <a:cs typeface="Arial"/>
                <a:sym typeface="Arial"/>
              </a:rPr>
            </a:br>
            <a:r>
              <a:rPr lang="en-US" sz="3600" b="1" i="0" u="none">
                <a:solidFill>
                  <a:schemeClr val="dk2"/>
                </a:solidFill>
                <a:latin typeface="Arial"/>
                <a:ea typeface="Arial"/>
                <a:cs typeface="Arial"/>
                <a:sym typeface="Arial"/>
              </a:rPr>
              <a:t>Регулирование скорости </a:t>
            </a:r>
            <a:endParaRPr/>
          </a:p>
        </p:txBody>
      </p:sp>
      <p:sp>
        <p:nvSpPr>
          <p:cNvPr id="443" name="Google Shape;443;p63"/>
          <p:cNvSpPr txBox="1">
            <a:spLocks noGrp="1"/>
          </p:cNvSpPr>
          <p:nvPr>
            <p:ph idx="1"/>
          </p:nvPr>
        </p:nvSpPr>
        <p:spPr>
          <a:xfrm>
            <a:off x="838200" y="2362200"/>
            <a:ext cx="8054975" cy="3724275"/>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200"/>
              <a:buFont typeface="Noto Sans Symbols"/>
              <a:buChar char="●"/>
            </a:pPr>
            <a:r>
              <a:rPr lang="en-US" sz="1600" b="0" i="0" u="none">
                <a:solidFill>
                  <a:schemeClr val="dk1"/>
                </a:solidFill>
                <a:latin typeface="Arial"/>
                <a:ea typeface="Arial"/>
                <a:cs typeface="Arial"/>
                <a:sym typeface="Arial"/>
              </a:rPr>
              <a:t>«Авторегулирование» - полуавтоматический режим, при котором машинист с помощью штурвала контроллера задает максимальный требуемый ток, а с помощью рукоятки задатчика скорости устанавливает необходимую скорость. Электровоз разгоняется до установленной скорости и  микропроцессорная система управления и диагностики (МСУД) поддерживает ее в автоматическом режиме, за счет плавного регулирования напряжения на ТЭД с помощью тиристоров ВИП;</a:t>
            </a:r>
            <a:endParaRPr/>
          </a:p>
          <a:p>
            <a:pPr marL="342900" marR="0" lvl="0" indent="-342900" algn="l" rtl="0">
              <a:lnSpc>
                <a:spcPct val="100000"/>
              </a:lnSpc>
              <a:spcBef>
                <a:spcPts val="320"/>
              </a:spcBef>
              <a:spcAft>
                <a:spcPts val="0"/>
              </a:spcAft>
              <a:buClr>
                <a:schemeClr val="dk1"/>
              </a:buClr>
              <a:buSzPts val="1200"/>
              <a:buFont typeface="Noto Sans Symbols"/>
              <a:buChar char="●"/>
            </a:pPr>
            <a:r>
              <a:rPr lang="en-US" sz="1600" b="0" i="0" u="none">
                <a:solidFill>
                  <a:schemeClr val="dk1"/>
                </a:solidFill>
                <a:latin typeface="Arial"/>
                <a:ea typeface="Arial"/>
                <a:cs typeface="Arial"/>
                <a:sym typeface="Arial"/>
              </a:rPr>
              <a:t>«Ручное регулирование» - применяется как аварийный режим управления. В этом режиме, машинист штурвалом контроллера дает прямую команду МСУД на открытие тиристоров ВИП. Угол открытия тиристоров в этом случае будет зависеть только от угла, на который повернут штурвал контроллера машиниста. Автоматический разгон и поддержание скорости в этом режиме отсутствует. Положение рукоятки задатчика скорости никакого значения не имеет;</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64"/>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
            </a:r>
            <a:br>
              <a:rPr lang="en-US" sz="3600" b="1" i="0" u="none">
                <a:solidFill>
                  <a:schemeClr val="dk2"/>
                </a:solidFill>
                <a:latin typeface="Arial"/>
                <a:ea typeface="Arial"/>
                <a:cs typeface="Arial"/>
                <a:sym typeface="Arial"/>
              </a:rPr>
            </a:br>
            <a:r>
              <a:rPr lang="en-US" sz="3600" b="1" i="0" u="none">
                <a:solidFill>
                  <a:schemeClr val="dk2"/>
                </a:solidFill>
                <a:latin typeface="Arial"/>
                <a:ea typeface="Arial"/>
                <a:cs typeface="Arial"/>
                <a:sym typeface="Arial"/>
              </a:rPr>
              <a:t>Регулирование скорости </a:t>
            </a:r>
            <a:endParaRPr/>
          </a:p>
        </p:txBody>
      </p:sp>
      <p:sp>
        <p:nvSpPr>
          <p:cNvPr id="449" name="Google Shape;449;p64"/>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200"/>
              <a:buFont typeface="Noto Sans Symbols"/>
              <a:buChar char="●"/>
            </a:pPr>
            <a:r>
              <a:rPr lang="en-US" sz="1600" b="0" i="0" u="none">
                <a:solidFill>
                  <a:schemeClr val="dk1"/>
                </a:solidFill>
                <a:latin typeface="Arial"/>
                <a:ea typeface="Arial"/>
                <a:cs typeface="Arial"/>
                <a:sym typeface="Arial"/>
              </a:rPr>
              <a:t>«Автоведение» - режим автоматического ведения поезда, основной составляющей которого, является кассета с данными, на которой записаны профиль пути, допускаемые скорости, расположение светофоров, станций, расписание следования поезда и т.д. В этом режиме движения электровозом (поездом) управляет МСУД, используя информацию с кассеты и текущую информацию КЛУБ. В зависимости от конкретной поездной ситуации автоматически выбирается режим движения (тяга, холостой ход, торможение), определяется и поддерживается скорость, необходимая для соблюдения расписания движения поезда. Машинист в этом случае, перед отправлением нажимает кнопку, включающую этот режим, а при движении выполняет контрольные функции. В случае если машинист самостоятельно передвинет штурвал контроллера или переместит ручку тормозного крана, система автоматически перейдет в режим «Советчик», о чем сообщит визуальной и звуковой информацией;</a:t>
            </a:r>
            <a:endParaRPr/>
          </a:p>
          <a:p>
            <a:pPr marL="342900" marR="0" lvl="0" indent="-266700" algn="l" rtl="0">
              <a:spcBef>
                <a:spcPts val="320"/>
              </a:spcBef>
              <a:spcAft>
                <a:spcPts val="0"/>
              </a:spcAft>
              <a:buClr>
                <a:schemeClr val="dk1"/>
              </a:buClr>
              <a:buSzPts val="1200"/>
              <a:buFont typeface="Noto Sans Symbols"/>
              <a:buNone/>
            </a:pPr>
            <a:endParaRPr sz="1600" b="0" i="0" u="none">
              <a:solidFill>
                <a:schemeClr val="dk1"/>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65"/>
          <p:cNvSpPr>
            <a:spLocks noGrp="1"/>
          </p:cNvSpPr>
          <p:nvPr>
            <p:ph type="title"/>
          </p:nvPr>
        </p:nvSpPr>
        <p:spPr>
          <a:prstGeom prst="roundRect">
            <a:avLst>
              <a:gd name="adj" fmla="val 16667"/>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2"/>
              </a:buClr>
              <a:buSzPts val="3600"/>
              <a:buFont typeface="Arial"/>
              <a:buNone/>
            </a:pPr>
            <a:r>
              <a:rPr lang="en-US" sz="3600" b="1" i="0" u="none">
                <a:solidFill>
                  <a:schemeClr val="dk2"/>
                </a:solidFill>
                <a:latin typeface="Arial"/>
                <a:ea typeface="Arial"/>
                <a:cs typeface="Arial"/>
                <a:sym typeface="Arial"/>
              </a:rPr>
              <a:t/>
            </a:r>
            <a:br>
              <a:rPr lang="en-US" sz="3600" b="1" i="0" u="none">
                <a:solidFill>
                  <a:schemeClr val="dk2"/>
                </a:solidFill>
                <a:latin typeface="Arial"/>
                <a:ea typeface="Arial"/>
                <a:cs typeface="Arial"/>
                <a:sym typeface="Arial"/>
              </a:rPr>
            </a:br>
            <a:r>
              <a:rPr lang="en-US" sz="3600" b="1" i="0" u="none">
                <a:solidFill>
                  <a:schemeClr val="dk2"/>
                </a:solidFill>
                <a:latin typeface="Arial"/>
                <a:ea typeface="Arial"/>
                <a:cs typeface="Arial"/>
                <a:sym typeface="Arial"/>
              </a:rPr>
              <a:t>Регулирование скорости </a:t>
            </a:r>
            <a:endParaRPr/>
          </a:p>
        </p:txBody>
      </p:sp>
      <p:sp>
        <p:nvSpPr>
          <p:cNvPr id="455" name="Google Shape;455;p65"/>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350"/>
              <a:buFont typeface="Noto Sans Symbols"/>
              <a:buChar char="●"/>
            </a:pPr>
            <a:r>
              <a:rPr lang="en-US" sz="1800" b="0" i="0" u="none">
                <a:solidFill>
                  <a:schemeClr val="dk1"/>
                </a:solidFill>
                <a:latin typeface="Arial"/>
                <a:ea typeface="Arial"/>
                <a:cs typeface="Arial"/>
                <a:sym typeface="Arial"/>
              </a:rPr>
              <a:t>«Советчик» - режим управления, который использует функции «Авторегулирования» и частично «Автоведения». Для этого режима также необходима кассета с данными. В этом случае машинист управляет электровозом аналогично режиму «Авторегулирование», но на дисплее появляются рекомендации МСУД о наиболее эффективных действиях машиниста на текущий момент.</a:t>
            </a:r>
            <a:endParaRPr/>
          </a:p>
          <a:p>
            <a:pPr marL="342900" marR="0" lvl="0" indent="-342900" algn="l" rtl="0">
              <a:lnSpc>
                <a:spcPct val="100000"/>
              </a:lnSpc>
              <a:spcBef>
                <a:spcPts val="360"/>
              </a:spcBef>
              <a:spcAft>
                <a:spcPts val="0"/>
              </a:spcAft>
              <a:buClr>
                <a:schemeClr val="dk1"/>
              </a:buClr>
              <a:buSzPts val="1350"/>
              <a:buFont typeface="Noto Sans Symbols"/>
              <a:buChar char="●"/>
            </a:pPr>
            <a:r>
              <a:rPr lang="en-US" sz="1800" b="0" i="0" u="none">
                <a:solidFill>
                  <a:schemeClr val="dk1"/>
                </a:solidFill>
                <a:latin typeface="Arial"/>
                <a:ea typeface="Arial"/>
                <a:cs typeface="Arial"/>
                <a:sym typeface="Arial"/>
              </a:rPr>
              <a:t>В дополнение к плавному регулированию напряжения на ЭПС переменного тока для реализации повышенной силы тяги и, соответственно, большей скорости при достижении наибольшего напряжения (последней зоны) возможно ступенчатое регулирование за счет ослабления возбуждения обмоток статора. В частности на электровозах ЭП1 и 2ЭС5К для 4 зоны имеется 3 ступени ослабления возбуждения.</a:t>
            </a:r>
            <a:endParaRPr/>
          </a:p>
          <a:p>
            <a:pPr marL="342900" marR="0" lvl="0" indent="-257175" algn="l" rtl="0">
              <a:lnSpc>
                <a:spcPct val="100000"/>
              </a:lnSpc>
              <a:spcBef>
                <a:spcPts val="360"/>
              </a:spcBef>
              <a:spcAft>
                <a:spcPts val="0"/>
              </a:spcAft>
              <a:buClr>
                <a:schemeClr val="dk1"/>
              </a:buClr>
              <a:buSzPts val="1350"/>
              <a:buFont typeface="Noto Sans Symbols"/>
              <a:buNone/>
            </a:pPr>
            <a:endParaRPr sz="1800" b="0" i="0" u="none">
              <a:solidFill>
                <a:schemeClr val="dk1"/>
              </a:solidFill>
              <a:latin typeface="Arial"/>
              <a:ea typeface="Arial"/>
              <a:cs typeface="Arial"/>
              <a:sym typeface="Arial"/>
            </a:endParaRPr>
          </a:p>
          <a:p>
            <a:pPr marL="342900" marR="0" lvl="0" indent="-257175" algn="l" rtl="0">
              <a:lnSpc>
                <a:spcPct val="100000"/>
              </a:lnSpc>
              <a:spcBef>
                <a:spcPts val="360"/>
              </a:spcBef>
              <a:spcAft>
                <a:spcPts val="0"/>
              </a:spcAft>
              <a:buClr>
                <a:schemeClr val="dk1"/>
              </a:buClr>
              <a:buSzPts val="1350"/>
              <a:buFont typeface="Noto Sans Symbols"/>
              <a:buNone/>
            </a:pPr>
            <a:endParaRPr sz="1800" b="0" i="0" u="none">
              <a:solidFill>
                <a:schemeClr val="dk1"/>
              </a:solidFill>
              <a:latin typeface="Arial"/>
              <a:ea typeface="Arial"/>
              <a:cs typeface="Arial"/>
              <a:sym typeface="Arial"/>
            </a:endParaRPr>
          </a:p>
          <a:p>
            <a:pPr marL="342900" marR="0" lvl="0" indent="-257175" algn="l" rtl="0">
              <a:lnSpc>
                <a:spcPct val="100000"/>
              </a:lnSpc>
              <a:spcBef>
                <a:spcPts val="360"/>
              </a:spcBef>
              <a:spcAft>
                <a:spcPts val="0"/>
              </a:spcAft>
              <a:buClr>
                <a:schemeClr val="dk1"/>
              </a:buClr>
              <a:buSzPts val="1350"/>
              <a:buFont typeface="Noto Sans Symbols"/>
              <a:buNone/>
            </a:pPr>
            <a:endParaRPr sz="1800" b="0" i="0" u="none">
              <a:solidFill>
                <a:schemeClr val="dk1"/>
              </a:solidFill>
              <a:latin typeface="Arial"/>
              <a:ea typeface="Arial"/>
              <a:cs typeface="Arial"/>
              <a:sym typeface="Arial"/>
            </a:endParaRPr>
          </a:p>
          <a:p>
            <a:pPr marL="342900" marR="0" lvl="0" indent="-257175" algn="l" rtl="0">
              <a:spcBef>
                <a:spcPts val="360"/>
              </a:spcBef>
              <a:spcAft>
                <a:spcPts val="0"/>
              </a:spcAft>
              <a:buClr>
                <a:schemeClr val="dk1"/>
              </a:buClr>
              <a:buSzPts val="1350"/>
              <a:buFont typeface="Noto Sans Symbols"/>
              <a:buNone/>
            </a:pPr>
            <a:endParaRPr sz="1800" b="0" i="0" u="none">
              <a:solidFill>
                <a:schemeClr val="dk1"/>
              </a:solidFill>
              <a:latin typeface="Arial"/>
              <a:ea typeface="Arial"/>
              <a:cs typeface="Arial"/>
              <a:sym typeface="Aria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2670</Words>
  <Application>Microsoft Office PowerPoint</Application>
  <PresentationFormat>Экран (4:3)</PresentationFormat>
  <Paragraphs>159</Paragraphs>
  <Slides>51</Slides>
  <Notes>51</Notes>
  <HiddenSlides>1</HiddenSlides>
  <MMClips>0</MMClips>
  <ScaleCrop>false</ScaleCrop>
  <HeadingPairs>
    <vt:vector size="4" baseType="variant">
      <vt:variant>
        <vt:lpstr>Тема</vt:lpstr>
      </vt:variant>
      <vt:variant>
        <vt:i4>1</vt:i4>
      </vt:variant>
      <vt:variant>
        <vt:lpstr>Заголовки слайдов</vt:lpstr>
      </vt:variant>
      <vt:variant>
        <vt:i4>51</vt:i4>
      </vt:variant>
    </vt:vector>
  </HeadingPairs>
  <TitlesOfParts>
    <vt:vector size="52" baseType="lpstr">
      <vt:lpstr>Изящная</vt:lpstr>
      <vt:lpstr>Индивидуальный проект на тему: устройство и принцип работы электровоза</vt:lpstr>
      <vt:lpstr>Литература</vt:lpstr>
      <vt:lpstr>Вопросы к рассмотрению</vt:lpstr>
      <vt:lpstr>Общие сведения о электротяговом подвижном составе</vt:lpstr>
      <vt:lpstr>Общие сведения о электротяговом подвижном составе</vt:lpstr>
      <vt:lpstr>Устройство электровоза</vt:lpstr>
      <vt:lpstr>Механическая часть электровоза</vt:lpstr>
      <vt:lpstr>Механическая часть электровоза</vt:lpstr>
      <vt:lpstr>Электровоз (постоянного тока)</vt:lpstr>
      <vt:lpstr>Электровоз ВЛ-10</vt:lpstr>
      <vt:lpstr>Расположение оборудование на электровозе</vt:lpstr>
      <vt:lpstr>Расположение оборудование на электровозе</vt:lpstr>
      <vt:lpstr>Расположение оборудования в кабине машиниста</vt:lpstr>
      <vt:lpstr>Расположение оборудования в кабине машиниста</vt:lpstr>
      <vt:lpstr>Расположение оборудование на электровозе</vt:lpstr>
      <vt:lpstr>Схема системы вентиляции электровоза</vt:lpstr>
      <vt:lpstr>Расположение оборудования на крыше электровоза</vt:lpstr>
      <vt:lpstr>Кабина управления машиниста</vt:lpstr>
      <vt:lpstr>Кабина управления машиниста</vt:lpstr>
      <vt:lpstr>Вид внутри кузова электровоза</vt:lpstr>
      <vt:lpstr>Отделение вспомогательных машин</vt:lpstr>
      <vt:lpstr>Отделение вспомогательных машин</vt:lpstr>
      <vt:lpstr>Принцип работы электровоза</vt:lpstr>
      <vt:lpstr>Принцип работы электровоза постоянного тока</vt:lpstr>
      <vt:lpstr>Принцип работы электровоза постоянного тока</vt:lpstr>
      <vt:lpstr>Принцип работы электровоза постоянного тока</vt:lpstr>
      <vt:lpstr>Принцип работы электровоза постоянного тока</vt:lpstr>
      <vt:lpstr>Принципиальная схема электровоза постоянного тока</vt:lpstr>
      <vt:lpstr>Контроллер машиниста электровоза постоянного тока</vt:lpstr>
      <vt:lpstr>Контроллер машиниста электровоза постоянного тока</vt:lpstr>
      <vt:lpstr>Электровоз (переменного тока)</vt:lpstr>
      <vt:lpstr>Электровоз ВЛ-80с</vt:lpstr>
      <vt:lpstr>Электровоз ВЛ80С (переменного тока)</vt:lpstr>
      <vt:lpstr>Электровоз ВЛ80Р (переменного тока)</vt:lpstr>
      <vt:lpstr>Кабина управления машиниста</vt:lpstr>
      <vt:lpstr>Кабина управления машиниста</vt:lpstr>
      <vt:lpstr>Вид внутри кузова электровоза</vt:lpstr>
      <vt:lpstr>Контроллер машиниста электровоза переменного тока</vt:lpstr>
      <vt:lpstr>Регулировка скорости движения на электровозах переменного тока</vt:lpstr>
      <vt:lpstr>Регулировка скорости движения на электровозах переменного тока</vt:lpstr>
      <vt:lpstr>Регулировка скорости движения на электровозах переменного тока</vt:lpstr>
      <vt:lpstr>Регулировка скорости движения на электровозах переменного тока</vt:lpstr>
      <vt:lpstr>Регулировка скорости движения на электровозах переменного тока</vt:lpstr>
      <vt:lpstr>Регулировка скорости движения на электровозах переменного тока</vt:lpstr>
      <vt:lpstr>Регулировка скорости движения на электровозах переменного тока. Главный контроллер ЭКГ-8</vt:lpstr>
      <vt:lpstr>Слайд 46</vt:lpstr>
      <vt:lpstr>Принципиальная схема электровоза переменного тока</vt:lpstr>
      <vt:lpstr> Регулирование скорости </vt:lpstr>
      <vt:lpstr> Регулирование скорости </vt:lpstr>
      <vt:lpstr> Регулирование скорости </vt:lpstr>
      <vt:lpstr> Регулирование скорости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Индивидуальный проэкт на тему: устройство и принцип работы электровоза</dc:title>
  <cp:lastModifiedBy>Кузнецов</cp:lastModifiedBy>
  <cp:revision>2</cp:revision>
  <dcterms:modified xsi:type="dcterms:W3CDTF">2024-10-16T06:39:41Z</dcterms:modified>
</cp:coreProperties>
</file>