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5" r:id="rId3"/>
    <p:sldId id="266" r:id="rId4"/>
    <p:sldId id="268" r:id="rId5"/>
    <p:sldId id="272" r:id="rId6"/>
    <p:sldId id="257" r:id="rId7"/>
    <p:sldId id="258" r:id="rId8"/>
    <p:sldId id="274" r:id="rId9"/>
    <p:sldId id="260" r:id="rId10"/>
    <p:sldId id="261" r:id="rId11"/>
    <p:sldId id="264" r:id="rId12"/>
    <p:sldId id="263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984" y="-6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BB64F-3AE3-4A8B-A9AF-96C9FDAF25FD}" type="datetimeFigureOut">
              <a:rPr lang="ru-RU" smtClean="0"/>
              <a:t>28.03.2024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F845C-E328-4304-A144-2CDE0BFAB937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BB64F-3AE3-4A8B-A9AF-96C9FDAF25FD}" type="datetimeFigureOut">
              <a:rPr lang="ru-RU" smtClean="0"/>
              <a:t>28.03.2024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F845C-E328-4304-A144-2CDE0BFAB937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BB64F-3AE3-4A8B-A9AF-96C9FDAF25FD}" type="datetimeFigureOut">
              <a:rPr lang="ru-RU" smtClean="0"/>
              <a:t>28.03.2024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F845C-E328-4304-A144-2CDE0BFAB93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BB64F-3AE3-4A8B-A9AF-96C9FDAF25FD}" type="datetimeFigureOut">
              <a:rPr lang="ru-RU" smtClean="0"/>
              <a:t>28.03.2024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F845C-E328-4304-A144-2CDE0BFAB937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BB64F-3AE3-4A8B-A9AF-96C9FDAF25FD}" type="datetimeFigureOut">
              <a:rPr lang="ru-RU" smtClean="0"/>
              <a:t>28.03.2024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F845C-E328-4304-A144-2CDE0BFAB937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BB64F-3AE3-4A8B-A9AF-96C9FDAF25FD}" type="datetimeFigureOut">
              <a:rPr lang="ru-RU" smtClean="0"/>
              <a:t>28.03.2024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F845C-E328-4304-A144-2CDE0BFAB93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BB64F-3AE3-4A8B-A9AF-96C9FDAF25FD}" type="datetimeFigureOut">
              <a:rPr lang="ru-RU" smtClean="0"/>
              <a:t>28.03.2024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F845C-E328-4304-A144-2CDE0BFAB93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BB64F-3AE3-4A8B-A9AF-96C9FDAF25FD}" type="datetimeFigureOut">
              <a:rPr lang="ru-RU" smtClean="0"/>
              <a:t>28.03.2024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F845C-E328-4304-A144-2CDE0BFAB93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BB64F-3AE3-4A8B-A9AF-96C9FDAF25FD}" type="datetimeFigureOut">
              <a:rPr lang="ru-RU" smtClean="0"/>
              <a:t>28.03.2024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F845C-E328-4304-A144-2CDE0BFAB937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BB64F-3AE3-4A8B-A9AF-96C9FDAF25FD}" type="datetimeFigureOut">
              <a:rPr lang="ru-RU" smtClean="0"/>
              <a:t>28.03.2024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F845C-E328-4304-A144-2CDE0BFAB93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BB64F-3AE3-4A8B-A9AF-96C9FDAF25FD}" type="datetimeFigureOut">
              <a:rPr lang="ru-RU" smtClean="0"/>
              <a:t>28.03.2024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F845C-E328-4304-A144-2CDE0BFAB93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95BB64F-3AE3-4A8B-A9AF-96C9FDAF25FD}" type="datetimeFigureOut">
              <a:rPr lang="ru-RU" smtClean="0"/>
              <a:t>28.03.2024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E19F845C-E328-4304-A144-2CDE0BFAB937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03848" y="5445224"/>
            <a:ext cx="5637010" cy="882119"/>
          </a:xfrm>
        </p:spPr>
        <p:txBody>
          <a:bodyPr>
            <a:norm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Подготовила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: методист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Баштанова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Н.В.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ГПОУ г. Кемерово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системный администратор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Чаюнов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К.А. 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548680"/>
            <a:ext cx="7772400" cy="4536504"/>
          </a:xfrm>
          <a:effectLst/>
        </p:spPr>
        <p:txBody>
          <a:bodyPr>
            <a:normAutofit/>
          </a:bodyPr>
          <a:lstStyle/>
          <a:p>
            <a:pPr marL="182880" indent="0" algn="ctr">
              <a:buNone/>
            </a:pPr>
            <a:r>
              <a:rPr lang="ru-RU" sz="3600" dirty="0" smtClean="0"/>
              <a:t>Тематическая консультация «Планирование и участие в городском конкурсе «</a:t>
            </a:r>
            <a:r>
              <a:rPr lang="ru-RU" sz="3600" dirty="0" err="1" smtClean="0"/>
              <a:t>БлогоОбразование</a:t>
            </a:r>
            <a:r>
              <a:rPr lang="ru-RU" sz="3600" dirty="0" smtClean="0"/>
              <a:t>»</a:t>
            </a:r>
            <a:endParaRPr lang="ru-RU" sz="3600" dirty="0"/>
          </a:p>
        </p:txBody>
      </p:sp>
      <p:pic>
        <p:nvPicPr>
          <p:cNvPr id="1026" name="Picture 2" descr="C:\Users\Учитель\Documents\Новая папка\Консультации\Блог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2746" y="3140968"/>
            <a:ext cx="3096344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396682" y="258183"/>
            <a:ext cx="36724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ГПОУ г. Кемерово</a:t>
            </a:r>
            <a:endParaRPr lang="ru-RU" sz="14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2257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476672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/>
              <a:t>Что такое блог?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3568" y="1484784"/>
            <a:ext cx="7704856" cy="4680520"/>
          </a:xfrm>
        </p:spPr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ru-RU" sz="2400" dirty="0" smtClean="0">
                <a:latin typeface="Times New Roman"/>
                <a:ea typeface="Times New Roman"/>
              </a:rPr>
              <a:t> Термин </a:t>
            </a:r>
            <a:r>
              <a:rPr lang="ru-RU" sz="2400" b="1" dirty="0">
                <a:latin typeface="Times New Roman"/>
                <a:ea typeface="Times New Roman"/>
              </a:rPr>
              <a:t>«блог» </a:t>
            </a:r>
            <a:r>
              <a:rPr lang="ru-RU" sz="2400" dirty="0">
                <a:latin typeface="Times New Roman"/>
                <a:ea typeface="Times New Roman"/>
              </a:rPr>
              <a:t>был создан путем сокращения слова </a:t>
            </a:r>
            <a:r>
              <a:rPr lang="ru-RU" sz="2400" b="1" dirty="0" err="1" smtClean="0">
                <a:latin typeface="Times New Roman"/>
                <a:ea typeface="Times New Roman"/>
              </a:rPr>
              <a:t>weblog</a:t>
            </a:r>
            <a:r>
              <a:rPr lang="ru-RU" sz="2400" dirty="0" smtClean="0">
                <a:latin typeface="Times New Roman"/>
                <a:ea typeface="Times New Roman"/>
              </a:rPr>
              <a:t> </a:t>
            </a:r>
          </a:p>
          <a:p>
            <a:pPr>
              <a:buFont typeface="Wingdings" pitchFamily="2" charset="2"/>
              <a:buChar char="§"/>
            </a:pPr>
            <a:r>
              <a:rPr lang="ru-RU" sz="24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/>
                <a:ea typeface="Times New Roman"/>
              </a:rPr>
              <a:t> </a:t>
            </a:r>
            <a:r>
              <a:rPr lang="en-US" sz="24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/>
                <a:ea typeface="Times New Roman"/>
              </a:rPr>
              <a:t>L</a:t>
            </a:r>
            <a:r>
              <a:rPr lang="ru-RU" sz="2400" b="1" dirty="0" err="1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/>
                <a:ea typeface="Times New Roman"/>
              </a:rPr>
              <a:t>og</a:t>
            </a:r>
            <a:r>
              <a:rPr lang="ru-RU" sz="24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/>
                <a:ea typeface="Times New Roman"/>
              </a:rPr>
              <a:t> </a:t>
            </a:r>
            <a:r>
              <a:rPr lang="ru-RU" sz="2400" b="1" dirty="0" smtClean="0">
                <a:latin typeface="Times New Roman"/>
                <a:ea typeface="Times New Roman"/>
              </a:rPr>
              <a:t> </a:t>
            </a:r>
            <a:r>
              <a:rPr lang="ru-RU" sz="2400" dirty="0" smtClean="0">
                <a:latin typeface="Times New Roman"/>
                <a:ea typeface="Times New Roman"/>
              </a:rPr>
              <a:t>- в переводе с англ. означает </a:t>
            </a:r>
            <a:r>
              <a:rPr lang="ru-RU" sz="2400" i="1" dirty="0" smtClean="0">
                <a:latin typeface="Times New Roman"/>
                <a:ea typeface="Times New Roman"/>
              </a:rPr>
              <a:t>«журнал» ,</a:t>
            </a:r>
            <a:r>
              <a:rPr lang="ru-RU" sz="24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/>
                <a:ea typeface="Times New Roman"/>
              </a:rPr>
              <a:t> </a:t>
            </a:r>
            <a:r>
              <a:rPr lang="ru-RU" sz="2400" b="1" dirty="0" err="1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/>
                <a:ea typeface="Times New Roman"/>
              </a:rPr>
              <a:t>web</a:t>
            </a:r>
            <a:r>
              <a:rPr lang="ru-RU" sz="24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/>
                <a:ea typeface="Times New Roman"/>
              </a:rPr>
              <a:t> – </a:t>
            </a:r>
            <a:r>
              <a:rPr lang="ru-RU" sz="2400" i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/>
                <a:ea typeface="Times New Roman"/>
              </a:rPr>
              <a:t>«сеть»</a:t>
            </a:r>
            <a:r>
              <a:rPr lang="ru-RU" sz="2400" i="1" dirty="0" smtClean="0">
                <a:latin typeface="Times New Roman"/>
                <a:ea typeface="Times New Roman"/>
              </a:rPr>
              <a:t> </a:t>
            </a:r>
          </a:p>
          <a:p>
            <a:pPr>
              <a:buFont typeface="Wingdings" pitchFamily="2" charset="2"/>
              <a:buChar char="§"/>
            </a:pPr>
            <a:r>
              <a:rPr lang="ru-RU" sz="2400" b="1" dirty="0" smtClean="0">
                <a:latin typeface="Times New Roman"/>
              </a:rPr>
              <a:t> Блог</a:t>
            </a:r>
            <a:r>
              <a:rPr lang="ru-RU" sz="2400" i="1" dirty="0" smtClean="0">
                <a:latin typeface="Times New Roman"/>
              </a:rPr>
              <a:t> – </a:t>
            </a:r>
            <a:r>
              <a:rPr lang="ru-RU" sz="2400" dirty="0" smtClean="0">
                <a:latin typeface="Times New Roman"/>
              </a:rPr>
              <a:t>это некий «монолог на тему», прерываемый и направляемый комментариями, вопросами и другими активностями слушателей-читателей</a:t>
            </a:r>
          </a:p>
          <a:p>
            <a:pPr algn="just">
              <a:buFont typeface="Wingdings" pitchFamily="2" charset="2"/>
              <a:buChar char="§"/>
            </a:pPr>
            <a:endParaRPr lang="ru-RU" b="1" dirty="0"/>
          </a:p>
        </p:txBody>
      </p:sp>
      <p:pic>
        <p:nvPicPr>
          <p:cNvPr id="4" name="Picture 2" descr="C:\Users\Учитель\Documents\Новая папка\Консультации\blog3-295x29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077072"/>
            <a:ext cx="2528664" cy="252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2772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8352928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sz="4400" dirty="0" smtClean="0"/>
              <a:t>Плюсы в использовании блогов?</a:t>
            </a:r>
            <a:endParaRPr lang="ru-RU" sz="44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539552" y="2132856"/>
            <a:ext cx="7920880" cy="4104456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ru-RU" sz="2400" dirty="0" smtClean="0">
                <a:latin typeface="Times New Roman"/>
              </a:rPr>
              <a:t>  Быстрое создание</a:t>
            </a:r>
          </a:p>
          <a:p>
            <a:pPr>
              <a:buFont typeface="Wingdings" pitchFamily="2" charset="2"/>
              <a:buChar char="§"/>
            </a:pPr>
            <a:r>
              <a:rPr lang="ru-RU" sz="2400" dirty="0" smtClean="0">
                <a:latin typeface="Times New Roman"/>
              </a:rPr>
              <a:t>  Не требуется навыков программирования и дизайна</a:t>
            </a:r>
          </a:p>
          <a:p>
            <a:pPr marL="363538" indent="-317500">
              <a:buFont typeface="Wingdings" pitchFamily="2" charset="2"/>
              <a:buChar char="§"/>
            </a:pPr>
            <a:r>
              <a:rPr lang="ru-RU" sz="2400" dirty="0" smtClean="0">
                <a:latin typeface="Times New Roman"/>
              </a:rPr>
              <a:t>Возможность устанавливать</a:t>
            </a:r>
            <a:r>
              <a:rPr lang="ru-RU" sz="2400" dirty="0">
                <a:latin typeface="Times New Roman"/>
              </a:rPr>
              <a:t> </a:t>
            </a:r>
            <a:endParaRPr lang="ru-RU" sz="2400" dirty="0" smtClean="0">
              <a:latin typeface="Times New Roman"/>
            </a:endParaRPr>
          </a:p>
          <a:p>
            <a:pPr marL="46038" indent="0">
              <a:buNone/>
            </a:pPr>
            <a:r>
              <a:rPr lang="ru-RU" sz="2400" dirty="0">
                <a:latin typeface="Times New Roman"/>
              </a:rPr>
              <a:t> </a:t>
            </a:r>
            <a:r>
              <a:rPr lang="ru-RU" sz="2400" dirty="0" smtClean="0">
                <a:latin typeface="Times New Roman"/>
              </a:rPr>
              <a:t>   взаимные ссылки между      </a:t>
            </a:r>
          </a:p>
          <a:p>
            <a:pPr marL="46038" indent="0">
              <a:buNone/>
            </a:pPr>
            <a:r>
              <a:rPr lang="ru-RU" sz="2400" dirty="0">
                <a:latin typeface="Times New Roman"/>
              </a:rPr>
              <a:t> </a:t>
            </a:r>
            <a:r>
              <a:rPr lang="ru-RU" sz="2400" dirty="0" smtClean="0">
                <a:latin typeface="Times New Roman"/>
              </a:rPr>
              <a:t>   интересными блогами, </a:t>
            </a:r>
          </a:p>
          <a:p>
            <a:pPr marL="46038" indent="0">
              <a:buNone/>
            </a:pPr>
            <a:r>
              <a:rPr lang="ru-RU" sz="2400" dirty="0">
                <a:latin typeface="Times New Roman"/>
              </a:rPr>
              <a:t> </a:t>
            </a:r>
            <a:r>
              <a:rPr lang="ru-RU" sz="2400" dirty="0" smtClean="0">
                <a:latin typeface="Times New Roman"/>
              </a:rPr>
              <a:t>   что создает целую социальную </a:t>
            </a:r>
          </a:p>
          <a:p>
            <a:pPr marL="46038" indent="0">
              <a:buNone/>
            </a:pPr>
            <a:r>
              <a:rPr lang="ru-RU" sz="2400" dirty="0">
                <a:latin typeface="Times New Roman"/>
              </a:rPr>
              <a:t> </a:t>
            </a:r>
            <a:r>
              <a:rPr lang="ru-RU" sz="2400" dirty="0" smtClean="0">
                <a:latin typeface="Times New Roman"/>
              </a:rPr>
              <a:t>   сеть</a:t>
            </a:r>
          </a:p>
          <a:p>
            <a:pPr>
              <a:buFont typeface="Wingdings" pitchFamily="2" charset="2"/>
              <a:buChar char="§"/>
            </a:pPr>
            <a:r>
              <a:rPr lang="ru-RU" sz="2400" dirty="0">
                <a:latin typeface="Times New Roman"/>
              </a:rPr>
              <a:t> </a:t>
            </a:r>
            <a:r>
              <a:rPr lang="ru-RU" sz="2400" dirty="0" smtClean="0">
                <a:latin typeface="Times New Roman"/>
              </a:rPr>
              <a:t> Возможность комментировать</a:t>
            </a:r>
          </a:p>
        </p:txBody>
      </p:sp>
      <p:pic>
        <p:nvPicPr>
          <p:cNvPr id="8194" name="Picture 2" descr="C:\Users\Учитель\Documents\Новая папка\Консультации\blog-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3715" y="3104423"/>
            <a:ext cx="3723106" cy="3723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058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0364" y="260648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/>
              <a:t>Виды блогов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935596" y="1247189"/>
            <a:ext cx="7272808" cy="4194800"/>
          </a:xfrm>
        </p:spPr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ru-RU" sz="2400" b="1" dirty="0">
                <a:solidFill>
                  <a:schemeClr val="tx1"/>
                </a:solidFill>
                <a:latin typeface="Times New Roman"/>
                <a:ea typeface="Times New Roman"/>
              </a:rPr>
              <a:t>Личный</a:t>
            </a:r>
            <a:r>
              <a:rPr lang="ru-RU" sz="2400" dirty="0">
                <a:solidFill>
                  <a:schemeClr val="tx1"/>
                </a:solidFill>
                <a:latin typeface="Times New Roman"/>
                <a:ea typeface="Times New Roman"/>
              </a:rPr>
              <a:t> (персональный, авторский, частный)  — ведётся одним лицом (как правило, его владельцем)</a:t>
            </a:r>
          </a:p>
          <a:p>
            <a:pPr>
              <a:buFont typeface="Wingdings" pitchFamily="2" charset="2"/>
              <a:buChar char="§"/>
            </a:pPr>
            <a:r>
              <a:rPr lang="ru-RU" sz="2400" b="1" dirty="0">
                <a:solidFill>
                  <a:schemeClr val="tx1"/>
                </a:solidFill>
                <a:latin typeface="Times New Roman"/>
                <a:ea typeface="Times New Roman"/>
              </a:rPr>
              <a:t>Коллективный</a:t>
            </a:r>
            <a:r>
              <a:rPr lang="ru-RU" sz="2400" dirty="0">
                <a:solidFill>
                  <a:schemeClr val="tx1"/>
                </a:solidFill>
                <a:latin typeface="Times New Roman"/>
                <a:ea typeface="Times New Roman"/>
              </a:rPr>
              <a:t> или социальный блог — ведётся группой лиц по правилам, определяемым владельцем и модераторами</a:t>
            </a:r>
          </a:p>
          <a:p>
            <a:pPr>
              <a:buFont typeface="Wingdings" pitchFamily="2" charset="2"/>
              <a:buChar char="§"/>
            </a:pPr>
            <a:r>
              <a:rPr lang="ru-RU" sz="2400" b="1" dirty="0">
                <a:solidFill>
                  <a:schemeClr val="tx1"/>
                </a:solidFill>
                <a:latin typeface="Times New Roman"/>
                <a:ea typeface="Times New Roman"/>
              </a:rPr>
              <a:t>Корпоративный</a:t>
            </a:r>
            <a:r>
              <a:rPr lang="ru-RU" sz="2400" dirty="0">
                <a:solidFill>
                  <a:schemeClr val="tx1"/>
                </a:solidFill>
                <a:latin typeface="Times New Roman"/>
                <a:ea typeface="Times New Roman"/>
              </a:rPr>
              <a:t> ведётся сотрудниками одной организации</a:t>
            </a:r>
          </a:p>
        </p:txBody>
      </p:sp>
      <p:pic>
        <p:nvPicPr>
          <p:cNvPr id="1026" name="Picture 2" descr="C:\Users\Учитель\Documents\Новая папка\Консультации\blog_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4113258"/>
            <a:ext cx="5567138" cy="2725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4522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15744" y="260648"/>
            <a:ext cx="6512511" cy="936104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/>
              <a:t>Конкурсы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3568" y="1196752"/>
            <a:ext cx="7848872" cy="1800200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3200" dirty="0">
                <a:solidFill>
                  <a:schemeClr val="tx1"/>
                </a:solidFill>
                <a:latin typeface="Times New Roman"/>
                <a:ea typeface="Times New Roman"/>
              </a:rPr>
              <a:t>С ростом популярности блога как нового способа вещания появляются конкурсы на наилучший блог в той или иной категории</a:t>
            </a:r>
            <a:endParaRPr lang="ru-RU" sz="3200" dirty="0">
              <a:solidFill>
                <a:schemeClr val="tx1"/>
              </a:solidFill>
            </a:endParaRPr>
          </a:p>
        </p:txBody>
      </p:sp>
      <p:pic>
        <p:nvPicPr>
          <p:cNvPr id="6146" name="Picture 2" descr="C:\Users\Учитель\Documents\Новая папка\Консультации\konkurs-sotmarke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2441" y="4430690"/>
            <a:ext cx="3200847" cy="2401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Учитель\Documents\Новая папка\Консультации\konkurs.jpeg.pagespeed.ce.UEdIDI-5EF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8213" y="2744963"/>
            <a:ext cx="2600325" cy="1762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Учитель\Documents\Новая папка\Консультации\Конкурс логотип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13624">
            <a:off x="187013" y="3086112"/>
            <a:ext cx="4320282" cy="1891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1" name="Picture 7" descr="C:\Users\Учитель\Documents\Новая папка\Консультации\мой_сайт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42604">
            <a:off x="1943016" y="4557521"/>
            <a:ext cx="3343860" cy="2089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1216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476672"/>
            <a:ext cx="6512511" cy="936104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/>
              <a:t>Цель конкурса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3568" y="1412776"/>
            <a:ext cx="7776864" cy="3096344"/>
          </a:xfrm>
        </p:spPr>
        <p:txBody>
          <a:bodyPr/>
          <a:lstStyle/>
          <a:p>
            <a:pPr marL="45720" indent="0" algn="ctr">
              <a:buNone/>
            </a:pPr>
            <a:r>
              <a:rPr lang="ru-RU" sz="2400" dirty="0" smtClean="0">
                <a:latin typeface="Times New Roman"/>
                <a:ea typeface="Times New Roman"/>
              </a:rPr>
              <a:t>поддержка </a:t>
            </a:r>
            <a:r>
              <a:rPr lang="ru-RU" sz="2400" dirty="0">
                <a:latin typeface="Times New Roman"/>
                <a:ea typeface="Times New Roman"/>
              </a:rPr>
              <a:t>и </a:t>
            </a:r>
            <a:r>
              <a:rPr lang="ru-RU" sz="2400" dirty="0" smtClean="0">
                <a:latin typeface="Times New Roman"/>
                <a:ea typeface="Times New Roman"/>
              </a:rPr>
              <a:t>поощрение </a:t>
            </a:r>
            <a:r>
              <a:rPr lang="ru-RU" sz="2400" dirty="0">
                <a:latin typeface="Times New Roman"/>
                <a:ea typeface="Times New Roman"/>
              </a:rPr>
              <a:t>позитивного опыта использования коллективных и индивидуальных образовательных блогов в организации образовательной деятельности в образовательных организациях, педагогической деятельности работников системы образования, профессиональных сообществ работников системы образования г. Кемерово</a:t>
            </a:r>
            <a:endParaRPr lang="ru-RU" dirty="0"/>
          </a:p>
        </p:txBody>
      </p:sp>
      <p:pic>
        <p:nvPicPr>
          <p:cNvPr id="2050" name="Picture 2" descr="C:\Users\Учитель\Documents\Новая папка\Консультации\Blog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149080"/>
            <a:ext cx="3840163" cy="2560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1884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188640"/>
            <a:ext cx="6512511" cy="1143000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Участники конкурса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87624" y="1340768"/>
            <a:ext cx="6400800" cy="1512168"/>
          </a:xfrm>
        </p:spPr>
        <p:txBody>
          <a:bodyPr/>
          <a:lstStyle/>
          <a:p>
            <a:pPr marL="45720" indent="0" algn="ctr">
              <a:buNone/>
            </a:pPr>
            <a:r>
              <a:rPr lang="ru-RU" sz="2400" dirty="0">
                <a:latin typeface="Times New Roman"/>
                <a:ea typeface="Times New Roman"/>
              </a:rPr>
              <a:t>образовательные организации и педагоги, реализующие программы общего образования и дополнительного образования детей</a:t>
            </a:r>
            <a:endParaRPr lang="ru-RU" dirty="0"/>
          </a:p>
        </p:txBody>
      </p:sp>
      <p:pic>
        <p:nvPicPr>
          <p:cNvPr id="3074" name="Picture 2" descr="C:\Users\Учитель\Documents\Новая папка\Консультации\kak_sozdat_blog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871964"/>
            <a:ext cx="5486400" cy="3362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2916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04664"/>
            <a:ext cx="8496944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/>
              <a:t>Сроки проведения конкурса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1556792"/>
            <a:ext cx="8352928" cy="2664296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Прием документов: 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5-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06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.12.2023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г.</a:t>
            </a:r>
          </a:p>
          <a:p>
            <a:pPr marL="45720" indent="0">
              <a:buNone/>
            </a:pP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Проведение конкурса: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17.12.2023-08.02.2024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г.</a:t>
            </a:r>
          </a:p>
        </p:txBody>
      </p:sp>
      <p:pic>
        <p:nvPicPr>
          <p:cNvPr id="4099" name="Picture 3" descr="C:\Users\Учитель\Documents\Новая папка\Консультации\Blog-imag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3064" y="4043738"/>
            <a:ext cx="2808312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7999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548680"/>
            <a:ext cx="8712968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sz="4400" dirty="0" smtClean="0"/>
              <a:t>Порядок проведения конкурса</a:t>
            </a:r>
            <a:endParaRPr lang="ru-RU" sz="44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755576" y="1988840"/>
            <a:ext cx="7560840" cy="252028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ru-RU" sz="2400" dirty="0" smtClean="0">
                <a:latin typeface="Times New Roman"/>
                <a:ea typeface="Times New Roman"/>
              </a:rPr>
              <a:t> Конкурс </a:t>
            </a:r>
            <a:r>
              <a:rPr lang="ru-RU" sz="2400" dirty="0">
                <a:latin typeface="Times New Roman"/>
                <a:ea typeface="Times New Roman"/>
              </a:rPr>
              <a:t>проводится в </a:t>
            </a:r>
            <a:r>
              <a:rPr lang="ru-RU" sz="2400" b="1" dirty="0">
                <a:latin typeface="Times New Roman"/>
                <a:ea typeface="Times New Roman"/>
              </a:rPr>
              <a:t>заочной</a:t>
            </a:r>
            <a:r>
              <a:rPr lang="ru-RU" sz="2400" dirty="0">
                <a:latin typeface="Times New Roman"/>
                <a:ea typeface="Times New Roman"/>
              </a:rPr>
              <a:t> форме в один </a:t>
            </a:r>
            <a:r>
              <a:rPr lang="ru-RU" sz="2400" dirty="0" smtClean="0">
                <a:latin typeface="Times New Roman"/>
                <a:ea typeface="Times New Roman"/>
              </a:rPr>
              <a:t>тур</a:t>
            </a:r>
          </a:p>
          <a:p>
            <a:pPr algn="just">
              <a:spcAft>
                <a:spcPts val="0"/>
              </a:spcAft>
              <a:buFont typeface="Wingdings" pitchFamily="2" charset="2"/>
              <a:buChar char="q"/>
            </a:pPr>
            <a:r>
              <a:rPr lang="ru-RU" sz="2400" dirty="0" smtClean="0">
                <a:latin typeface="Times New Roman"/>
                <a:ea typeface="Times New Roman"/>
              </a:rPr>
              <a:t> Заочный </a:t>
            </a:r>
            <a:r>
              <a:rPr lang="ru-RU" sz="2400" dirty="0">
                <a:latin typeface="Times New Roman"/>
                <a:ea typeface="Times New Roman"/>
              </a:rPr>
              <a:t>тур предполагает экспертное рассмотрение конкурсных материалов по следующим </a:t>
            </a:r>
            <a:r>
              <a:rPr lang="ru-RU" sz="2400" b="1" dirty="0">
                <a:latin typeface="Times New Roman"/>
                <a:ea typeface="Times New Roman"/>
              </a:rPr>
              <a:t>номинациям</a:t>
            </a:r>
            <a:r>
              <a:rPr lang="ru-RU" sz="2400" dirty="0">
                <a:latin typeface="Times New Roman"/>
                <a:ea typeface="Times New Roman"/>
              </a:rPr>
              <a:t>: </a:t>
            </a:r>
            <a:endParaRPr lang="ru-RU" sz="2000" dirty="0"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  <a:buFont typeface="Wingdings" pitchFamily="2" charset="2"/>
              <a:buChar char="ü"/>
            </a:pPr>
            <a:r>
              <a:rPr lang="ru-RU" sz="2400" b="1" i="1" dirty="0" smtClean="0">
                <a:latin typeface="Times New Roman"/>
                <a:ea typeface="Times New Roman"/>
              </a:rPr>
              <a:t>  «</a:t>
            </a:r>
            <a:r>
              <a:rPr lang="ru-RU" sz="2400" b="1" i="1" dirty="0">
                <a:latin typeface="Times New Roman"/>
                <a:ea typeface="Times New Roman"/>
              </a:rPr>
              <a:t>Коллективный блог</a:t>
            </a:r>
            <a:r>
              <a:rPr lang="ru-RU" sz="2400" b="1" i="1" dirty="0" smtClean="0">
                <a:latin typeface="Times New Roman"/>
                <a:ea typeface="Times New Roman"/>
              </a:rPr>
              <a:t>»</a:t>
            </a:r>
            <a:endParaRPr lang="ru-RU" sz="2000" dirty="0">
              <a:latin typeface="Times New Roman"/>
              <a:ea typeface="Times New Roman"/>
            </a:endParaRPr>
          </a:p>
          <a:p>
            <a:pPr>
              <a:buFont typeface="Wingdings" pitchFamily="2" charset="2"/>
              <a:buChar char="ü"/>
            </a:pPr>
            <a:r>
              <a:rPr lang="ru-RU" sz="2400" b="1" i="1" dirty="0" smtClean="0">
                <a:latin typeface="Times New Roman"/>
                <a:ea typeface="Times New Roman"/>
              </a:rPr>
              <a:t>  «</a:t>
            </a:r>
            <a:r>
              <a:rPr lang="ru-RU" sz="2400" b="1" i="1" dirty="0">
                <a:latin typeface="Times New Roman"/>
                <a:ea typeface="Times New Roman"/>
              </a:rPr>
              <a:t>Индивидуальный блог</a:t>
            </a:r>
            <a:r>
              <a:rPr lang="ru-RU" sz="2400" b="1" i="1" dirty="0" smtClean="0">
                <a:latin typeface="Times New Roman"/>
                <a:ea typeface="Times New Roman"/>
              </a:rPr>
              <a:t>»</a:t>
            </a:r>
            <a:endParaRPr lang="ru-RU" dirty="0"/>
          </a:p>
        </p:txBody>
      </p:sp>
      <p:pic>
        <p:nvPicPr>
          <p:cNvPr id="5122" name="Picture 2" descr="C:\Users\Учитель\Documents\Новая папка\Консультации\blog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1229" y="4221088"/>
            <a:ext cx="5112568" cy="2300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7479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476672"/>
            <a:ext cx="6768752" cy="1143000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Документы на конкурс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539552" y="1556792"/>
            <a:ext cx="8064896" cy="4680520"/>
          </a:xfrm>
        </p:spPr>
        <p:txBody>
          <a:bodyPr>
            <a:normAutofit fontScale="92500" lnSpcReduction="20000"/>
          </a:bodyPr>
          <a:lstStyle/>
          <a:p>
            <a:pPr marL="342900" lvl="0" indent="-342900" algn="just">
              <a:spcAft>
                <a:spcPts val="0"/>
              </a:spcAft>
              <a:buFont typeface="Symbol"/>
              <a:buChar char=""/>
              <a:tabLst>
                <a:tab pos="450215" algn="l"/>
              </a:tabLst>
            </a:pPr>
            <a:r>
              <a:rPr lang="ru-RU" sz="2400" dirty="0" smtClean="0">
                <a:latin typeface="Times New Roman"/>
                <a:ea typeface="Times New Roman"/>
              </a:rPr>
              <a:t>Анкета, </a:t>
            </a:r>
            <a:r>
              <a:rPr lang="ru-RU" sz="2400" dirty="0">
                <a:latin typeface="Times New Roman"/>
                <a:ea typeface="Times New Roman"/>
              </a:rPr>
              <a:t>заверенная печатью и подписью руководителя образовательной </a:t>
            </a:r>
            <a:r>
              <a:rPr lang="ru-RU" sz="2400" dirty="0" smtClean="0">
                <a:latin typeface="Times New Roman"/>
                <a:ea typeface="Times New Roman"/>
              </a:rPr>
              <a:t>организации;</a:t>
            </a:r>
            <a:endParaRPr lang="ru-RU" sz="2000" dirty="0">
              <a:latin typeface="Times New Roman"/>
              <a:ea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Symbol"/>
              <a:buChar char=""/>
              <a:tabLst>
                <a:tab pos="450215" algn="l"/>
              </a:tabLst>
            </a:pPr>
            <a:r>
              <a:rPr lang="ru-RU" sz="2400" dirty="0">
                <a:latin typeface="Times New Roman"/>
                <a:ea typeface="Times New Roman"/>
              </a:rPr>
              <a:t>Конкурсные </a:t>
            </a:r>
            <a:r>
              <a:rPr lang="ru-RU" sz="2400" dirty="0" smtClean="0">
                <a:latin typeface="Times New Roman"/>
                <a:ea typeface="Times New Roman"/>
              </a:rPr>
              <a:t>материалы: аннотация </a:t>
            </a:r>
            <a:r>
              <a:rPr lang="ru-RU" sz="2400" dirty="0">
                <a:latin typeface="Times New Roman"/>
                <a:ea typeface="Times New Roman"/>
              </a:rPr>
              <a:t>до 2 стр</a:t>
            </a:r>
            <a:r>
              <a:rPr lang="ru-RU" sz="2400" dirty="0" smtClean="0">
                <a:latin typeface="Times New Roman"/>
                <a:ea typeface="Times New Roman"/>
              </a:rPr>
              <a:t>. </a:t>
            </a:r>
            <a:r>
              <a:rPr lang="ru-RU" sz="2400" dirty="0">
                <a:latin typeface="Times New Roman"/>
                <a:ea typeface="Times New Roman"/>
              </a:rPr>
              <a:t>с указанием цели и задач создания блога, описанием его использования, значимости, актуальности, роли, которую играет блог в жизни образовательной организации, сообщества, работников образования, адрес блога (ссылка)</a:t>
            </a:r>
            <a:r>
              <a:rPr lang="ru-RU" sz="2400" dirty="0" smtClean="0">
                <a:latin typeface="Times New Roman"/>
                <a:ea typeface="Times New Roman"/>
              </a:rPr>
              <a:t>;</a:t>
            </a:r>
            <a:endParaRPr lang="ru-RU" sz="2000" dirty="0">
              <a:latin typeface="Times New Roman"/>
              <a:ea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Symbol"/>
              <a:buChar char=""/>
              <a:tabLst>
                <a:tab pos="450215" algn="l"/>
              </a:tabLst>
            </a:pPr>
            <a:r>
              <a:rPr lang="ru-RU" sz="2400" spc="15" dirty="0">
                <a:latin typeface="Times New Roman"/>
                <a:ea typeface="Times New Roman"/>
              </a:rPr>
              <a:t>Копии документов </a:t>
            </a:r>
            <a:r>
              <a:rPr lang="ru-RU" sz="2400" spc="15" dirty="0" smtClean="0">
                <a:latin typeface="Times New Roman"/>
                <a:ea typeface="Times New Roman"/>
              </a:rPr>
              <a:t>участника</a:t>
            </a:r>
            <a:r>
              <a:rPr lang="ru-RU" sz="2000" dirty="0" smtClean="0">
                <a:latin typeface="Times New Roman"/>
                <a:ea typeface="Times New Roman"/>
              </a:rPr>
              <a:t>/</a:t>
            </a:r>
            <a:r>
              <a:rPr lang="ru-RU" sz="2400" spc="15" dirty="0" smtClean="0">
                <a:latin typeface="Times New Roman"/>
                <a:ea typeface="Times New Roman"/>
              </a:rPr>
              <a:t>руководителя </a:t>
            </a:r>
            <a:r>
              <a:rPr lang="ru-RU" sz="2400" spc="15" dirty="0">
                <a:latin typeface="Times New Roman"/>
                <a:ea typeface="Times New Roman"/>
              </a:rPr>
              <a:t>авторского коллектива (паспорт (1 стр. и стр. с пропиской), ИНН, пенсионное страховое свидетельство, свидетельство о государственной аккредитации образовательной организации/устав ОО/лицензия </a:t>
            </a:r>
            <a:r>
              <a:rPr lang="ru-RU" sz="2400" spc="15" dirty="0" smtClean="0">
                <a:latin typeface="Times New Roman"/>
                <a:ea typeface="Times New Roman"/>
              </a:rPr>
              <a:t>ОО, </a:t>
            </a:r>
            <a:r>
              <a:rPr lang="ru-RU" sz="2400" i="1" spc="15" dirty="0" smtClean="0">
                <a:latin typeface="Times New Roman"/>
                <a:ea typeface="Times New Roman"/>
              </a:rPr>
              <a:t>заверенные </a:t>
            </a:r>
            <a:r>
              <a:rPr lang="ru-RU" sz="2400" i="1" spc="15" dirty="0">
                <a:latin typeface="Times New Roman"/>
                <a:ea typeface="Times New Roman"/>
              </a:rPr>
              <a:t>печатью и подписью </a:t>
            </a:r>
            <a:r>
              <a:rPr lang="ru-RU" sz="2400" i="1" spc="15" dirty="0" smtClean="0">
                <a:latin typeface="Times New Roman"/>
                <a:ea typeface="Times New Roman"/>
              </a:rPr>
              <a:t>руководителя.</a:t>
            </a:r>
          </a:p>
          <a:p>
            <a:pPr marL="342900" lvl="0" indent="-342900" algn="just">
              <a:spcAft>
                <a:spcPts val="0"/>
              </a:spcAft>
              <a:buFont typeface="Symbol"/>
              <a:buChar char=""/>
              <a:tabLst>
                <a:tab pos="450215" algn="l"/>
              </a:tabLst>
            </a:pPr>
            <a:r>
              <a:rPr lang="ru-RU" sz="2400" b="1" dirty="0" smtClean="0">
                <a:latin typeface="Times New Roman"/>
                <a:ea typeface="Times New Roman"/>
              </a:rPr>
              <a:t>Все </a:t>
            </a:r>
            <a:r>
              <a:rPr lang="ru-RU" sz="2400" b="1" dirty="0">
                <a:latin typeface="Times New Roman"/>
                <a:ea typeface="Times New Roman"/>
              </a:rPr>
              <a:t>материалы предоставляются в печатном  и электронном </a:t>
            </a:r>
            <a:r>
              <a:rPr lang="ru-RU" sz="2400" b="1" dirty="0" smtClean="0">
                <a:latin typeface="Times New Roman"/>
                <a:ea typeface="Times New Roman"/>
              </a:rPr>
              <a:t>виде</a:t>
            </a:r>
            <a:endParaRPr lang="ru-RU" sz="2000" b="1" dirty="0">
              <a:latin typeface="Times New Roman"/>
              <a:ea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93809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404664"/>
            <a:ext cx="8568952" cy="1143000"/>
          </a:xfrm>
        </p:spPr>
        <p:txBody>
          <a:bodyPr/>
          <a:lstStyle/>
          <a:p>
            <a:pPr marL="0" indent="0">
              <a:buNone/>
            </a:pPr>
            <a:r>
              <a:rPr lang="ru-RU" sz="3600" dirty="0" smtClean="0"/>
              <a:t>Требования к печатным материалам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919514" y="1340768"/>
            <a:ext cx="6408712" cy="4536504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ru-RU" sz="2800" dirty="0" smtClean="0">
                <a:latin typeface="Times New Roman"/>
                <a:ea typeface="Times New Roman"/>
              </a:rPr>
              <a:t> шрифт </a:t>
            </a:r>
            <a:r>
              <a:rPr lang="ru-RU" sz="2800" dirty="0">
                <a:latin typeface="Times New Roman"/>
                <a:ea typeface="Times New Roman"/>
              </a:rPr>
              <a:t>- </a:t>
            </a:r>
            <a:r>
              <a:rPr lang="ru-RU" sz="2800" dirty="0" err="1">
                <a:latin typeface="Times New Roman"/>
                <a:ea typeface="Times New Roman"/>
              </a:rPr>
              <a:t>Times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New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Roman</a:t>
            </a:r>
            <a:r>
              <a:rPr lang="ru-RU" sz="2800" dirty="0">
                <a:latin typeface="Times New Roman"/>
                <a:ea typeface="Times New Roman"/>
              </a:rPr>
              <a:t>, </a:t>
            </a:r>
            <a:endParaRPr lang="ru-RU" sz="2800" dirty="0" smtClean="0">
              <a:latin typeface="Times New Roman"/>
              <a:ea typeface="Times New Roman"/>
            </a:endParaRPr>
          </a:p>
          <a:p>
            <a:pPr>
              <a:buFont typeface="Wingdings" pitchFamily="2" charset="2"/>
              <a:buChar char="§"/>
            </a:pPr>
            <a:r>
              <a:rPr lang="ru-RU" sz="2800" dirty="0" smtClean="0">
                <a:latin typeface="Times New Roman"/>
                <a:ea typeface="Times New Roman"/>
              </a:rPr>
              <a:t> начертание </a:t>
            </a:r>
            <a:r>
              <a:rPr lang="ru-RU" sz="2800" dirty="0">
                <a:latin typeface="Times New Roman"/>
                <a:ea typeface="Times New Roman"/>
              </a:rPr>
              <a:t>- обычный; </a:t>
            </a:r>
            <a:endParaRPr lang="ru-RU" sz="2800" dirty="0" smtClean="0">
              <a:latin typeface="Times New Roman"/>
              <a:ea typeface="Times New Roman"/>
            </a:endParaRPr>
          </a:p>
          <a:p>
            <a:pPr>
              <a:buFont typeface="Wingdings" pitchFamily="2" charset="2"/>
              <a:buChar char="§"/>
            </a:pPr>
            <a:r>
              <a:rPr lang="ru-RU" sz="2800" dirty="0" smtClean="0">
                <a:latin typeface="Times New Roman"/>
                <a:ea typeface="Times New Roman"/>
              </a:rPr>
              <a:t> размер </a:t>
            </a:r>
            <a:r>
              <a:rPr lang="ru-RU" sz="2800" dirty="0">
                <a:latin typeface="Times New Roman"/>
                <a:ea typeface="Times New Roman"/>
              </a:rPr>
              <a:t>шрифта - 14 </a:t>
            </a:r>
            <a:r>
              <a:rPr lang="ru-RU" sz="2800" dirty="0" err="1">
                <a:latin typeface="Times New Roman"/>
                <a:ea typeface="Times New Roman"/>
              </a:rPr>
              <a:t>пт</a:t>
            </a:r>
            <a:r>
              <a:rPr lang="ru-RU" sz="2800" dirty="0">
                <a:latin typeface="Times New Roman"/>
                <a:ea typeface="Times New Roman"/>
              </a:rPr>
              <a:t>, </a:t>
            </a:r>
            <a:endParaRPr lang="ru-RU" sz="2800" dirty="0" smtClean="0">
              <a:latin typeface="Times New Roman"/>
              <a:ea typeface="Times New Roman"/>
            </a:endParaRPr>
          </a:p>
          <a:p>
            <a:pPr>
              <a:buFont typeface="Wingdings" pitchFamily="2" charset="2"/>
              <a:buChar char="§"/>
            </a:pPr>
            <a:r>
              <a:rPr lang="ru-RU" sz="2800" dirty="0" smtClean="0">
                <a:latin typeface="Times New Roman"/>
                <a:ea typeface="Times New Roman"/>
              </a:rPr>
              <a:t> выравнивание </a:t>
            </a:r>
            <a:r>
              <a:rPr lang="ru-RU" sz="2800" dirty="0">
                <a:latin typeface="Times New Roman"/>
                <a:ea typeface="Times New Roman"/>
              </a:rPr>
              <a:t>- по ширине, </a:t>
            </a:r>
            <a:endParaRPr lang="ru-RU" sz="2800" dirty="0" smtClean="0">
              <a:latin typeface="Times New Roman"/>
              <a:ea typeface="Times New Roman"/>
            </a:endParaRPr>
          </a:p>
          <a:p>
            <a:pPr>
              <a:buFont typeface="Wingdings" pitchFamily="2" charset="2"/>
              <a:buChar char="§"/>
            </a:pPr>
            <a:r>
              <a:rPr lang="ru-RU" sz="2800" dirty="0" smtClean="0">
                <a:latin typeface="Times New Roman"/>
                <a:ea typeface="Times New Roman"/>
              </a:rPr>
              <a:t> межстрочный </a:t>
            </a:r>
            <a:r>
              <a:rPr lang="ru-RU" sz="2800" dirty="0">
                <a:latin typeface="Times New Roman"/>
                <a:ea typeface="Times New Roman"/>
              </a:rPr>
              <a:t>интервал – </a:t>
            </a:r>
            <a:r>
              <a:rPr lang="ru-RU" sz="2800" dirty="0" smtClean="0">
                <a:latin typeface="Times New Roman"/>
                <a:ea typeface="Times New Roman"/>
              </a:rPr>
              <a:t>1,5</a:t>
            </a:r>
          </a:p>
          <a:p>
            <a:pPr marL="45720" lvl="0" indent="0">
              <a:buClr>
                <a:srgbClr val="F14124">
                  <a:lumMod val="75000"/>
                </a:srgbClr>
              </a:buClr>
              <a:buNone/>
            </a:pPr>
            <a:endParaRPr lang="ru-RU" i="1" dirty="0" smtClean="0">
              <a:solidFill>
                <a:prstClr val="black">
                  <a:lumMod val="75000"/>
                  <a:lumOff val="25000"/>
                </a:prstClr>
              </a:solidFill>
              <a:latin typeface="Times New Roman"/>
              <a:ea typeface="Times New Roman"/>
            </a:endParaRPr>
          </a:p>
          <a:p>
            <a:pPr marL="45720" lvl="0" indent="0">
              <a:buClr>
                <a:srgbClr val="F14124">
                  <a:lumMod val="75000"/>
                </a:srgbClr>
              </a:buClr>
              <a:buNone/>
            </a:pPr>
            <a:r>
              <a:rPr lang="ru-RU" i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/>
                <a:ea typeface="Times New Roman"/>
              </a:rPr>
              <a:t>Конкурсные </a:t>
            </a:r>
            <a:r>
              <a:rPr lang="ru-RU" i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/>
                <a:ea typeface="Times New Roman"/>
              </a:rPr>
              <a:t>материалы принимаются в </a:t>
            </a:r>
            <a:endParaRPr lang="ru-RU" i="1" dirty="0" smtClean="0">
              <a:solidFill>
                <a:prstClr val="black">
                  <a:lumMod val="75000"/>
                  <a:lumOff val="25000"/>
                </a:prstClr>
              </a:solidFill>
              <a:latin typeface="Times New Roman"/>
              <a:ea typeface="Times New Roman"/>
            </a:endParaRPr>
          </a:p>
          <a:p>
            <a:pPr marL="45720" lvl="0" indent="0">
              <a:buClr>
                <a:srgbClr val="F14124">
                  <a:lumMod val="75000"/>
                </a:srgbClr>
              </a:buClr>
              <a:buNone/>
            </a:pPr>
            <a:r>
              <a:rPr lang="ru-RU" i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/>
                <a:ea typeface="Times New Roman"/>
              </a:rPr>
              <a:t>ГПОУ г. Кемерово </a:t>
            </a:r>
            <a:r>
              <a:rPr lang="ru-RU" i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/>
                <a:ea typeface="Times New Roman"/>
              </a:rPr>
              <a:t>по адресу: </a:t>
            </a:r>
            <a:endParaRPr lang="ru-RU" i="1" dirty="0" smtClean="0">
              <a:solidFill>
                <a:prstClr val="black">
                  <a:lumMod val="75000"/>
                  <a:lumOff val="25000"/>
                </a:prstClr>
              </a:solidFill>
              <a:latin typeface="Times New Roman"/>
              <a:ea typeface="Times New Roman"/>
            </a:endParaRPr>
          </a:p>
          <a:p>
            <a:pPr marL="45720" lvl="0" indent="0">
              <a:buClr>
                <a:srgbClr val="F14124">
                  <a:lumMod val="75000"/>
                </a:srgbClr>
              </a:buClr>
              <a:buNone/>
            </a:pPr>
            <a:r>
              <a:rPr lang="ru-RU" i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/>
                <a:ea typeface="Times New Roman"/>
              </a:rPr>
              <a:t> </a:t>
            </a:r>
            <a:r>
              <a:rPr lang="ru-RU" i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/>
                <a:ea typeface="Times New Roman"/>
              </a:rPr>
              <a:t>пр. Шахтеров , 58 кабинет. 205А</a:t>
            </a:r>
            <a:endParaRPr lang="ru-RU" sz="2800" dirty="0"/>
          </a:p>
        </p:txBody>
      </p:sp>
      <p:pic>
        <p:nvPicPr>
          <p:cNvPr id="6146" name="Picture 2" descr="C:\Users\Учитель\Documents\Новая папка\Консультации\blog2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4158383"/>
            <a:ext cx="3563888" cy="2675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6931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76672"/>
            <a:ext cx="8496944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sz="4400" dirty="0" smtClean="0"/>
              <a:t>Подведение итогов конкурса</a:t>
            </a:r>
            <a:endParaRPr lang="ru-RU" sz="44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3568" y="1556792"/>
            <a:ext cx="7704856" cy="3528392"/>
          </a:xfrm>
        </p:spPr>
        <p:txBody>
          <a:bodyPr>
            <a:normAutofit/>
          </a:bodyPr>
          <a:lstStyle/>
          <a:p>
            <a:pPr algn="just">
              <a:spcAft>
                <a:spcPts val="0"/>
              </a:spcAft>
              <a:buFont typeface="Wingdings" pitchFamily="2" charset="2"/>
              <a:buChar char="§"/>
            </a:pPr>
            <a:r>
              <a:rPr lang="ru-RU" sz="2400" dirty="0" smtClean="0">
                <a:latin typeface="Times New Roman"/>
                <a:ea typeface="Times New Roman"/>
              </a:rPr>
              <a:t> По </a:t>
            </a:r>
            <a:r>
              <a:rPr lang="ru-RU" sz="2400" dirty="0">
                <a:latin typeface="Times New Roman"/>
                <a:ea typeface="Times New Roman"/>
              </a:rPr>
              <a:t>итогам заочного тура </a:t>
            </a:r>
            <a:r>
              <a:rPr lang="ru-RU" sz="2400" dirty="0" smtClean="0">
                <a:latin typeface="Times New Roman"/>
                <a:ea typeface="Times New Roman"/>
              </a:rPr>
              <a:t>определяется </a:t>
            </a:r>
            <a:r>
              <a:rPr lang="ru-RU" sz="2400" dirty="0">
                <a:latin typeface="Times New Roman"/>
                <a:ea typeface="Times New Roman"/>
              </a:rPr>
              <a:t>не более 6 </a:t>
            </a:r>
            <a:r>
              <a:rPr lang="ru-RU" sz="2400" dirty="0" smtClean="0">
                <a:latin typeface="Times New Roman"/>
                <a:ea typeface="Times New Roman"/>
              </a:rPr>
              <a:t>победителей (по 3 в каждой номинации).</a:t>
            </a:r>
            <a:endParaRPr lang="ru-RU" sz="2000" dirty="0"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  <a:buFont typeface="Wingdings" pitchFamily="2" charset="2"/>
              <a:buChar char="§"/>
            </a:pPr>
            <a:r>
              <a:rPr lang="ru-RU" sz="2400" dirty="0" smtClean="0">
                <a:latin typeface="Times New Roman"/>
                <a:ea typeface="Times New Roman"/>
              </a:rPr>
              <a:t> Победители </a:t>
            </a:r>
            <a:r>
              <a:rPr lang="ru-RU" sz="2400" dirty="0">
                <a:latin typeface="Times New Roman"/>
                <a:ea typeface="Times New Roman"/>
              </a:rPr>
              <a:t>конкурса награждается благодарственным письмом администрации г. Кемерово, остальные участники конкурса получают сертификат.</a:t>
            </a:r>
            <a:endParaRPr lang="ru-RU" sz="2000" dirty="0">
              <a:latin typeface="Times New Roman"/>
              <a:ea typeface="Times New Roman"/>
            </a:endParaRPr>
          </a:p>
          <a:p>
            <a:pPr>
              <a:buFont typeface="Wingdings" pitchFamily="2" charset="2"/>
              <a:buChar char="§"/>
            </a:pPr>
            <a:r>
              <a:rPr lang="ru-RU" sz="2400" dirty="0" smtClean="0">
                <a:latin typeface="Times New Roman"/>
                <a:ea typeface="Times New Roman"/>
              </a:rPr>
              <a:t> Работы </a:t>
            </a:r>
            <a:r>
              <a:rPr lang="ru-RU" sz="2400" dirty="0">
                <a:latin typeface="Times New Roman"/>
                <a:ea typeface="Times New Roman"/>
              </a:rPr>
              <a:t>победителей </a:t>
            </a:r>
            <a:r>
              <a:rPr lang="ru-RU" sz="2400" dirty="0" smtClean="0">
                <a:latin typeface="Times New Roman"/>
                <a:ea typeface="Times New Roman"/>
              </a:rPr>
              <a:t>рекомендуются </a:t>
            </a:r>
            <a:r>
              <a:rPr lang="ru-RU" sz="2400" smtClean="0">
                <a:latin typeface="Times New Roman"/>
                <a:ea typeface="Times New Roman"/>
              </a:rPr>
              <a:t>для участия </a:t>
            </a:r>
            <a:r>
              <a:rPr lang="ru-RU" sz="2400" dirty="0">
                <a:latin typeface="Times New Roman"/>
                <a:ea typeface="Times New Roman"/>
              </a:rPr>
              <a:t>в областном</a:t>
            </a:r>
            <a:r>
              <a:rPr lang="ru-RU" sz="2000" dirty="0">
                <a:latin typeface="Times New Roman"/>
                <a:ea typeface="Times New Roman"/>
              </a:rPr>
              <a:t> </a:t>
            </a:r>
            <a:r>
              <a:rPr lang="ru-RU" sz="2400" dirty="0">
                <a:latin typeface="Times New Roman"/>
                <a:ea typeface="Times New Roman"/>
              </a:rPr>
              <a:t>конкурсе «</a:t>
            </a:r>
            <a:r>
              <a:rPr lang="ru-RU" sz="2400" dirty="0" err="1">
                <a:latin typeface="Times New Roman"/>
                <a:ea typeface="Times New Roman"/>
              </a:rPr>
              <a:t>БлогоОбразование</a:t>
            </a:r>
            <a:r>
              <a:rPr lang="ru-RU" sz="2400" dirty="0" smtClean="0">
                <a:latin typeface="Times New Roman"/>
                <a:ea typeface="Times New Roman"/>
              </a:rPr>
              <a:t>»</a:t>
            </a:r>
          </a:p>
          <a:p>
            <a:pPr marL="45720" indent="0">
              <a:buNone/>
            </a:pPr>
            <a:endParaRPr lang="ru-RU" sz="2400" dirty="0">
              <a:latin typeface="Times New Roman"/>
            </a:endParaRPr>
          </a:p>
        </p:txBody>
      </p:sp>
      <p:pic>
        <p:nvPicPr>
          <p:cNvPr id="7170" name="Picture 2" descr="C:\Users\Учитель\Documents\Новая папка\Консультации\Блог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4509120"/>
            <a:ext cx="3736336" cy="2136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117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452</TotalTime>
  <Words>437</Words>
  <Application>Microsoft Office PowerPoint</Application>
  <PresentationFormat>Экран (4:3)</PresentationFormat>
  <Paragraphs>55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Воздушный поток</vt:lpstr>
      <vt:lpstr>Тематическая консультация «Планирование и участие в городском конкурсе «БлогоОбразование»</vt:lpstr>
      <vt:lpstr>Что такое блог?</vt:lpstr>
      <vt:lpstr>Плюсы в использовании блогов?</vt:lpstr>
      <vt:lpstr>Виды блогов</vt:lpstr>
      <vt:lpstr>Конкурсы</vt:lpstr>
      <vt:lpstr>Цель конкурса</vt:lpstr>
      <vt:lpstr>Участники конкурса</vt:lpstr>
      <vt:lpstr>Сроки проведения конкурса</vt:lpstr>
      <vt:lpstr>Порядок проведения конкурса</vt:lpstr>
      <vt:lpstr>Документы на конкурс</vt:lpstr>
      <vt:lpstr>Требования к печатным материалам</vt:lpstr>
      <vt:lpstr>Подведение итогов конкурса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Тематическая консультация «Планирование и участие в городском конкурсе «БлогоОбразование»</dc:title>
  <dc:creator>Учитель</dc:creator>
  <cp:lastModifiedBy>Priemnaya</cp:lastModifiedBy>
  <cp:revision>43</cp:revision>
  <dcterms:created xsi:type="dcterms:W3CDTF">2017-03-15T04:16:02Z</dcterms:created>
  <dcterms:modified xsi:type="dcterms:W3CDTF">2024-03-28T04:36:50Z</dcterms:modified>
</cp:coreProperties>
</file>