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85" r:id="rId4"/>
    <p:sldId id="286" r:id="rId5"/>
    <p:sldId id="287" r:id="rId6"/>
    <p:sldId id="27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300" r:id="rId18"/>
    <p:sldId id="298" r:id="rId19"/>
    <p:sldId id="299" r:id="rId20"/>
    <p:sldId id="301" r:id="rId21"/>
    <p:sldId id="302" r:id="rId22"/>
    <p:sldId id="308" r:id="rId23"/>
    <p:sldId id="304" r:id="rId24"/>
    <p:sldId id="307" r:id="rId25"/>
    <p:sldId id="309" r:id="rId26"/>
    <p:sldId id="310" r:id="rId27"/>
    <p:sldId id="306" r:id="rId28"/>
    <p:sldId id="311" r:id="rId29"/>
    <p:sldId id="312" r:id="rId30"/>
    <p:sldId id="314" r:id="rId31"/>
    <p:sldId id="315" r:id="rId32"/>
    <p:sldId id="316" r:id="rId33"/>
    <p:sldId id="313" r:id="rId34"/>
    <p:sldId id="317" r:id="rId35"/>
    <p:sldId id="318" r:id="rId36"/>
    <p:sldId id="319" r:id="rId37"/>
    <p:sldId id="320" r:id="rId38"/>
    <p:sldId id="322" r:id="rId39"/>
    <p:sldId id="323" r:id="rId40"/>
    <p:sldId id="324" r:id="rId41"/>
    <p:sldId id="325" r:id="rId42"/>
    <p:sldId id="326" r:id="rId43"/>
  </p:sldIdLst>
  <p:sldSz cx="9144000" cy="6858000" type="screen4x3"/>
  <p:notesSz cx="6858000" cy="9144000"/>
  <p:custDataLst>
    <p:tags r:id="rId4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11" autoAdjust="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CA908C-FDA1-49DA-9409-7DB360936503}" type="doc">
      <dgm:prSet loTypeId="urn:microsoft.com/office/officeart/2005/8/layout/lProcess3" loCatId="process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ru-RU"/>
        </a:p>
      </dgm:t>
    </dgm:pt>
    <dgm:pt modelId="{CE648725-6952-4FE8-BF5F-C525763CE135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1911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D38BDABB-ACD3-4C5E-BA23-43BB71047CBB}" type="parTrans" cxnId="{6A8D065B-F084-44A7-9068-3A9C363FDFF7}">
      <dgm:prSet/>
      <dgm:spPr/>
      <dgm:t>
        <a:bodyPr/>
        <a:lstStyle/>
        <a:p>
          <a:endParaRPr lang="ru-RU"/>
        </a:p>
      </dgm:t>
    </dgm:pt>
    <dgm:pt modelId="{8CF0D6E4-0F19-4BBB-BA5B-F7DCD8A05D2E}" type="sibTrans" cxnId="{6A8D065B-F084-44A7-9068-3A9C363FDFF7}">
      <dgm:prSet/>
      <dgm:spPr/>
      <dgm:t>
        <a:bodyPr/>
        <a:lstStyle/>
        <a:p>
          <a:endParaRPr lang="ru-RU"/>
        </a:p>
      </dgm:t>
    </dgm:pt>
    <dgm:pt modelId="{17151C5E-5ED1-4BA7-963B-AC0DE5A95BF9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Э. Резерфорд </a:t>
          </a:r>
        </a:p>
        <a:p>
          <a:r>
            <a:rPr lang="ru-RU" b="1" dirty="0" smtClean="0">
              <a:latin typeface="Arial" pitchFamily="34" charset="0"/>
              <a:cs typeface="Arial" pitchFamily="34" charset="0"/>
            </a:rPr>
            <a:t>Г. Гейгер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55042E25-A12F-49F8-82E9-A0502A9372EB}" type="parTrans" cxnId="{D0AA0A08-B0A2-4C6F-9900-B61A9E83672F}">
      <dgm:prSet/>
      <dgm:spPr/>
      <dgm:t>
        <a:bodyPr/>
        <a:lstStyle/>
        <a:p>
          <a:endParaRPr lang="ru-RU"/>
        </a:p>
      </dgm:t>
    </dgm:pt>
    <dgm:pt modelId="{ECB6C5B4-CBC3-453C-9BF8-C2A8821A7937}" type="sibTrans" cxnId="{D0AA0A08-B0A2-4C6F-9900-B61A9E83672F}">
      <dgm:prSet/>
      <dgm:spPr/>
      <dgm:t>
        <a:bodyPr/>
        <a:lstStyle/>
        <a:p>
          <a:endParaRPr lang="ru-RU"/>
        </a:p>
      </dgm:t>
    </dgm:pt>
    <dgm:pt modelId="{750EC3E6-FD5C-4516-BA06-88B5039940E6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ПЛАНЕТАРНОЕ СТРОЕНИЕ АТОМА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0995665A-824E-4436-A15A-14409BDE52B7}" type="parTrans" cxnId="{7CE6134A-4D47-4714-AF56-4809D9177716}">
      <dgm:prSet/>
      <dgm:spPr/>
      <dgm:t>
        <a:bodyPr/>
        <a:lstStyle/>
        <a:p>
          <a:endParaRPr lang="ru-RU"/>
        </a:p>
      </dgm:t>
    </dgm:pt>
    <dgm:pt modelId="{3100DA84-3E16-43F2-AE42-8E2208BF3632}" type="sibTrans" cxnId="{7CE6134A-4D47-4714-AF56-4809D9177716}">
      <dgm:prSet/>
      <dgm:spPr/>
      <dgm:t>
        <a:bodyPr/>
        <a:lstStyle/>
        <a:p>
          <a:endParaRPr lang="ru-RU"/>
        </a:p>
      </dgm:t>
    </dgm:pt>
    <dgm:pt modelId="{33E21371-E88F-4F14-88B7-C15BAFC432E0}">
      <dgm:prSet phldrT="[Текст]"/>
      <dgm:spPr/>
      <dgm:t>
        <a:bodyPr/>
        <a:lstStyle/>
        <a:p>
          <a:r>
            <a:rPr lang="ru-RU" b="1" smtClean="0">
              <a:latin typeface="Arial" pitchFamily="34" charset="0"/>
              <a:cs typeface="Arial" pitchFamily="34" charset="0"/>
            </a:rPr>
            <a:t>1919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41A02484-ECF8-4E6B-8010-EC5C037327D3}" type="parTrans" cxnId="{36D6C7AA-72FA-41D5-9235-0E5337C38584}">
      <dgm:prSet/>
      <dgm:spPr/>
      <dgm:t>
        <a:bodyPr/>
        <a:lstStyle/>
        <a:p>
          <a:endParaRPr lang="ru-RU"/>
        </a:p>
      </dgm:t>
    </dgm:pt>
    <dgm:pt modelId="{2BC7AE1C-FBAB-4191-98AC-AF47EAAEAD7F}" type="sibTrans" cxnId="{36D6C7AA-72FA-41D5-9235-0E5337C38584}">
      <dgm:prSet/>
      <dgm:spPr/>
      <dgm:t>
        <a:bodyPr/>
        <a:lstStyle/>
        <a:p>
          <a:endParaRPr lang="ru-RU"/>
        </a:p>
      </dgm:t>
    </dgm:pt>
    <dgm:pt modelId="{C911C457-B762-42CD-9C9C-BFCC82EA530F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Э. Резерфорд </a:t>
          </a:r>
          <a:endParaRPr lang="ru-RU" dirty="0"/>
        </a:p>
      </dgm:t>
    </dgm:pt>
    <dgm:pt modelId="{337F749C-EE3A-40A3-98E1-D80705F2E435}" type="parTrans" cxnId="{78AA9FF0-AEDD-44F2-95A5-75A367A35F63}">
      <dgm:prSet/>
      <dgm:spPr/>
      <dgm:t>
        <a:bodyPr/>
        <a:lstStyle/>
        <a:p>
          <a:endParaRPr lang="ru-RU"/>
        </a:p>
      </dgm:t>
    </dgm:pt>
    <dgm:pt modelId="{F9D4861A-6369-46A9-8137-F1338D9E5E3D}" type="sibTrans" cxnId="{78AA9FF0-AEDD-44F2-95A5-75A367A35F63}">
      <dgm:prSet/>
      <dgm:spPr/>
      <dgm:t>
        <a:bodyPr/>
        <a:lstStyle/>
        <a:p>
          <a:endParaRPr lang="ru-RU"/>
        </a:p>
      </dgm:t>
    </dgm:pt>
    <dgm:pt modelId="{04085AD0-55EC-419A-B4AE-49DEF7157FA9}">
      <dgm:prSet phldrT="[Текст]"/>
      <dgm:spPr/>
      <dgm:t>
        <a:bodyPr/>
        <a:lstStyle/>
        <a:p>
          <a:r>
            <a:rPr lang="ru-RU" b="1" smtClean="0">
              <a:latin typeface="Arial" pitchFamily="34" charset="0"/>
              <a:cs typeface="Arial" pitchFamily="34" charset="0"/>
            </a:rPr>
            <a:t>ОТКРЫТИЕ ПРОТОНА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D7604F9C-5768-4352-957E-8FAFE6308340}" type="parTrans" cxnId="{34891610-D830-4DBB-ABDB-ED3086C28EA6}">
      <dgm:prSet/>
      <dgm:spPr/>
      <dgm:t>
        <a:bodyPr/>
        <a:lstStyle/>
        <a:p>
          <a:endParaRPr lang="ru-RU"/>
        </a:p>
      </dgm:t>
    </dgm:pt>
    <dgm:pt modelId="{AD72C298-8411-4381-A4D4-751075E20CB4}" type="sibTrans" cxnId="{34891610-D830-4DBB-ABDB-ED3086C28EA6}">
      <dgm:prSet/>
      <dgm:spPr/>
      <dgm:t>
        <a:bodyPr/>
        <a:lstStyle/>
        <a:p>
          <a:endParaRPr lang="ru-RU"/>
        </a:p>
      </dgm:t>
    </dgm:pt>
    <dgm:pt modelId="{1F652F10-2B73-4E7C-BB40-A4B57534AA11}">
      <dgm:prSet phldrT="[Текст]"/>
      <dgm:spPr/>
      <dgm:t>
        <a:bodyPr/>
        <a:lstStyle/>
        <a:p>
          <a:r>
            <a:rPr lang="ru-RU" b="1" smtClean="0">
              <a:latin typeface="Arial" pitchFamily="34" charset="0"/>
              <a:cs typeface="Arial" pitchFamily="34" charset="0"/>
            </a:rPr>
            <a:t>1932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62BE8113-EEE8-4AC1-9C73-EF1D0ADF3FF5}" type="parTrans" cxnId="{EEC75410-D178-411B-A505-2814689DB9BF}">
      <dgm:prSet/>
      <dgm:spPr/>
      <dgm:t>
        <a:bodyPr/>
        <a:lstStyle/>
        <a:p>
          <a:endParaRPr lang="ru-RU"/>
        </a:p>
      </dgm:t>
    </dgm:pt>
    <dgm:pt modelId="{52A7F3C7-5C73-4A79-AFA4-E4205D647BDB}" type="sibTrans" cxnId="{EEC75410-D178-411B-A505-2814689DB9BF}">
      <dgm:prSet/>
      <dgm:spPr/>
      <dgm:t>
        <a:bodyPr/>
        <a:lstStyle/>
        <a:p>
          <a:endParaRPr lang="ru-RU"/>
        </a:p>
      </dgm:t>
    </dgm:pt>
    <dgm:pt modelId="{761369F3-7457-458A-B897-699FF5B0EF00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Дж. Чедвик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273215E5-9EDB-4347-8F58-42B2A7EB191A}" type="parTrans" cxnId="{B56A553B-479A-4C40-B057-B25FE430F081}">
      <dgm:prSet/>
      <dgm:spPr/>
      <dgm:t>
        <a:bodyPr/>
        <a:lstStyle/>
        <a:p>
          <a:endParaRPr lang="ru-RU"/>
        </a:p>
      </dgm:t>
    </dgm:pt>
    <dgm:pt modelId="{DA326B87-9B99-4CEF-B05C-0090BD83E63E}" type="sibTrans" cxnId="{B56A553B-479A-4C40-B057-B25FE430F081}">
      <dgm:prSet/>
      <dgm:spPr/>
      <dgm:t>
        <a:bodyPr/>
        <a:lstStyle/>
        <a:p>
          <a:endParaRPr lang="ru-RU"/>
        </a:p>
      </dgm:t>
    </dgm:pt>
    <dgm:pt modelId="{6D068AB5-F7A2-44A0-B17C-715B6EA724AC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ОТКРЫТИЕ НЕЙТРОНА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537DB51E-B28C-4DE9-A084-D5A59E831A73}" type="parTrans" cxnId="{AC36EFF9-1952-49D6-A28C-1FB2A9F1FC92}">
      <dgm:prSet/>
      <dgm:spPr/>
      <dgm:t>
        <a:bodyPr/>
        <a:lstStyle/>
        <a:p>
          <a:endParaRPr lang="ru-RU"/>
        </a:p>
      </dgm:t>
    </dgm:pt>
    <dgm:pt modelId="{02F75F45-0F04-43E4-BF68-CFE4D14B606F}" type="sibTrans" cxnId="{AC36EFF9-1952-49D6-A28C-1FB2A9F1FC92}">
      <dgm:prSet/>
      <dgm:spPr/>
      <dgm:t>
        <a:bodyPr/>
        <a:lstStyle/>
        <a:p>
          <a:endParaRPr lang="ru-RU"/>
        </a:p>
      </dgm:t>
    </dgm:pt>
    <dgm:pt modelId="{5A4ED246-FB14-4302-AA75-5311D5D554CD}" type="pres">
      <dgm:prSet presAssocID="{19CA908C-FDA1-49DA-9409-7DB360936503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4C607B9-A17D-4757-86F5-7ED9E45C23A7}" type="pres">
      <dgm:prSet presAssocID="{CE648725-6952-4FE8-BF5F-C525763CE135}" presName="horFlow" presStyleCnt="0"/>
      <dgm:spPr/>
    </dgm:pt>
    <dgm:pt modelId="{B2E1C68F-5CFA-4027-98B6-AA47D723FFDC}" type="pres">
      <dgm:prSet presAssocID="{CE648725-6952-4FE8-BF5F-C525763CE135}" presName="bigChev" presStyleLbl="node1" presStyleIdx="0" presStyleCnt="3"/>
      <dgm:spPr/>
      <dgm:t>
        <a:bodyPr/>
        <a:lstStyle/>
        <a:p>
          <a:endParaRPr lang="ru-RU"/>
        </a:p>
      </dgm:t>
    </dgm:pt>
    <dgm:pt modelId="{3DEAEA48-E38A-47A5-86A7-93AC00C4B90A}" type="pres">
      <dgm:prSet presAssocID="{55042E25-A12F-49F8-82E9-A0502A9372EB}" presName="parTrans" presStyleCnt="0"/>
      <dgm:spPr/>
    </dgm:pt>
    <dgm:pt modelId="{D03C1EB4-AF18-4359-A66D-FECCBAF9A830}" type="pres">
      <dgm:prSet presAssocID="{17151C5E-5ED1-4BA7-963B-AC0DE5A95BF9}" presName="node" presStyleLbl="alignAccFollowNode1" presStyleIdx="0" presStyleCnt="6" custScaleX="1175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139536-2BC6-4FE7-9B47-94C2B8F5182C}" type="pres">
      <dgm:prSet presAssocID="{ECB6C5B4-CBC3-453C-9BF8-C2A8821A7937}" presName="sibTrans" presStyleCnt="0"/>
      <dgm:spPr/>
    </dgm:pt>
    <dgm:pt modelId="{34BAB1B5-677B-4C01-94C0-67889D0184C0}" type="pres">
      <dgm:prSet presAssocID="{750EC3E6-FD5C-4516-BA06-88B5039940E6}" presName="node" presStyleLbl="alignAccFollowNode1" presStyleIdx="1" presStyleCnt="6" custScaleX="1216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2DB693-ADC0-4F6D-96A8-F4B57A1F76FD}" type="pres">
      <dgm:prSet presAssocID="{CE648725-6952-4FE8-BF5F-C525763CE135}" presName="vSp" presStyleCnt="0"/>
      <dgm:spPr/>
    </dgm:pt>
    <dgm:pt modelId="{E3053B39-7D0D-470D-B895-E21DD65591E6}" type="pres">
      <dgm:prSet presAssocID="{33E21371-E88F-4F14-88B7-C15BAFC432E0}" presName="horFlow" presStyleCnt="0"/>
      <dgm:spPr/>
    </dgm:pt>
    <dgm:pt modelId="{3F751A76-79EF-4049-A55B-7329F5A45DB8}" type="pres">
      <dgm:prSet presAssocID="{33E21371-E88F-4F14-88B7-C15BAFC432E0}" presName="bigChev" presStyleLbl="node1" presStyleIdx="1" presStyleCnt="3"/>
      <dgm:spPr/>
      <dgm:t>
        <a:bodyPr/>
        <a:lstStyle/>
        <a:p>
          <a:endParaRPr lang="ru-RU"/>
        </a:p>
      </dgm:t>
    </dgm:pt>
    <dgm:pt modelId="{E05D0B5F-B5C6-4486-AB70-F193689385D2}" type="pres">
      <dgm:prSet presAssocID="{337F749C-EE3A-40A3-98E1-D80705F2E435}" presName="parTrans" presStyleCnt="0"/>
      <dgm:spPr/>
    </dgm:pt>
    <dgm:pt modelId="{0BC4F038-69CF-41A3-8231-F173D9AA77A7}" type="pres">
      <dgm:prSet presAssocID="{C911C457-B762-42CD-9C9C-BFCC82EA530F}" presName="node" presStyleLbl="alignAccFollowNode1" presStyleIdx="2" presStyleCnt="6" custScaleX="115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458960-205C-481B-968E-954E16FB1776}" type="pres">
      <dgm:prSet presAssocID="{F9D4861A-6369-46A9-8137-F1338D9E5E3D}" presName="sibTrans" presStyleCnt="0"/>
      <dgm:spPr/>
    </dgm:pt>
    <dgm:pt modelId="{13D85F90-7C7C-47FC-9D25-9CC0AC618CB9}" type="pres">
      <dgm:prSet presAssocID="{04085AD0-55EC-419A-B4AE-49DEF7157FA9}" presName="node" presStyleLbl="alignAccFollowNode1" presStyleIdx="3" presStyleCnt="6" custScaleX="1217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F8315A-03D9-4032-BA07-B4EF2BA8CE91}" type="pres">
      <dgm:prSet presAssocID="{33E21371-E88F-4F14-88B7-C15BAFC432E0}" presName="vSp" presStyleCnt="0"/>
      <dgm:spPr/>
    </dgm:pt>
    <dgm:pt modelId="{C99B6056-D4D8-4CA3-B4B1-4B0B77B7D00B}" type="pres">
      <dgm:prSet presAssocID="{1F652F10-2B73-4E7C-BB40-A4B57534AA11}" presName="horFlow" presStyleCnt="0"/>
      <dgm:spPr/>
    </dgm:pt>
    <dgm:pt modelId="{07DA0673-532F-44E9-8728-C0B738277C09}" type="pres">
      <dgm:prSet presAssocID="{1F652F10-2B73-4E7C-BB40-A4B57534AA11}" presName="bigChev" presStyleLbl="node1" presStyleIdx="2" presStyleCnt="3"/>
      <dgm:spPr/>
      <dgm:t>
        <a:bodyPr/>
        <a:lstStyle/>
        <a:p>
          <a:endParaRPr lang="ru-RU"/>
        </a:p>
      </dgm:t>
    </dgm:pt>
    <dgm:pt modelId="{962BBBE6-DED8-4173-9CAE-6796DE457B8A}" type="pres">
      <dgm:prSet presAssocID="{273215E5-9EDB-4347-8F58-42B2A7EB191A}" presName="parTrans" presStyleCnt="0"/>
      <dgm:spPr/>
    </dgm:pt>
    <dgm:pt modelId="{FF5A1646-67F4-4A31-A878-80E5404B1294}" type="pres">
      <dgm:prSet presAssocID="{761369F3-7457-458A-B897-699FF5B0EF00}" presName="node" presStyleLbl="alignAccFollowNode1" presStyleIdx="4" presStyleCnt="6" custScaleX="115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B89AD4-B762-4D61-A321-2CCA3AC515E8}" type="pres">
      <dgm:prSet presAssocID="{DA326B87-9B99-4CEF-B05C-0090BD83E63E}" presName="sibTrans" presStyleCnt="0"/>
      <dgm:spPr/>
    </dgm:pt>
    <dgm:pt modelId="{E49EB887-1C79-4DAB-BB31-102DF95D734E}" type="pres">
      <dgm:prSet presAssocID="{6D068AB5-F7A2-44A0-B17C-715B6EA724AC}" presName="node" presStyleLbl="alignAccFollowNode1" presStyleIdx="5" presStyleCnt="6" custScaleX="1212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7C63F7-A5B7-4C87-8270-FABB294FCA62}" type="presOf" srcId="{6D068AB5-F7A2-44A0-B17C-715B6EA724AC}" destId="{E49EB887-1C79-4DAB-BB31-102DF95D734E}" srcOrd="0" destOrd="0" presId="urn:microsoft.com/office/officeart/2005/8/layout/lProcess3"/>
    <dgm:cxn modelId="{DE38D6BF-0426-4D03-B165-B95793714605}" type="presOf" srcId="{04085AD0-55EC-419A-B4AE-49DEF7157FA9}" destId="{13D85F90-7C7C-47FC-9D25-9CC0AC618CB9}" srcOrd="0" destOrd="0" presId="urn:microsoft.com/office/officeart/2005/8/layout/lProcess3"/>
    <dgm:cxn modelId="{78AA9FF0-AEDD-44F2-95A5-75A367A35F63}" srcId="{33E21371-E88F-4F14-88B7-C15BAFC432E0}" destId="{C911C457-B762-42CD-9C9C-BFCC82EA530F}" srcOrd="0" destOrd="0" parTransId="{337F749C-EE3A-40A3-98E1-D80705F2E435}" sibTransId="{F9D4861A-6369-46A9-8137-F1338D9E5E3D}"/>
    <dgm:cxn modelId="{EEC75410-D178-411B-A505-2814689DB9BF}" srcId="{19CA908C-FDA1-49DA-9409-7DB360936503}" destId="{1F652F10-2B73-4E7C-BB40-A4B57534AA11}" srcOrd="2" destOrd="0" parTransId="{62BE8113-EEE8-4AC1-9C73-EF1D0ADF3FF5}" sibTransId="{52A7F3C7-5C73-4A79-AFA4-E4205D647BDB}"/>
    <dgm:cxn modelId="{AC36EFF9-1952-49D6-A28C-1FB2A9F1FC92}" srcId="{1F652F10-2B73-4E7C-BB40-A4B57534AA11}" destId="{6D068AB5-F7A2-44A0-B17C-715B6EA724AC}" srcOrd="1" destOrd="0" parTransId="{537DB51E-B28C-4DE9-A084-D5A59E831A73}" sibTransId="{02F75F45-0F04-43E4-BF68-CFE4D14B606F}"/>
    <dgm:cxn modelId="{34891610-D830-4DBB-ABDB-ED3086C28EA6}" srcId="{33E21371-E88F-4F14-88B7-C15BAFC432E0}" destId="{04085AD0-55EC-419A-B4AE-49DEF7157FA9}" srcOrd="1" destOrd="0" parTransId="{D7604F9C-5768-4352-957E-8FAFE6308340}" sibTransId="{AD72C298-8411-4381-A4D4-751075E20CB4}"/>
    <dgm:cxn modelId="{A7C90F08-D9AD-4D40-AA03-A77E1777A5D9}" type="presOf" srcId="{17151C5E-5ED1-4BA7-963B-AC0DE5A95BF9}" destId="{D03C1EB4-AF18-4359-A66D-FECCBAF9A830}" srcOrd="0" destOrd="0" presId="urn:microsoft.com/office/officeart/2005/8/layout/lProcess3"/>
    <dgm:cxn modelId="{E017C1C1-44A4-4FE4-8F1B-89687F7D61BA}" type="presOf" srcId="{761369F3-7457-458A-B897-699FF5B0EF00}" destId="{FF5A1646-67F4-4A31-A878-80E5404B1294}" srcOrd="0" destOrd="0" presId="urn:microsoft.com/office/officeart/2005/8/layout/lProcess3"/>
    <dgm:cxn modelId="{B56A553B-479A-4C40-B057-B25FE430F081}" srcId="{1F652F10-2B73-4E7C-BB40-A4B57534AA11}" destId="{761369F3-7457-458A-B897-699FF5B0EF00}" srcOrd="0" destOrd="0" parTransId="{273215E5-9EDB-4347-8F58-42B2A7EB191A}" sibTransId="{DA326B87-9B99-4CEF-B05C-0090BD83E63E}"/>
    <dgm:cxn modelId="{76C7C14F-0F46-4BE1-8D10-A7A689E7121D}" type="presOf" srcId="{750EC3E6-FD5C-4516-BA06-88B5039940E6}" destId="{34BAB1B5-677B-4C01-94C0-67889D0184C0}" srcOrd="0" destOrd="0" presId="urn:microsoft.com/office/officeart/2005/8/layout/lProcess3"/>
    <dgm:cxn modelId="{D0AA0A08-B0A2-4C6F-9900-B61A9E83672F}" srcId="{CE648725-6952-4FE8-BF5F-C525763CE135}" destId="{17151C5E-5ED1-4BA7-963B-AC0DE5A95BF9}" srcOrd="0" destOrd="0" parTransId="{55042E25-A12F-49F8-82E9-A0502A9372EB}" sibTransId="{ECB6C5B4-CBC3-453C-9BF8-C2A8821A7937}"/>
    <dgm:cxn modelId="{E11F6873-F343-46B7-BB02-5BE504CA83FD}" type="presOf" srcId="{CE648725-6952-4FE8-BF5F-C525763CE135}" destId="{B2E1C68F-5CFA-4027-98B6-AA47D723FFDC}" srcOrd="0" destOrd="0" presId="urn:microsoft.com/office/officeart/2005/8/layout/lProcess3"/>
    <dgm:cxn modelId="{A091DB05-3448-4596-B11E-6005BBBA38E6}" type="presOf" srcId="{C911C457-B762-42CD-9C9C-BFCC82EA530F}" destId="{0BC4F038-69CF-41A3-8231-F173D9AA77A7}" srcOrd="0" destOrd="0" presId="urn:microsoft.com/office/officeart/2005/8/layout/lProcess3"/>
    <dgm:cxn modelId="{36D6C7AA-72FA-41D5-9235-0E5337C38584}" srcId="{19CA908C-FDA1-49DA-9409-7DB360936503}" destId="{33E21371-E88F-4F14-88B7-C15BAFC432E0}" srcOrd="1" destOrd="0" parTransId="{41A02484-ECF8-4E6B-8010-EC5C037327D3}" sibTransId="{2BC7AE1C-FBAB-4191-98AC-AF47EAAEAD7F}"/>
    <dgm:cxn modelId="{78135EC0-CF23-4CF8-BC13-07CCE354198B}" type="presOf" srcId="{1F652F10-2B73-4E7C-BB40-A4B57534AA11}" destId="{07DA0673-532F-44E9-8728-C0B738277C09}" srcOrd="0" destOrd="0" presId="urn:microsoft.com/office/officeart/2005/8/layout/lProcess3"/>
    <dgm:cxn modelId="{7CE6134A-4D47-4714-AF56-4809D9177716}" srcId="{CE648725-6952-4FE8-BF5F-C525763CE135}" destId="{750EC3E6-FD5C-4516-BA06-88B5039940E6}" srcOrd="1" destOrd="0" parTransId="{0995665A-824E-4436-A15A-14409BDE52B7}" sibTransId="{3100DA84-3E16-43F2-AE42-8E2208BF3632}"/>
    <dgm:cxn modelId="{B4C99956-831B-43EC-B44E-32CC7CCBCC9A}" type="presOf" srcId="{33E21371-E88F-4F14-88B7-C15BAFC432E0}" destId="{3F751A76-79EF-4049-A55B-7329F5A45DB8}" srcOrd="0" destOrd="0" presId="urn:microsoft.com/office/officeart/2005/8/layout/lProcess3"/>
    <dgm:cxn modelId="{6A8D065B-F084-44A7-9068-3A9C363FDFF7}" srcId="{19CA908C-FDA1-49DA-9409-7DB360936503}" destId="{CE648725-6952-4FE8-BF5F-C525763CE135}" srcOrd="0" destOrd="0" parTransId="{D38BDABB-ACD3-4C5E-BA23-43BB71047CBB}" sibTransId="{8CF0D6E4-0F19-4BBB-BA5B-F7DCD8A05D2E}"/>
    <dgm:cxn modelId="{646BC926-54C5-4F87-BC57-F3DE1A01D15C}" type="presOf" srcId="{19CA908C-FDA1-49DA-9409-7DB360936503}" destId="{5A4ED246-FB14-4302-AA75-5311D5D554CD}" srcOrd="0" destOrd="0" presId="urn:microsoft.com/office/officeart/2005/8/layout/lProcess3"/>
    <dgm:cxn modelId="{65E8B7D8-6F77-4BAA-8E0C-FB9572A16840}" type="presParOf" srcId="{5A4ED246-FB14-4302-AA75-5311D5D554CD}" destId="{34C607B9-A17D-4757-86F5-7ED9E45C23A7}" srcOrd="0" destOrd="0" presId="urn:microsoft.com/office/officeart/2005/8/layout/lProcess3"/>
    <dgm:cxn modelId="{D5EDFE71-4197-4A82-951C-5C60D702AD20}" type="presParOf" srcId="{34C607B9-A17D-4757-86F5-7ED9E45C23A7}" destId="{B2E1C68F-5CFA-4027-98B6-AA47D723FFDC}" srcOrd="0" destOrd="0" presId="urn:microsoft.com/office/officeart/2005/8/layout/lProcess3"/>
    <dgm:cxn modelId="{1C6B4B18-0AA6-4E02-8EF0-D4ACA28D7965}" type="presParOf" srcId="{34C607B9-A17D-4757-86F5-7ED9E45C23A7}" destId="{3DEAEA48-E38A-47A5-86A7-93AC00C4B90A}" srcOrd="1" destOrd="0" presId="urn:microsoft.com/office/officeart/2005/8/layout/lProcess3"/>
    <dgm:cxn modelId="{B044DDDB-17AF-4BC4-BB8C-7F65AA371725}" type="presParOf" srcId="{34C607B9-A17D-4757-86F5-7ED9E45C23A7}" destId="{D03C1EB4-AF18-4359-A66D-FECCBAF9A830}" srcOrd="2" destOrd="0" presId="urn:microsoft.com/office/officeart/2005/8/layout/lProcess3"/>
    <dgm:cxn modelId="{22BFAC9F-793D-451B-9AF9-C12B6FDCA989}" type="presParOf" srcId="{34C607B9-A17D-4757-86F5-7ED9E45C23A7}" destId="{D5139536-2BC6-4FE7-9B47-94C2B8F5182C}" srcOrd="3" destOrd="0" presId="urn:microsoft.com/office/officeart/2005/8/layout/lProcess3"/>
    <dgm:cxn modelId="{6426581F-A8E5-4891-9FC1-C69E24FE8D60}" type="presParOf" srcId="{34C607B9-A17D-4757-86F5-7ED9E45C23A7}" destId="{34BAB1B5-677B-4C01-94C0-67889D0184C0}" srcOrd="4" destOrd="0" presId="urn:microsoft.com/office/officeart/2005/8/layout/lProcess3"/>
    <dgm:cxn modelId="{39F17AAD-9727-408D-9A00-2F34183F4D48}" type="presParOf" srcId="{5A4ED246-FB14-4302-AA75-5311D5D554CD}" destId="{D42DB693-ADC0-4F6D-96A8-F4B57A1F76FD}" srcOrd="1" destOrd="0" presId="urn:microsoft.com/office/officeart/2005/8/layout/lProcess3"/>
    <dgm:cxn modelId="{F33A5C78-3A66-4C0D-8E17-0BA94ADE0ADA}" type="presParOf" srcId="{5A4ED246-FB14-4302-AA75-5311D5D554CD}" destId="{E3053B39-7D0D-470D-B895-E21DD65591E6}" srcOrd="2" destOrd="0" presId="urn:microsoft.com/office/officeart/2005/8/layout/lProcess3"/>
    <dgm:cxn modelId="{2A3818B6-65B7-46F2-A43F-66305D481734}" type="presParOf" srcId="{E3053B39-7D0D-470D-B895-E21DD65591E6}" destId="{3F751A76-79EF-4049-A55B-7329F5A45DB8}" srcOrd="0" destOrd="0" presId="urn:microsoft.com/office/officeart/2005/8/layout/lProcess3"/>
    <dgm:cxn modelId="{EDE86154-E18D-4524-BB9F-9BCCBC897DC2}" type="presParOf" srcId="{E3053B39-7D0D-470D-B895-E21DD65591E6}" destId="{E05D0B5F-B5C6-4486-AB70-F193689385D2}" srcOrd="1" destOrd="0" presId="urn:microsoft.com/office/officeart/2005/8/layout/lProcess3"/>
    <dgm:cxn modelId="{5DDD081F-FEB6-4CD7-A9E8-2C9CC529EA21}" type="presParOf" srcId="{E3053B39-7D0D-470D-B895-E21DD65591E6}" destId="{0BC4F038-69CF-41A3-8231-F173D9AA77A7}" srcOrd="2" destOrd="0" presId="urn:microsoft.com/office/officeart/2005/8/layout/lProcess3"/>
    <dgm:cxn modelId="{3CD2BF43-B0CA-4186-86A2-B220EDFDE24B}" type="presParOf" srcId="{E3053B39-7D0D-470D-B895-E21DD65591E6}" destId="{4E458960-205C-481B-968E-954E16FB1776}" srcOrd="3" destOrd="0" presId="urn:microsoft.com/office/officeart/2005/8/layout/lProcess3"/>
    <dgm:cxn modelId="{839BEB3C-DEF3-4579-AF98-AAE60CE00B23}" type="presParOf" srcId="{E3053B39-7D0D-470D-B895-E21DD65591E6}" destId="{13D85F90-7C7C-47FC-9D25-9CC0AC618CB9}" srcOrd="4" destOrd="0" presId="urn:microsoft.com/office/officeart/2005/8/layout/lProcess3"/>
    <dgm:cxn modelId="{9965C8E4-3DCA-41F5-A90C-C9ED8BF27B2A}" type="presParOf" srcId="{5A4ED246-FB14-4302-AA75-5311D5D554CD}" destId="{7EF8315A-03D9-4032-BA07-B4EF2BA8CE91}" srcOrd="3" destOrd="0" presId="urn:microsoft.com/office/officeart/2005/8/layout/lProcess3"/>
    <dgm:cxn modelId="{4EB2281E-A44E-49ED-B0C1-A048235EC78A}" type="presParOf" srcId="{5A4ED246-FB14-4302-AA75-5311D5D554CD}" destId="{C99B6056-D4D8-4CA3-B4B1-4B0B77B7D00B}" srcOrd="4" destOrd="0" presId="urn:microsoft.com/office/officeart/2005/8/layout/lProcess3"/>
    <dgm:cxn modelId="{B0AF0108-E036-4A46-9A4D-0441844A670D}" type="presParOf" srcId="{C99B6056-D4D8-4CA3-B4B1-4B0B77B7D00B}" destId="{07DA0673-532F-44E9-8728-C0B738277C09}" srcOrd="0" destOrd="0" presId="urn:microsoft.com/office/officeart/2005/8/layout/lProcess3"/>
    <dgm:cxn modelId="{F7DC1DED-0211-4F4B-ADFC-80ED00AEB7DB}" type="presParOf" srcId="{C99B6056-D4D8-4CA3-B4B1-4B0B77B7D00B}" destId="{962BBBE6-DED8-4173-9CAE-6796DE457B8A}" srcOrd="1" destOrd="0" presId="urn:microsoft.com/office/officeart/2005/8/layout/lProcess3"/>
    <dgm:cxn modelId="{4B121364-BE8B-4AA6-AF59-ED4E58D55D0D}" type="presParOf" srcId="{C99B6056-D4D8-4CA3-B4B1-4B0B77B7D00B}" destId="{FF5A1646-67F4-4A31-A878-80E5404B1294}" srcOrd="2" destOrd="0" presId="urn:microsoft.com/office/officeart/2005/8/layout/lProcess3"/>
    <dgm:cxn modelId="{907975BB-2D98-4CEC-BCB7-D199800D01F6}" type="presParOf" srcId="{C99B6056-D4D8-4CA3-B4B1-4B0B77B7D00B}" destId="{ACB89AD4-B762-4D61-A321-2CCA3AC515E8}" srcOrd="3" destOrd="0" presId="urn:microsoft.com/office/officeart/2005/8/layout/lProcess3"/>
    <dgm:cxn modelId="{046B365D-95B8-448F-B1A6-9EF3DB876508}" type="presParOf" srcId="{C99B6056-D4D8-4CA3-B4B1-4B0B77B7D00B}" destId="{E49EB887-1C79-4DAB-BB31-102DF95D734E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30C860-3D78-46F6-9389-8F0307F27603}" type="doc">
      <dgm:prSet loTypeId="urn:microsoft.com/office/officeart/2005/8/layout/lProcess3" loCatId="process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8F144935-6F74-4E25-849E-34E518040689}">
      <dgm:prSet phldrT="[Текст]" custT="1"/>
      <dgm:spPr/>
      <dgm:t>
        <a:bodyPr/>
        <a:lstStyle/>
        <a:p>
          <a:r>
            <a:rPr lang="ru-RU" sz="2000" b="1" dirty="0" smtClean="0">
              <a:latin typeface="Arial" pitchFamily="34" charset="0"/>
              <a:cs typeface="Arial" pitchFamily="34" charset="0"/>
            </a:rPr>
            <a:t>Э. Резерфорд</a:t>
          </a:r>
          <a:endParaRPr lang="ru-RU" sz="2000" b="1" dirty="0">
            <a:latin typeface="Arial" pitchFamily="34" charset="0"/>
            <a:cs typeface="Arial" pitchFamily="34" charset="0"/>
          </a:endParaRPr>
        </a:p>
      </dgm:t>
    </dgm:pt>
    <dgm:pt modelId="{16229655-3D98-445E-8FAC-F661E6425C1C}" type="parTrans" cxnId="{28E12763-9D01-4BDC-85AE-2C308BE31DF3}">
      <dgm:prSet/>
      <dgm:spPr/>
      <dgm:t>
        <a:bodyPr/>
        <a:lstStyle/>
        <a:p>
          <a:endParaRPr lang="ru-RU"/>
        </a:p>
      </dgm:t>
    </dgm:pt>
    <dgm:pt modelId="{6C14C1DF-EEF4-41F2-8BB6-5F1D5A04C8F2}" type="sibTrans" cxnId="{28E12763-9D01-4BDC-85AE-2C308BE31DF3}">
      <dgm:prSet/>
      <dgm:spPr/>
      <dgm:t>
        <a:bodyPr/>
        <a:lstStyle/>
        <a:p>
          <a:endParaRPr lang="ru-RU"/>
        </a:p>
      </dgm:t>
    </dgm:pt>
    <dgm:pt modelId="{9FE18B00-7042-4E52-9CEF-0562EAF31292}">
      <dgm:prSet phldrT="[Текст]" custT="1"/>
      <dgm:spPr/>
      <dgm:t>
        <a:bodyPr/>
        <a:lstStyle/>
        <a:p>
          <a:pPr algn="just"/>
          <a:r>
            <a:rPr lang="ru-RU" sz="1800" b="1" dirty="0" smtClean="0">
              <a:latin typeface="Arial" pitchFamily="34" charset="0"/>
              <a:cs typeface="Arial" pitchFamily="34" charset="0"/>
            </a:rPr>
            <a:t>классическое представление о движении тел к явлениям атомных масштабов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21DCECBE-CA8B-46A3-BACE-13255D046AB7}" type="parTrans" cxnId="{36EF2BD3-E989-4E55-B1CD-D104528C336D}">
      <dgm:prSet/>
      <dgm:spPr/>
      <dgm:t>
        <a:bodyPr/>
        <a:lstStyle/>
        <a:p>
          <a:endParaRPr lang="ru-RU"/>
        </a:p>
      </dgm:t>
    </dgm:pt>
    <dgm:pt modelId="{0A971DCF-16CD-4552-AF8B-9DF7DC14F932}" type="sibTrans" cxnId="{36EF2BD3-E989-4E55-B1CD-D104528C336D}">
      <dgm:prSet/>
      <dgm:spPr/>
      <dgm:t>
        <a:bodyPr/>
        <a:lstStyle/>
        <a:p>
          <a:endParaRPr lang="ru-RU"/>
        </a:p>
      </dgm:t>
    </dgm:pt>
    <dgm:pt modelId="{4B159B40-A479-46D4-9D2D-595F56AB0DD0}" type="pres">
      <dgm:prSet presAssocID="{9D30C860-3D78-46F6-9389-8F0307F27603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E79E098-EE67-41C0-BDA6-3F6FDD59AFCC}" type="pres">
      <dgm:prSet presAssocID="{8F144935-6F74-4E25-849E-34E518040689}" presName="horFlow" presStyleCnt="0"/>
      <dgm:spPr/>
    </dgm:pt>
    <dgm:pt modelId="{5639720A-BCE0-4931-92CC-8FA735BDB190}" type="pres">
      <dgm:prSet presAssocID="{8F144935-6F74-4E25-849E-34E518040689}" presName="bigChev" presStyleLbl="node1" presStyleIdx="0" presStyleCnt="1" custScaleX="99454" custScaleY="69951" custLinFactY="-37626" custLinFactNeighborX="-7573" custLinFactNeighborY="-100000"/>
      <dgm:spPr/>
      <dgm:t>
        <a:bodyPr/>
        <a:lstStyle/>
        <a:p>
          <a:endParaRPr lang="ru-RU"/>
        </a:p>
      </dgm:t>
    </dgm:pt>
    <dgm:pt modelId="{87DEA567-7106-4A3D-97D3-026C219E4DF1}" type="pres">
      <dgm:prSet presAssocID="{21DCECBE-CA8B-46A3-BACE-13255D046AB7}" presName="parTrans" presStyleCnt="0"/>
      <dgm:spPr/>
    </dgm:pt>
    <dgm:pt modelId="{87E1694F-F7ED-4FF6-B6AD-4EB1F8EA8394}" type="pres">
      <dgm:prSet presAssocID="{9FE18B00-7042-4E52-9CEF-0562EAF31292}" presName="node" presStyleLbl="alignAccFollowNode1" presStyleIdx="0" presStyleCnt="1" custScaleX="194268" custScaleY="78541" custLinFactY="-62200" custLinFactNeighborX="39307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1C25ED-43F3-487D-8781-4BBEA6D6C007}" type="presOf" srcId="{9FE18B00-7042-4E52-9CEF-0562EAF31292}" destId="{87E1694F-F7ED-4FF6-B6AD-4EB1F8EA8394}" srcOrd="0" destOrd="0" presId="urn:microsoft.com/office/officeart/2005/8/layout/lProcess3"/>
    <dgm:cxn modelId="{28E12763-9D01-4BDC-85AE-2C308BE31DF3}" srcId="{9D30C860-3D78-46F6-9389-8F0307F27603}" destId="{8F144935-6F74-4E25-849E-34E518040689}" srcOrd="0" destOrd="0" parTransId="{16229655-3D98-445E-8FAC-F661E6425C1C}" sibTransId="{6C14C1DF-EEF4-41F2-8BB6-5F1D5A04C8F2}"/>
    <dgm:cxn modelId="{0AF43CAF-5C29-4E6A-BAC0-59FCC6BE04AD}" type="presOf" srcId="{9D30C860-3D78-46F6-9389-8F0307F27603}" destId="{4B159B40-A479-46D4-9D2D-595F56AB0DD0}" srcOrd="0" destOrd="0" presId="urn:microsoft.com/office/officeart/2005/8/layout/lProcess3"/>
    <dgm:cxn modelId="{B24201FA-B756-443D-8EC7-72D8038E1565}" type="presOf" srcId="{8F144935-6F74-4E25-849E-34E518040689}" destId="{5639720A-BCE0-4931-92CC-8FA735BDB190}" srcOrd="0" destOrd="0" presId="urn:microsoft.com/office/officeart/2005/8/layout/lProcess3"/>
    <dgm:cxn modelId="{36EF2BD3-E989-4E55-B1CD-D104528C336D}" srcId="{8F144935-6F74-4E25-849E-34E518040689}" destId="{9FE18B00-7042-4E52-9CEF-0562EAF31292}" srcOrd="0" destOrd="0" parTransId="{21DCECBE-CA8B-46A3-BACE-13255D046AB7}" sibTransId="{0A971DCF-16CD-4552-AF8B-9DF7DC14F932}"/>
    <dgm:cxn modelId="{45660F2F-A110-4C87-91ED-6F4B876D88BC}" type="presParOf" srcId="{4B159B40-A479-46D4-9D2D-595F56AB0DD0}" destId="{0E79E098-EE67-41C0-BDA6-3F6FDD59AFCC}" srcOrd="0" destOrd="0" presId="urn:microsoft.com/office/officeart/2005/8/layout/lProcess3"/>
    <dgm:cxn modelId="{74D73DE8-BA1E-4E11-9609-A1447D81CF53}" type="presParOf" srcId="{0E79E098-EE67-41C0-BDA6-3F6FDD59AFCC}" destId="{5639720A-BCE0-4931-92CC-8FA735BDB190}" srcOrd="0" destOrd="0" presId="urn:microsoft.com/office/officeart/2005/8/layout/lProcess3"/>
    <dgm:cxn modelId="{F67E309C-A98E-4344-9623-78C5D48536BC}" type="presParOf" srcId="{0E79E098-EE67-41C0-BDA6-3F6FDD59AFCC}" destId="{87DEA567-7106-4A3D-97D3-026C219E4DF1}" srcOrd="1" destOrd="0" presId="urn:microsoft.com/office/officeart/2005/8/layout/lProcess3"/>
    <dgm:cxn modelId="{1D0F22C9-EBC6-4245-8138-431738237F3C}" type="presParOf" srcId="{0E79E098-EE67-41C0-BDA6-3F6FDD59AFCC}" destId="{87E1694F-F7ED-4FF6-B6AD-4EB1F8EA8394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FC9F02-716C-4461-BBC0-507049A62219}" type="doc">
      <dgm:prSet loTypeId="urn:microsoft.com/office/officeart/2005/8/layout/lProcess3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9840359-6EAA-417E-B298-CDCEB86F5D35}">
      <dgm:prSet phldrT="[Текст]"/>
      <dgm:spPr/>
      <dgm:t>
        <a:bodyPr/>
        <a:lstStyle/>
        <a:p>
          <a:r>
            <a:rPr lang="en-US" b="1" dirty="0" smtClean="0"/>
            <a:t>k</a:t>
          </a:r>
          <a:r>
            <a:rPr lang="en-US" b="1" dirty="0" smtClean="0">
              <a:latin typeface="Cambria Math"/>
              <a:ea typeface="Cambria Math"/>
            </a:rPr>
            <a:t>˃1</a:t>
          </a:r>
          <a:endParaRPr lang="ru-RU" b="1" dirty="0"/>
        </a:p>
      </dgm:t>
    </dgm:pt>
    <dgm:pt modelId="{62CE811D-892F-4C53-8A52-37805956F98F}" type="parTrans" cxnId="{64DCEAB6-72AA-4580-AC4D-C066B0852AA0}">
      <dgm:prSet/>
      <dgm:spPr/>
      <dgm:t>
        <a:bodyPr/>
        <a:lstStyle/>
        <a:p>
          <a:endParaRPr lang="ru-RU"/>
        </a:p>
      </dgm:t>
    </dgm:pt>
    <dgm:pt modelId="{3E6EA42B-7F81-4135-A62A-9087BFEE5C3F}" type="sibTrans" cxnId="{64DCEAB6-72AA-4580-AC4D-C066B0852AA0}">
      <dgm:prSet/>
      <dgm:spPr/>
      <dgm:t>
        <a:bodyPr/>
        <a:lstStyle/>
        <a:p>
          <a:endParaRPr lang="ru-RU"/>
        </a:p>
      </dgm:t>
    </dgm:pt>
    <dgm:pt modelId="{AE5CA633-E049-4360-8AEB-6EF83BBDB275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атомный взрыв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656E6D7A-0DC8-4EC6-915C-3C3882F061B1}" type="parTrans" cxnId="{EBA26422-E588-4382-9EFA-83D24276DB09}">
      <dgm:prSet/>
      <dgm:spPr/>
      <dgm:t>
        <a:bodyPr/>
        <a:lstStyle/>
        <a:p>
          <a:endParaRPr lang="ru-RU"/>
        </a:p>
      </dgm:t>
    </dgm:pt>
    <dgm:pt modelId="{DFA729B1-8D44-402A-80BE-D5EA1856B008}" type="sibTrans" cxnId="{EBA26422-E588-4382-9EFA-83D24276DB09}">
      <dgm:prSet/>
      <dgm:spPr/>
      <dgm:t>
        <a:bodyPr/>
        <a:lstStyle/>
        <a:p>
          <a:endParaRPr lang="ru-RU"/>
        </a:p>
      </dgm:t>
    </dgm:pt>
    <dgm:pt modelId="{3998D78B-E8AA-4A68-AE93-9F8296016878}">
      <dgm:prSet phldrT="[Текст]"/>
      <dgm:spPr/>
      <dgm:t>
        <a:bodyPr/>
        <a:lstStyle/>
        <a:p>
          <a:r>
            <a:rPr lang="en-US" b="1" dirty="0" smtClean="0"/>
            <a:t>k=1</a:t>
          </a:r>
          <a:endParaRPr lang="ru-RU" b="1" dirty="0"/>
        </a:p>
      </dgm:t>
    </dgm:pt>
    <dgm:pt modelId="{BD020DE2-DFAA-4326-8005-54289B590C95}" type="parTrans" cxnId="{8F8FF4E1-7572-4CF5-9966-BB1DBEBE13D2}">
      <dgm:prSet/>
      <dgm:spPr/>
      <dgm:t>
        <a:bodyPr/>
        <a:lstStyle/>
        <a:p>
          <a:endParaRPr lang="ru-RU"/>
        </a:p>
      </dgm:t>
    </dgm:pt>
    <dgm:pt modelId="{D4F359AB-CCFC-41A9-AB1B-9D0DF5B439B5}" type="sibTrans" cxnId="{8F8FF4E1-7572-4CF5-9966-BB1DBEBE13D2}">
      <dgm:prSet/>
      <dgm:spPr/>
      <dgm:t>
        <a:bodyPr/>
        <a:lstStyle/>
        <a:p>
          <a:endParaRPr lang="ru-RU"/>
        </a:p>
      </dgm:t>
    </dgm:pt>
    <dgm:pt modelId="{1F21A942-ADF3-4CFC-9AD6-3D2979D39C4E}">
      <dgm:prSet phldrT="[Текст]"/>
      <dgm:spPr/>
      <dgm:t>
        <a:bodyPr/>
        <a:lstStyle/>
        <a:p>
          <a:r>
            <a:rPr lang="ru-RU" b="1" dirty="0" smtClean="0"/>
            <a:t>стационарная реакция</a:t>
          </a:r>
          <a:endParaRPr lang="ru-RU" b="1" dirty="0"/>
        </a:p>
      </dgm:t>
    </dgm:pt>
    <dgm:pt modelId="{9B1AC8C9-5B01-478C-8C77-32394134AE70}" type="parTrans" cxnId="{8B05FC12-C277-4914-BF4F-0441F48730C8}">
      <dgm:prSet/>
      <dgm:spPr/>
      <dgm:t>
        <a:bodyPr/>
        <a:lstStyle/>
        <a:p>
          <a:endParaRPr lang="ru-RU"/>
        </a:p>
      </dgm:t>
    </dgm:pt>
    <dgm:pt modelId="{29DC3D50-4D4F-432D-AF4B-A7618E77AEAB}" type="sibTrans" cxnId="{8B05FC12-C277-4914-BF4F-0441F48730C8}">
      <dgm:prSet/>
      <dgm:spPr/>
      <dgm:t>
        <a:bodyPr/>
        <a:lstStyle/>
        <a:p>
          <a:endParaRPr lang="ru-RU"/>
        </a:p>
      </dgm:t>
    </dgm:pt>
    <dgm:pt modelId="{35351CA3-BD83-4158-B1E3-ED93DC798078}">
      <dgm:prSet phldrT="[Текст]"/>
      <dgm:spPr/>
      <dgm:t>
        <a:bodyPr/>
        <a:lstStyle/>
        <a:p>
          <a:r>
            <a:rPr lang="en-US" b="1" dirty="0" smtClean="0"/>
            <a:t>k˂1</a:t>
          </a:r>
          <a:endParaRPr lang="ru-RU" b="1" dirty="0"/>
        </a:p>
      </dgm:t>
    </dgm:pt>
    <dgm:pt modelId="{7BEE1522-A811-4C41-BCD3-1F057C20BC59}" type="parTrans" cxnId="{47582B95-B837-47EF-AC97-40BF7E2DF32E}">
      <dgm:prSet/>
      <dgm:spPr/>
      <dgm:t>
        <a:bodyPr/>
        <a:lstStyle/>
        <a:p>
          <a:endParaRPr lang="ru-RU"/>
        </a:p>
      </dgm:t>
    </dgm:pt>
    <dgm:pt modelId="{B649EF4F-FBB0-47CE-BF0A-6DFA0A790085}" type="sibTrans" cxnId="{47582B95-B837-47EF-AC97-40BF7E2DF32E}">
      <dgm:prSet/>
      <dgm:spPr/>
      <dgm:t>
        <a:bodyPr/>
        <a:lstStyle/>
        <a:p>
          <a:endParaRPr lang="ru-RU"/>
        </a:p>
      </dgm:t>
    </dgm:pt>
    <dgm:pt modelId="{A49776BE-4414-4126-8B41-FCC62C64EAC2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реакция затухает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3EA975B6-FB9A-4B87-BBC6-662B5E801056}" type="parTrans" cxnId="{5F2207EE-F31E-49F1-AC2C-52E75363EB7E}">
      <dgm:prSet/>
      <dgm:spPr/>
      <dgm:t>
        <a:bodyPr/>
        <a:lstStyle/>
        <a:p>
          <a:endParaRPr lang="ru-RU"/>
        </a:p>
      </dgm:t>
    </dgm:pt>
    <dgm:pt modelId="{B9A37743-317C-4C02-A01B-5EDF37CA9D82}" type="sibTrans" cxnId="{5F2207EE-F31E-49F1-AC2C-52E75363EB7E}">
      <dgm:prSet/>
      <dgm:spPr/>
      <dgm:t>
        <a:bodyPr/>
        <a:lstStyle/>
        <a:p>
          <a:endParaRPr lang="ru-RU"/>
        </a:p>
      </dgm:t>
    </dgm:pt>
    <dgm:pt modelId="{76677201-ED60-4265-A153-A69B48EA0EBE}" type="pres">
      <dgm:prSet presAssocID="{ECFC9F02-716C-4461-BBC0-507049A6221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7584BB-6873-46B9-9B99-D1420BEA7B53}" type="pres">
      <dgm:prSet presAssocID="{19840359-6EAA-417E-B298-CDCEB86F5D35}" presName="horFlow" presStyleCnt="0"/>
      <dgm:spPr/>
    </dgm:pt>
    <dgm:pt modelId="{DC66A6F6-FB7D-4935-971F-2A9D84CC9DA5}" type="pres">
      <dgm:prSet presAssocID="{19840359-6EAA-417E-B298-CDCEB86F5D35}" presName="bigChev" presStyleLbl="node1" presStyleIdx="0" presStyleCnt="3"/>
      <dgm:spPr/>
      <dgm:t>
        <a:bodyPr/>
        <a:lstStyle/>
        <a:p>
          <a:endParaRPr lang="ru-RU"/>
        </a:p>
      </dgm:t>
    </dgm:pt>
    <dgm:pt modelId="{278AD499-F282-47AC-8899-4294F1005AA2}" type="pres">
      <dgm:prSet presAssocID="{656E6D7A-0DC8-4EC6-915C-3C3882F061B1}" presName="parTrans" presStyleCnt="0"/>
      <dgm:spPr/>
    </dgm:pt>
    <dgm:pt modelId="{350FB47B-2A16-4B99-ADFF-025E5195D159}" type="pres">
      <dgm:prSet presAssocID="{AE5CA633-E049-4360-8AEB-6EF83BBDB275}" presName="node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F250EC-7651-4BAC-8720-083E48ADD25C}" type="pres">
      <dgm:prSet presAssocID="{19840359-6EAA-417E-B298-CDCEB86F5D35}" presName="vSp" presStyleCnt="0"/>
      <dgm:spPr/>
    </dgm:pt>
    <dgm:pt modelId="{4DE84746-9359-4C7B-A8AB-D7ACB4B1B15B}" type="pres">
      <dgm:prSet presAssocID="{3998D78B-E8AA-4A68-AE93-9F8296016878}" presName="horFlow" presStyleCnt="0"/>
      <dgm:spPr/>
    </dgm:pt>
    <dgm:pt modelId="{50333C6E-0265-482F-8577-08656584BBEC}" type="pres">
      <dgm:prSet presAssocID="{3998D78B-E8AA-4A68-AE93-9F8296016878}" presName="bigChev" presStyleLbl="node1" presStyleIdx="1" presStyleCnt="3"/>
      <dgm:spPr/>
      <dgm:t>
        <a:bodyPr/>
        <a:lstStyle/>
        <a:p>
          <a:endParaRPr lang="ru-RU"/>
        </a:p>
      </dgm:t>
    </dgm:pt>
    <dgm:pt modelId="{3105607D-D349-4FEE-9B30-B10CF46DD946}" type="pres">
      <dgm:prSet presAssocID="{9B1AC8C9-5B01-478C-8C77-32394134AE70}" presName="parTrans" presStyleCnt="0"/>
      <dgm:spPr/>
    </dgm:pt>
    <dgm:pt modelId="{E5575E2B-2304-4288-ACE2-765D98039985}" type="pres">
      <dgm:prSet presAssocID="{1F21A942-ADF3-4CFC-9AD6-3D2979D39C4E}" presName="node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170DC2-F60A-4610-B5E9-B2DD5DB71CC3}" type="pres">
      <dgm:prSet presAssocID="{3998D78B-E8AA-4A68-AE93-9F8296016878}" presName="vSp" presStyleCnt="0"/>
      <dgm:spPr/>
    </dgm:pt>
    <dgm:pt modelId="{11F3054B-D952-4FF4-838B-321BC8F95337}" type="pres">
      <dgm:prSet presAssocID="{35351CA3-BD83-4158-B1E3-ED93DC798078}" presName="horFlow" presStyleCnt="0"/>
      <dgm:spPr/>
    </dgm:pt>
    <dgm:pt modelId="{09EDF6BE-105C-4BFD-8EDE-3E9F920EA251}" type="pres">
      <dgm:prSet presAssocID="{35351CA3-BD83-4158-B1E3-ED93DC798078}" presName="bigChev" presStyleLbl="node1" presStyleIdx="2" presStyleCnt="3"/>
      <dgm:spPr/>
      <dgm:t>
        <a:bodyPr/>
        <a:lstStyle/>
        <a:p>
          <a:endParaRPr lang="ru-RU"/>
        </a:p>
      </dgm:t>
    </dgm:pt>
    <dgm:pt modelId="{7145F10F-A9CC-4273-BC42-6283785522A5}" type="pres">
      <dgm:prSet presAssocID="{3EA975B6-FB9A-4B87-BBC6-662B5E801056}" presName="parTrans" presStyleCnt="0"/>
      <dgm:spPr/>
    </dgm:pt>
    <dgm:pt modelId="{55CCF504-30AE-4D35-8287-281DD6A8E89E}" type="pres">
      <dgm:prSet presAssocID="{A49776BE-4414-4126-8B41-FCC62C64EAC2}" presName="node" presStyleLbl="alignAccFollowNode1" presStyleIdx="2" presStyleCnt="3" custLinFactNeighborX="-15385" custLinFactNeighborY="-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118C86-2501-4F77-958C-7CA2A7003284}" type="presOf" srcId="{AE5CA633-E049-4360-8AEB-6EF83BBDB275}" destId="{350FB47B-2A16-4B99-ADFF-025E5195D159}" srcOrd="0" destOrd="0" presId="urn:microsoft.com/office/officeart/2005/8/layout/lProcess3"/>
    <dgm:cxn modelId="{EBA26422-E588-4382-9EFA-83D24276DB09}" srcId="{19840359-6EAA-417E-B298-CDCEB86F5D35}" destId="{AE5CA633-E049-4360-8AEB-6EF83BBDB275}" srcOrd="0" destOrd="0" parTransId="{656E6D7A-0DC8-4EC6-915C-3C3882F061B1}" sibTransId="{DFA729B1-8D44-402A-80BE-D5EA1856B008}"/>
    <dgm:cxn modelId="{64DCEAB6-72AA-4580-AC4D-C066B0852AA0}" srcId="{ECFC9F02-716C-4461-BBC0-507049A62219}" destId="{19840359-6EAA-417E-B298-CDCEB86F5D35}" srcOrd="0" destOrd="0" parTransId="{62CE811D-892F-4C53-8A52-37805956F98F}" sibTransId="{3E6EA42B-7F81-4135-A62A-9087BFEE5C3F}"/>
    <dgm:cxn modelId="{C4A12767-6BB6-4833-97CA-B48872ABE0D1}" type="presOf" srcId="{1F21A942-ADF3-4CFC-9AD6-3D2979D39C4E}" destId="{E5575E2B-2304-4288-ACE2-765D98039985}" srcOrd="0" destOrd="0" presId="urn:microsoft.com/office/officeart/2005/8/layout/lProcess3"/>
    <dgm:cxn modelId="{265D4F60-FE5A-430F-9627-FD49007001EF}" type="presOf" srcId="{ECFC9F02-716C-4461-BBC0-507049A62219}" destId="{76677201-ED60-4265-A153-A69B48EA0EBE}" srcOrd="0" destOrd="0" presId="urn:microsoft.com/office/officeart/2005/8/layout/lProcess3"/>
    <dgm:cxn modelId="{8B05FC12-C277-4914-BF4F-0441F48730C8}" srcId="{3998D78B-E8AA-4A68-AE93-9F8296016878}" destId="{1F21A942-ADF3-4CFC-9AD6-3D2979D39C4E}" srcOrd="0" destOrd="0" parTransId="{9B1AC8C9-5B01-478C-8C77-32394134AE70}" sibTransId="{29DC3D50-4D4F-432D-AF4B-A7618E77AEAB}"/>
    <dgm:cxn modelId="{A13629C8-A8E3-4A7A-BC15-0AC984997C1D}" type="presOf" srcId="{3998D78B-E8AA-4A68-AE93-9F8296016878}" destId="{50333C6E-0265-482F-8577-08656584BBEC}" srcOrd="0" destOrd="0" presId="urn:microsoft.com/office/officeart/2005/8/layout/lProcess3"/>
    <dgm:cxn modelId="{47582B95-B837-47EF-AC97-40BF7E2DF32E}" srcId="{ECFC9F02-716C-4461-BBC0-507049A62219}" destId="{35351CA3-BD83-4158-B1E3-ED93DC798078}" srcOrd="2" destOrd="0" parTransId="{7BEE1522-A811-4C41-BCD3-1F057C20BC59}" sibTransId="{B649EF4F-FBB0-47CE-BF0A-6DFA0A790085}"/>
    <dgm:cxn modelId="{5F2207EE-F31E-49F1-AC2C-52E75363EB7E}" srcId="{35351CA3-BD83-4158-B1E3-ED93DC798078}" destId="{A49776BE-4414-4126-8B41-FCC62C64EAC2}" srcOrd="0" destOrd="0" parTransId="{3EA975B6-FB9A-4B87-BBC6-662B5E801056}" sibTransId="{B9A37743-317C-4C02-A01B-5EDF37CA9D82}"/>
    <dgm:cxn modelId="{4893DA71-3A69-44B7-AE7E-AB22CCF3F399}" type="presOf" srcId="{19840359-6EAA-417E-B298-CDCEB86F5D35}" destId="{DC66A6F6-FB7D-4935-971F-2A9D84CC9DA5}" srcOrd="0" destOrd="0" presId="urn:microsoft.com/office/officeart/2005/8/layout/lProcess3"/>
    <dgm:cxn modelId="{8F8FF4E1-7572-4CF5-9966-BB1DBEBE13D2}" srcId="{ECFC9F02-716C-4461-BBC0-507049A62219}" destId="{3998D78B-E8AA-4A68-AE93-9F8296016878}" srcOrd="1" destOrd="0" parTransId="{BD020DE2-DFAA-4326-8005-54289B590C95}" sibTransId="{D4F359AB-CCFC-41A9-AB1B-9D0DF5B439B5}"/>
    <dgm:cxn modelId="{4FBB59CE-A795-484D-A82F-C2C5052944E3}" type="presOf" srcId="{A49776BE-4414-4126-8B41-FCC62C64EAC2}" destId="{55CCF504-30AE-4D35-8287-281DD6A8E89E}" srcOrd="0" destOrd="0" presId="urn:microsoft.com/office/officeart/2005/8/layout/lProcess3"/>
    <dgm:cxn modelId="{6EB33D39-F1CF-4060-880A-04DF422B57F5}" type="presOf" srcId="{35351CA3-BD83-4158-B1E3-ED93DC798078}" destId="{09EDF6BE-105C-4BFD-8EDE-3E9F920EA251}" srcOrd="0" destOrd="0" presId="urn:microsoft.com/office/officeart/2005/8/layout/lProcess3"/>
    <dgm:cxn modelId="{278A2DB3-EA6A-4091-957E-8365E67B3A4C}" type="presParOf" srcId="{76677201-ED60-4265-A153-A69B48EA0EBE}" destId="{127584BB-6873-46B9-9B99-D1420BEA7B53}" srcOrd="0" destOrd="0" presId="urn:microsoft.com/office/officeart/2005/8/layout/lProcess3"/>
    <dgm:cxn modelId="{5A5F38CC-7995-4E80-9917-EFC851E3F703}" type="presParOf" srcId="{127584BB-6873-46B9-9B99-D1420BEA7B53}" destId="{DC66A6F6-FB7D-4935-971F-2A9D84CC9DA5}" srcOrd="0" destOrd="0" presId="urn:microsoft.com/office/officeart/2005/8/layout/lProcess3"/>
    <dgm:cxn modelId="{DE774587-E787-4D48-8696-51CBFD032BCA}" type="presParOf" srcId="{127584BB-6873-46B9-9B99-D1420BEA7B53}" destId="{278AD499-F282-47AC-8899-4294F1005AA2}" srcOrd="1" destOrd="0" presId="urn:microsoft.com/office/officeart/2005/8/layout/lProcess3"/>
    <dgm:cxn modelId="{84A695AB-91A1-490B-B065-FB237733CB02}" type="presParOf" srcId="{127584BB-6873-46B9-9B99-D1420BEA7B53}" destId="{350FB47B-2A16-4B99-ADFF-025E5195D159}" srcOrd="2" destOrd="0" presId="urn:microsoft.com/office/officeart/2005/8/layout/lProcess3"/>
    <dgm:cxn modelId="{569706A0-A9B5-4244-89F7-9B1FE55066B6}" type="presParOf" srcId="{76677201-ED60-4265-A153-A69B48EA0EBE}" destId="{1CF250EC-7651-4BAC-8720-083E48ADD25C}" srcOrd="1" destOrd="0" presId="urn:microsoft.com/office/officeart/2005/8/layout/lProcess3"/>
    <dgm:cxn modelId="{18EA411D-14E6-4556-A855-488073EBBE0F}" type="presParOf" srcId="{76677201-ED60-4265-A153-A69B48EA0EBE}" destId="{4DE84746-9359-4C7B-A8AB-D7ACB4B1B15B}" srcOrd="2" destOrd="0" presId="urn:microsoft.com/office/officeart/2005/8/layout/lProcess3"/>
    <dgm:cxn modelId="{8DFF5F28-B26F-4B65-A5E5-147F7C2A7A18}" type="presParOf" srcId="{4DE84746-9359-4C7B-A8AB-D7ACB4B1B15B}" destId="{50333C6E-0265-482F-8577-08656584BBEC}" srcOrd="0" destOrd="0" presId="urn:microsoft.com/office/officeart/2005/8/layout/lProcess3"/>
    <dgm:cxn modelId="{B6474559-E8CC-4ED9-A7AD-D73F6A1D8BF9}" type="presParOf" srcId="{4DE84746-9359-4C7B-A8AB-D7ACB4B1B15B}" destId="{3105607D-D349-4FEE-9B30-B10CF46DD946}" srcOrd="1" destOrd="0" presId="urn:microsoft.com/office/officeart/2005/8/layout/lProcess3"/>
    <dgm:cxn modelId="{26A55BC9-3CFE-4EFC-A13A-ADACE55FAD62}" type="presParOf" srcId="{4DE84746-9359-4C7B-A8AB-D7ACB4B1B15B}" destId="{E5575E2B-2304-4288-ACE2-765D98039985}" srcOrd="2" destOrd="0" presId="urn:microsoft.com/office/officeart/2005/8/layout/lProcess3"/>
    <dgm:cxn modelId="{9A57352F-1752-4855-AFC6-92C38619AFC4}" type="presParOf" srcId="{76677201-ED60-4265-A153-A69B48EA0EBE}" destId="{C3170DC2-F60A-4610-B5E9-B2DD5DB71CC3}" srcOrd="3" destOrd="0" presId="urn:microsoft.com/office/officeart/2005/8/layout/lProcess3"/>
    <dgm:cxn modelId="{51E46D82-D21D-4B15-B817-751ECF9496EB}" type="presParOf" srcId="{76677201-ED60-4265-A153-A69B48EA0EBE}" destId="{11F3054B-D952-4FF4-838B-321BC8F95337}" srcOrd="4" destOrd="0" presId="urn:microsoft.com/office/officeart/2005/8/layout/lProcess3"/>
    <dgm:cxn modelId="{659C9C95-8026-4A76-9CEA-1E8F44FC83D9}" type="presParOf" srcId="{11F3054B-D952-4FF4-838B-321BC8F95337}" destId="{09EDF6BE-105C-4BFD-8EDE-3E9F920EA251}" srcOrd="0" destOrd="0" presId="urn:microsoft.com/office/officeart/2005/8/layout/lProcess3"/>
    <dgm:cxn modelId="{2576BA91-9390-4C99-A0C3-2E7836287F8A}" type="presParOf" srcId="{11F3054B-D952-4FF4-838B-321BC8F95337}" destId="{7145F10F-A9CC-4273-BC42-6283785522A5}" srcOrd="1" destOrd="0" presId="urn:microsoft.com/office/officeart/2005/8/layout/lProcess3"/>
    <dgm:cxn modelId="{CBB5DBE3-A49D-4A03-8DCD-6C364279F4DC}" type="presParOf" srcId="{11F3054B-D952-4FF4-838B-321BC8F95337}" destId="{55CCF504-30AE-4D35-8287-281DD6A8E89E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E1C68F-5CFA-4027-98B6-AA47D723FFDC}">
      <dsp:nvSpPr>
        <dsp:cNvPr id="0" name=""/>
        <dsp:cNvSpPr/>
      </dsp:nvSpPr>
      <dsp:spPr>
        <a:xfrm>
          <a:off x="2458" y="438651"/>
          <a:ext cx="2162708" cy="865083"/>
        </a:xfrm>
        <a:prstGeom prst="chevron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b="1" kern="1200" dirty="0" smtClean="0">
              <a:latin typeface="Arial" pitchFamily="34" charset="0"/>
              <a:cs typeface="Arial" pitchFamily="34" charset="0"/>
            </a:rPr>
            <a:t>1911</a:t>
          </a:r>
          <a:endParaRPr lang="ru-RU" sz="4300" b="1" kern="1200" dirty="0">
            <a:latin typeface="Arial" pitchFamily="34" charset="0"/>
            <a:cs typeface="Arial" pitchFamily="34" charset="0"/>
          </a:endParaRPr>
        </a:p>
      </dsp:txBody>
      <dsp:txXfrm>
        <a:off x="2458" y="438651"/>
        <a:ext cx="2162708" cy="865083"/>
      </dsp:txXfrm>
    </dsp:sp>
    <dsp:sp modelId="{D03C1EB4-AF18-4359-A66D-FECCBAF9A830}">
      <dsp:nvSpPr>
        <dsp:cNvPr id="0" name=""/>
        <dsp:cNvSpPr/>
      </dsp:nvSpPr>
      <dsp:spPr>
        <a:xfrm>
          <a:off x="1884015" y="512183"/>
          <a:ext cx="2110545" cy="718019"/>
        </a:xfrm>
        <a:prstGeom prst="chevron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Э. Резерфорд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Г. Гейгер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1884015" y="512183"/>
        <a:ext cx="2110545" cy="718019"/>
      </dsp:txXfrm>
    </dsp:sp>
    <dsp:sp modelId="{34BAB1B5-677B-4C01-94C0-67889D0184C0}">
      <dsp:nvSpPr>
        <dsp:cNvPr id="0" name=""/>
        <dsp:cNvSpPr/>
      </dsp:nvSpPr>
      <dsp:spPr>
        <a:xfrm>
          <a:off x="3743254" y="512183"/>
          <a:ext cx="2183640" cy="718019"/>
        </a:xfrm>
        <a:prstGeom prst="chevron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ПЛАНЕТАРНОЕ СТРОЕНИЕ АТОМА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3743254" y="512183"/>
        <a:ext cx="2183640" cy="718019"/>
      </dsp:txXfrm>
    </dsp:sp>
    <dsp:sp modelId="{3F751A76-79EF-4049-A55B-7329F5A45DB8}">
      <dsp:nvSpPr>
        <dsp:cNvPr id="0" name=""/>
        <dsp:cNvSpPr/>
      </dsp:nvSpPr>
      <dsp:spPr>
        <a:xfrm>
          <a:off x="2458" y="1424846"/>
          <a:ext cx="2162708" cy="865083"/>
        </a:xfrm>
        <a:prstGeom prst="chevron">
          <a:avLst/>
        </a:prstGeom>
        <a:solidFill>
          <a:schemeClr val="accent5">
            <a:shade val="80000"/>
            <a:hueOff val="73039"/>
            <a:satOff val="1884"/>
            <a:lumOff val="105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b="1" kern="1200" smtClean="0">
              <a:latin typeface="Arial" pitchFamily="34" charset="0"/>
              <a:cs typeface="Arial" pitchFamily="34" charset="0"/>
            </a:rPr>
            <a:t>1919</a:t>
          </a:r>
          <a:endParaRPr lang="ru-RU" sz="4300" b="1" kern="1200" dirty="0">
            <a:latin typeface="Arial" pitchFamily="34" charset="0"/>
            <a:cs typeface="Arial" pitchFamily="34" charset="0"/>
          </a:endParaRPr>
        </a:p>
      </dsp:txBody>
      <dsp:txXfrm>
        <a:off x="2458" y="1424846"/>
        <a:ext cx="2162708" cy="865083"/>
      </dsp:txXfrm>
    </dsp:sp>
    <dsp:sp modelId="{0BC4F038-69CF-41A3-8231-F173D9AA77A7}">
      <dsp:nvSpPr>
        <dsp:cNvPr id="0" name=""/>
        <dsp:cNvSpPr/>
      </dsp:nvSpPr>
      <dsp:spPr>
        <a:xfrm>
          <a:off x="1884015" y="1498378"/>
          <a:ext cx="2072993" cy="718019"/>
        </a:xfrm>
        <a:prstGeom prst="chevron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Э. Резерфорд </a:t>
          </a:r>
          <a:endParaRPr lang="ru-RU" sz="1400" kern="1200" dirty="0"/>
        </a:p>
      </dsp:txBody>
      <dsp:txXfrm>
        <a:off x="1884015" y="1498378"/>
        <a:ext cx="2072993" cy="718019"/>
      </dsp:txXfrm>
    </dsp:sp>
    <dsp:sp modelId="{13D85F90-7C7C-47FC-9D25-9CC0AC618CB9}">
      <dsp:nvSpPr>
        <dsp:cNvPr id="0" name=""/>
        <dsp:cNvSpPr/>
      </dsp:nvSpPr>
      <dsp:spPr>
        <a:xfrm>
          <a:off x="3705702" y="1498378"/>
          <a:ext cx="2184627" cy="718019"/>
        </a:xfrm>
        <a:prstGeom prst="chevron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>
              <a:latin typeface="Arial" pitchFamily="34" charset="0"/>
              <a:cs typeface="Arial" pitchFamily="34" charset="0"/>
            </a:rPr>
            <a:t>ОТКРЫТИЕ ПРОТОНА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3705702" y="1498378"/>
        <a:ext cx="2184627" cy="718019"/>
      </dsp:txXfrm>
    </dsp:sp>
    <dsp:sp modelId="{07DA0673-532F-44E9-8728-C0B738277C09}">
      <dsp:nvSpPr>
        <dsp:cNvPr id="0" name=""/>
        <dsp:cNvSpPr/>
      </dsp:nvSpPr>
      <dsp:spPr>
        <a:xfrm>
          <a:off x="2458" y="2411041"/>
          <a:ext cx="2162708" cy="865083"/>
        </a:xfrm>
        <a:prstGeom prst="chevron">
          <a:avLst/>
        </a:prstGeom>
        <a:solidFill>
          <a:schemeClr val="accent5">
            <a:shade val="80000"/>
            <a:hueOff val="146079"/>
            <a:satOff val="3768"/>
            <a:lumOff val="210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b="1" kern="1200" smtClean="0">
              <a:latin typeface="Arial" pitchFamily="34" charset="0"/>
              <a:cs typeface="Arial" pitchFamily="34" charset="0"/>
            </a:rPr>
            <a:t>1932</a:t>
          </a:r>
          <a:endParaRPr lang="ru-RU" sz="4300" b="1" kern="1200" dirty="0">
            <a:latin typeface="Arial" pitchFamily="34" charset="0"/>
            <a:cs typeface="Arial" pitchFamily="34" charset="0"/>
          </a:endParaRPr>
        </a:p>
      </dsp:txBody>
      <dsp:txXfrm>
        <a:off x="2458" y="2411041"/>
        <a:ext cx="2162708" cy="865083"/>
      </dsp:txXfrm>
    </dsp:sp>
    <dsp:sp modelId="{FF5A1646-67F4-4A31-A878-80E5404B1294}">
      <dsp:nvSpPr>
        <dsp:cNvPr id="0" name=""/>
        <dsp:cNvSpPr/>
      </dsp:nvSpPr>
      <dsp:spPr>
        <a:xfrm>
          <a:off x="1884015" y="2484573"/>
          <a:ext cx="2072993" cy="718019"/>
        </a:xfrm>
        <a:prstGeom prst="chevron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Дж. Чедвик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1884015" y="2484573"/>
        <a:ext cx="2072993" cy="718019"/>
      </dsp:txXfrm>
    </dsp:sp>
    <dsp:sp modelId="{E49EB887-1C79-4DAB-BB31-102DF95D734E}">
      <dsp:nvSpPr>
        <dsp:cNvPr id="0" name=""/>
        <dsp:cNvSpPr/>
      </dsp:nvSpPr>
      <dsp:spPr>
        <a:xfrm>
          <a:off x="3705702" y="2484573"/>
          <a:ext cx="2175634" cy="718019"/>
        </a:xfrm>
        <a:prstGeom prst="chevron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Arial" pitchFamily="34" charset="0"/>
              <a:cs typeface="Arial" pitchFamily="34" charset="0"/>
            </a:rPr>
            <a:t>ОТКРЫТИЕ НЕЙТРОНА</a:t>
          </a:r>
          <a:endParaRPr lang="ru-RU" sz="1400" b="1" kern="1200" dirty="0">
            <a:latin typeface="Arial" pitchFamily="34" charset="0"/>
            <a:cs typeface="Arial" pitchFamily="34" charset="0"/>
          </a:endParaRPr>
        </a:p>
      </dsp:txBody>
      <dsp:txXfrm>
        <a:off x="3705702" y="2484573"/>
        <a:ext cx="2175634" cy="71801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39720A-BCE0-4931-92CC-8FA735BDB190}">
      <dsp:nvSpPr>
        <dsp:cNvPr id="0" name=""/>
        <dsp:cNvSpPr/>
      </dsp:nvSpPr>
      <dsp:spPr>
        <a:xfrm>
          <a:off x="0" y="0"/>
          <a:ext cx="3301042" cy="928715"/>
        </a:xfrm>
        <a:prstGeom prst="chevron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itchFamily="34" charset="0"/>
              <a:cs typeface="Arial" pitchFamily="34" charset="0"/>
            </a:rPr>
            <a:t>Э. Резерфорд</a:t>
          </a:r>
          <a:endParaRPr lang="ru-RU" sz="2000" b="1" kern="1200" dirty="0">
            <a:latin typeface="Arial" pitchFamily="34" charset="0"/>
            <a:cs typeface="Arial" pitchFamily="34" charset="0"/>
          </a:endParaRPr>
        </a:p>
      </dsp:txBody>
      <dsp:txXfrm>
        <a:off x="0" y="0"/>
        <a:ext cx="3301042" cy="928715"/>
      </dsp:txXfrm>
    </dsp:sp>
    <dsp:sp modelId="{87E1694F-F7ED-4FF6-B6AD-4EB1F8EA8394}">
      <dsp:nvSpPr>
        <dsp:cNvPr id="0" name=""/>
        <dsp:cNvSpPr/>
      </dsp:nvSpPr>
      <dsp:spPr>
        <a:xfrm>
          <a:off x="2877697" y="42851"/>
          <a:ext cx="5351902" cy="865492"/>
        </a:xfrm>
        <a:prstGeom prst="chevron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itchFamily="34" charset="0"/>
              <a:cs typeface="Arial" pitchFamily="34" charset="0"/>
            </a:rPr>
            <a:t>классическое представление о движении тел к явлениям атомных масштабов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>
        <a:off x="2877697" y="42851"/>
        <a:ext cx="5351902" cy="86549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C66A6F6-FB7D-4935-971F-2A9D84CC9DA5}">
      <dsp:nvSpPr>
        <dsp:cNvPr id="0" name=""/>
        <dsp:cNvSpPr/>
      </dsp:nvSpPr>
      <dsp:spPr>
        <a:xfrm>
          <a:off x="289590" y="1974"/>
          <a:ext cx="2752133" cy="1100853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41275" rIns="0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b="1" kern="1200" dirty="0" smtClean="0"/>
            <a:t>k</a:t>
          </a:r>
          <a:r>
            <a:rPr lang="en-US" sz="6500" b="1" kern="1200" dirty="0" smtClean="0">
              <a:latin typeface="Cambria Math"/>
              <a:ea typeface="Cambria Math"/>
            </a:rPr>
            <a:t>˃1</a:t>
          </a:r>
          <a:endParaRPr lang="ru-RU" sz="6500" b="1" kern="1200" dirty="0"/>
        </a:p>
      </dsp:txBody>
      <dsp:txXfrm>
        <a:off x="289590" y="1974"/>
        <a:ext cx="2752133" cy="1100853"/>
      </dsp:txXfrm>
    </dsp:sp>
    <dsp:sp modelId="{350FB47B-2A16-4B99-ADFF-025E5195D159}">
      <dsp:nvSpPr>
        <dsp:cNvPr id="0" name=""/>
        <dsp:cNvSpPr/>
      </dsp:nvSpPr>
      <dsp:spPr>
        <a:xfrm>
          <a:off x="2683946" y="95547"/>
          <a:ext cx="2284271" cy="913708"/>
        </a:xfrm>
        <a:prstGeom prst="chevron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Arial" pitchFamily="34" charset="0"/>
              <a:cs typeface="Arial" pitchFamily="34" charset="0"/>
            </a:rPr>
            <a:t>атомный взрыв</a:t>
          </a:r>
          <a:endParaRPr lang="ru-RU" sz="1700" b="1" kern="1200" dirty="0">
            <a:latin typeface="Arial" pitchFamily="34" charset="0"/>
            <a:cs typeface="Arial" pitchFamily="34" charset="0"/>
          </a:endParaRPr>
        </a:p>
      </dsp:txBody>
      <dsp:txXfrm>
        <a:off x="2683946" y="95547"/>
        <a:ext cx="2284271" cy="913708"/>
      </dsp:txXfrm>
    </dsp:sp>
    <dsp:sp modelId="{50333C6E-0265-482F-8577-08656584BBEC}">
      <dsp:nvSpPr>
        <dsp:cNvPr id="0" name=""/>
        <dsp:cNvSpPr/>
      </dsp:nvSpPr>
      <dsp:spPr>
        <a:xfrm>
          <a:off x="289590" y="1256947"/>
          <a:ext cx="2752133" cy="1100853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41275" rIns="0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b="1" kern="1200" dirty="0" smtClean="0"/>
            <a:t>k=1</a:t>
          </a:r>
          <a:endParaRPr lang="ru-RU" sz="6500" b="1" kern="1200" dirty="0"/>
        </a:p>
      </dsp:txBody>
      <dsp:txXfrm>
        <a:off x="289590" y="1256947"/>
        <a:ext cx="2752133" cy="1100853"/>
      </dsp:txXfrm>
    </dsp:sp>
    <dsp:sp modelId="{E5575E2B-2304-4288-ACE2-765D98039985}">
      <dsp:nvSpPr>
        <dsp:cNvPr id="0" name=""/>
        <dsp:cNvSpPr/>
      </dsp:nvSpPr>
      <dsp:spPr>
        <a:xfrm>
          <a:off x="2683946" y="1350520"/>
          <a:ext cx="2284271" cy="913708"/>
        </a:xfrm>
        <a:prstGeom prst="chevron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/>
            <a:t>стационарная реакция</a:t>
          </a:r>
          <a:endParaRPr lang="ru-RU" sz="1700" b="1" kern="1200" dirty="0"/>
        </a:p>
      </dsp:txBody>
      <dsp:txXfrm>
        <a:off x="2683946" y="1350520"/>
        <a:ext cx="2284271" cy="913708"/>
      </dsp:txXfrm>
    </dsp:sp>
    <dsp:sp modelId="{09EDF6BE-105C-4BFD-8EDE-3E9F920EA251}">
      <dsp:nvSpPr>
        <dsp:cNvPr id="0" name=""/>
        <dsp:cNvSpPr/>
      </dsp:nvSpPr>
      <dsp:spPr>
        <a:xfrm>
          <a:off x="289590" y="2511920"/>
          <a:ext cx="2752133" cy="1100853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41275" rIns="0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b="1" kern="1200" dirty="0" smtClean="0"/>
            <a:t>k˂1</a:t>
          </a:r>
          <a:endParaRPr lang="ru-RU" sz="6500" b="1" kern="1200" dirty="0"/>
        </a:p>
      </dsp:txBody>
      <dsp:txXfrm>
        <a:off x="289590" y="2511920"/>
        <a:ext cx="2752133" cy="1100853"/>
      </dsp:txXfrm>
    </dsp:sp>
    <dsp:sp modelId="{55CCF504-30AE-4D35-8287-281DD6A8E89E}">
      <dsp:nvSpPr>
        <dsp:cNvPr id="0" name=""/>
        <dsp:cNvSpPr/>
      </dsp:nvSpPr>
      <dsp:spPr>
        <a:xfrm>
          <a:off x="2628902" y="2601290"/>
          <a:ext cx="2284271" cy="913708"/>
        </a:xfrm>
        <a:prstGeom prst="chevron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10795" rIns="0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Arial" pitchFamily="34" charset="0"/>
              <a:cs typeface="Arial" pitchFamily="34" charset="0"/>
            </a:rPr>
            <a:t>реакция затухает</a:t>
          </a:r>
          <a:endParaRPr lang="ru-RU" sz="1700" b="1" kern="1200" dirty="0">
            <a:latin typeface="Arial" pitchFamily="34" charset="0"/>
            <a:cs typeface="Arial" pitchFamily="34" charset="0"/>
          </a:endParaRPr>
        </a:p>
      </dsp:txBody>
      <dsp:txXfrm>
        <a:off x="2628902" y="2601290"/>
        <a:ext cx="2284271" cy="9137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9949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571184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119465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2335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3635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2972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7792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908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34872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17044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2365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24939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1BBC-55D7-4B81-9B13-7710D399BB58}" type="datetimeFigureOut">
              <a:rPr lang="ru-RU" smtClean="0"/>
              <a:pPr/>
              <a:t>04.06.2024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FEFCC-96D9-4540-9A93-4B2AAFD8F6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937418" y="6488668"/>
            <a:ext cx="3206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http://presentation-creation.ru/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257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5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000240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КВАНТОВАЯ ФИЗИКА</a:t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ОПОРНЫЕ КОНСПЕКТЫ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3714752"/>
            <a:ext cx="6400800" cy="1752600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r>
              <a:rPr lang="ru-RU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Бадина</a:t>
            </a:r>
            <a:r>
              <a:rPr lang="ru-RU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Елизавета Александровна, </a:t>
            </a:r>
          </a:p>
          <a:p>
            <a:r>
              <a:rPr lang="ru-RU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преподаватель физики</a:t>
            </a:r>
          </a:p>
        </p:txBody>
      </p:sp>
    </p:spTree>
    <p:extLst>
      <p:ext uri="{BB962C8B-B14F-4D97-AF65-F5344CB8AC3E}">
        <p14:creationId xmlns="" xmlns:p14="http://schemas.microsoft.com/office/powerpoint/2010/main" val="130804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Столетов Александр Григорьевич / www.patiks.ru - Мозаика Истор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500826" y="3638691"/>
            <a:ext cx="2500330" cy="3219309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357166"/>
            <a:ext cx="7571184" cy="11430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>
            <a:off x="2000232" y="6357958"/>
            <a:ext cx="714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857" r="4730"/>
          <a:stretch>
            <a:fillRect/>
          </a:stretch>
        </p:blipFill>
        <p:spPr bwMode="auto">
          <a:xfrm>
            <a:off x="357158" y="1785902"/>
            <a:ext cx="5572228" cy="5072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Овальная выноска 22"/>
          <p:cNvSpPr/>
          <p:nvPr/>
        </p:nvSpPr>
        <p:spPr>
          <a:xfrm>
            <a:off x="4286248" y="1714488"/>
            <a:ext cx="4643470" cy="1928826"/>
          </a:xfrm>
          <a:prstGeom prst="wedgeEllipseCallout">
            <a:avLst>
              <a:gd name="adj1" fmla="val 13164"/>
              <a:gd name="adj2" fmla="val 66465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 явление вырывания электронов из вещества, под действием падающего света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357166"/>
            <a:ext cx="7571184" cy="11430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>
            <a:off x="2000232" y="6357958"/>
            <a:ext cx="714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474" r="14474" b="3078"/>
          <a:stretch>
            <a:fillRect/>
          </a:stretch>
        </p:blipFill>
        <p:spPr bwMode="auto">
          <a:xfrm>
            <a:off x="571472" y="1714488"/>
            <a:ext cx="5214974" cy="434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5500694" y="1714488"/>
            <a:ext cx="3071834" cy="107157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ВАХ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вольт-амперная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характеристика)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357166"/>
            <a:ext cx="7571184" cy="11430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>
            <a:off x="2000232" y="6357958"/>
            <a:ext cx="714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571472" y="1714488"/>
            <a:ext cx="3071834" cy="20002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Задерживающий потенциал: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6667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6667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28" y="2786058"/>
            <a:ext cx="1266402" cy="428628"/>
          </a:xfrm>
          <a:prstGeom prst="rect">
            <a:avLst/>
          </a:prstGeom>
          <a:noFill/>
        </p:spPr>
      </p:pic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6667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5072066" y="1643050"/>
            <a:ext cx="3071834" cy="20002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Энергия фотоэлектрона:</a:t>
            </a:r>
          </a:p>
          <a:p>
            <a:pPr algn="ctr"/>
            <a:endParaRPr lang="ru-RU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7884" y="2571744"/>
            <a:ext cx="1630877" cy="642942"/>
          </a:xfrm>
          <a:prstGeom prst="rect">
            <a:avLst/>
          </a:prstGeom>
          <a:noFill/>
        </p:spPr>
      </p:pic>
      <p:pic>
        <p:nvPicPr>
          <p:cNvPr id="35842" name="Picture 2" descr="Фотоэффек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2928935"/>
            <a:ext cx="5072098" cy="392906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ятиугольник 3"/>
          <p:cNvSpPr/>
          <p:nvPr/>
        </p:nvSpPr>
        <p:spPr>
          <a:xfrm>
            <a:off x="500034" y="2071678"/>
            <a:ext cx="2857520" cy="1357322"/>
          </a:xfrm>
          <a:prstGeom prst="homePlat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14744" y="1928802"/>
            <a:ext cx="4929222" cy="150019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Максимальная кинетическая энергия электрона линейно возрастает, с увеличением частоты  света и не зависит от его интенсивности</a:t>
            </a:r>
          </a:p>
          <a:p>
            <a:pPr algn="ctr"/>
            <a:endParaRPr lang="ru-RU" sz="2400" b="1" i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500034" y="4143380"/>
            <a:ext cx="2857520" cy="1285884"/>
          </a:xfrm>
          <a:prstGeom prst="homePlat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857620" y="4000504"/>
            <a:ext cx="4714908" cy="164307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Для каждого вещества существует, так называемая, красная граница фотоэффекта, т.е. наименьшая частота , при которой фотоэффект еще возможен</a:t>
            </a:r>
          </a:p>
          <a:p>
            <a:pPr algn="ctr"/>
            <a:endParaRPr lang="ru-RU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628056" y="413048"/>
            <a:ext cx="73731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</a:t>
            </a: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</a:t>
            </a: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</a:t>
            </a: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</a:t>
            </a: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</a:t>
            </a:r>
            <a:endParaRPr kumimoji="0" lang="ru-RU" sz="4400" b="1" i="0" u="none" strike="noStrike" kern="1200" cap="none" spc="0" normalizeH="0" baseline="0" noProof="0" dirty="0">
              <a:ln w="12700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500034" y="2071678"/>
            <a:ext cx="2857520" cy="1357322"/>
          </a:xfrm>
          <a:prstGeom prst="homePlat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714744" y="1928802"/>
            <a:ext cx="4929222" cy="164307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Число фотоэлектронов, вырываемых с поверхности катода за одну секунду прямо пропорционально интенсивности света</a:t>
            </a:r>
          </a:p>
          <a:p>
            <a:pPr algn="ctr"/>
            <a:endParaRPr lang="ru-RU" sz="2400" b="1" i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>
            <a:off x="500034" y="4143380"/>
            <a:ext cx="2857520" cy="1357322"/>
          </a:xfrm>
          <a:prstGeom prst="homePlat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857620" y="4000504"/>
            <a:ext cx="4929222" cy="164307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Фототок, практически,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безинерционен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, т.е. начинается сразу</a:t>
            </a:r>
          </a:p>
          <a:p>
            <a:pPr algn="ctr"/>
            <a:endParaRPr lang="ru-RU" sz="2400" b="1" i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ЭНЕРГИЯ ФОТОЭЛЕКТРОНА</a:t>
            </a:r>
            <a:endParaRPr lang="ru-RU" b="1" dirty="0">
              <a:ln w="18000">
                <a:solidFill>
                  <a:srgbClr val="FFC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9700" name="Picture 4" descr="ПЛАНК Макс Карл Эрнст Людвиг (Planck Max Karl Ernst Ludwig) | Объединение  учителей Санкт-Петербур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6731" y="2873403"/>
            <a:ext cx="3197269" cy="398459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Овальная выноска 5"/>
          <p:cNvSpPr/>
          <p:nvPr/>
        </p:nvSpPr>
        <p:spPr>
          <a:xfrm>
            <a:off x="3143240" y="1357298"/>
            <a:ext cx="3857652" cy="2143140"/>
          </a:xfrm>
          <a:prstGeom prst="wedgeEllipseCallout">
            <a:avLst>
              <a:gd name="adj1" fmla="val 39901"/>
              <a:gd name="adj2" fmla="val 46585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Свет излучатся и поглощается порциями(квантами), с энергией: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3000372"/>
            <a:ext cx="857256" cy="369797"/>
          </a:xfrm>
          <a:prstGeom prst="rect">
            <a:avLst/>
          </a:prstGeom>
          <a:noFill/>
        </p:spPr>
      </p:pic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0" y="6667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705" name="Picture 9" descr="Альберт Эйнштейн кратко | Статья МТИ"/>
          <p:cNvPicPr>
            <a:picLocks noChangeAspect="1" noChangeArrowheads="1"/>
          </p:cNvPicPr>
          <p:nvPr/>
        </p:nvPicPr>
        <p:blipFill>
          <a:blip r:embed="rId4" cstate="print"/>
          <a:srcRect r="44320"/>
          <a:stretch>
            <a:fillRect/>
          </a:stretch>
        </p:blipFill>
        <p:spPr bwMode="auto">
          <a:xfrm>
            <a:off x="0" y="4047325"/>
            <a:ext cx="2857520" cy="281067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Овальная выноска 10"/>
          <p:cNvSpPr/>
          <p:nvPr/>
        </p:nvSpPr>
        <p:spPr>
          <a:xfrm>
            <a:off x="3000364" y="3714752"/>
            <a:ext cx="2643206" cy="1785950"/>
          </a:xfrm>
          <a:prstGeom prst="wedgeEllipseCallout">
            <a:avLst>
              <a:gd name="adj1" fmla="val -55016"/>
              <a:gd name="adj2" fmla="val 67986"/>
            </a:avLst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Свет состоит из ФОТОНОВ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Выноска со стрелкой вниз 16"/>
          <p:cNvSpPr/>
          <p:nvPr/>
        </p:nvSpPr>
        <p:spPr>
          <a:xfrm>
            <a:off x="2500298" y="3714752"/>
            <a:ext cx="3714776" cy="1857388"/>
          </a:xfrm>
          <a:prstGeom prst="downArrow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Выноска со стрелкой вниз 15"/>
          <p:cNvSpPr/>
          <p:nvPr/>
        </p:nvSpPr>
        <p:spPr>
          <a:xfrm>
            <a:off x="2500298" y="1928802"/>
            <a:ext cx="3643338" cy="1714512"/>
          </a:xfrm>
          <a:prstGeom prst="downArrow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ЭНЕРГИЯ ФОТОЭЛЕКТРОНА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02" y="1928802"/>
            <a:ext cx="2667990" cy="1071570"/>
          </a:xfrm>
          <a:prstGeom prst="rect">
            <a:avLst/>
          </a:prstGeom>
          <a:noFill/>
        </p:spPr>
      </p:pic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74" y="3714752"/>
            <a:ext cx="3429024" cy="1158774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9239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18478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0034" y="5572140"/>
            <a:ext cx="8143932" cy="100013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- работа выхода электрона из металла: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5857892"/>
            <a:ext cx="1643074" cy="516702"/>
          </a:xfrm>
          <a:prstGeom prst="rect">
            <a:avLst/>
          </a:prstGeom>
          <a:noFill/>
        </p:spPr>
      </p:pic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0" y="6667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5643578"/>
            <a:ext cx="1071570" cy="892975"/>
          </a:xfrm>
          <a:prstGeom prst="rect">
            <a:avLst/>
          </a:prstGeom>
          <a:noFill/>
        </p:spPr>
      </p:pic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0" y="885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1 марта 1896 г. - Анри Беккерель открыл радиоактивность солей урана"/>
          <p:cNvPicPr>
            <a:picLocks noChangeAspect="1" noChangeArrowheads="1"/>
          </p:cNvPicPr>
          <p:nvPr/>
        </p:nvPicPr>
        <p:blipFill>
          <a:blip r:embed="rId2" cstate="print"/>
          <a:srcRect l="7500" t="1875" r="3437" b="24062"/>
          <a:stretch>
            <a:fillRect/>
          </a:stretch>
        </p:blipFill>
        <p:spPr bwMode="auto">
          <a:xfrm>
            <a:off x="857224" y="2500306"/>
            <a:ext cx="3006726" cy="250033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cs typeface="Arial" pitchFamily="34" charset="0"/>
              </a:rPr>
              <a:t>РАДИОАКТИВНОСТЬ</a:t>
            </a:r>
            <a:endParaRPr lang="ru-RU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6" name="Picture 2" descr="БЕККЕРЕЛЬ, АНТУАН АНРИ | Энциклопедия Кругосве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929322" y="2857499"/>
            <a:ext cx="3071802" cy="4000501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28596" y="1643050"/>
            <a:ext cx="1857388" cy="64294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1896 г.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вальная выноска 5"/>
          <p:cNvSpPr/>
          <p:nvPr/>
        </p:nvSpPr>
        <p:spPr>
          <a:xfrm>
            <a:off x="3286116" y="1571612"/>
            <a:ext cx="3643338" cy="1643074"/>
          </a:xfrm>
          <a:prstGeom prst="wedgeEllipseCallout">
            <a:avLst>
              <a:gd name="adj1" fmla="val 45756"/>
              <a:gd name="adj2" fmla="val 4317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Уран радиоактивен!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2844" y="5072074"/>
            <a:ext cx="5500726" cy="142876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явление, самопроизвольного превращения ядер одних химических элементов в другие, которое сопровождается испусканием частиц </a:t>
            </a:r>
          </a:p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429256" y="6286496"/>
            <a:ext cx="2286016" cy="571504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А. </a:t>
            </a:r>
            <a:r>
              <a:rPr lang="ru-RU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Беккерель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cs typeface="Arial" pitchFamily="34" charset="0"/>
              </a:rPr>
              <a:t>РАДИОАКТИВНОСТЬ</a:t>
            </a:r>
            <a:endParaRPr lang="ru-RU" dirty="0"/>
          </a:p>
        </p:txBody>
      </p:sp>
      <p:pic>
        <p:nvPicPr>
          <p:cNvPr id="11" name="Содержимое 10" descr="Без названи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86050" y="3714752"/>
            <a:ext cx="4214842" cy="2505731"/>
          </a:xfrm>
        </p:spPr>
      </p:pic>
      <p:sp>
        <p:nvSpPr>
          <p:cNvPr id="4" name="Стрелка вниз 3"/>
          <p:cNvSpPr/>
          <p:nvPr/>
        </p:nvSpPr>
        <p:spPr>
          <a:xfrm>
            <a:off x="2357422" y="1643050"/>
            <a:ext cx="521523" cy="709922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6664087" y="1658750"/>
            <a:ext cx="550857" cy="704475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42976" y="2500306"/>
            <a:ext cx="3214710" cy="92869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ЕСТЕСТВЕННАЯ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00628" y="2500306"/>
            <a:ext cx="3286148" cy="92869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ИСКУССТВЕННАЯ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770" name="AutoShape 2" descr="Вечный Думатель - Виды радиоактивных излучений Для начала...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2" name="AutoShape 4" descr="data:image/jpeg;base64,/9j/4AAQSkZJRgABAQAAAQABAAD/2wCEAAkGBxMTEhUSExMVFRUXGR4YGBgYGB4bGxoYIB0dIR8aHBgeHygiGRomHxkdIjEhJykrLi4uHiAzODMtNyotLisBCgoKDg0OGxAQGzglICUyKy0wMC0wLTAtLy8tLS8tLS0tLTAtLzA1LS0tLSstLS0tLy8tLS0tLS0vLS0tLS0tL//AABEIAK0BIwMBIgACEQEDEQH/xAAbAAACAgMBAAAAAAAAAAAAAAAEBQAGAgMHAf/EAEgQAAIBAgQDBQQGBwYEBgMAAAECEQMSAAQhMQUiQQYTMlFhI3GBkRQzQlJycxU0YqGxsrMHJIKSovAWQ8HCU2OT0dLhF1Tx/8QAGgEAAgMBAQAAAAAAAAAAAAAAAAMBAgQFBv/EAC8RAAICAQMCAwcFAQEBAAAAAAABAhEDEiExBEFRYXEFIjKBkaGxEzM0wdHwIxT/2gAMAwEAAhEDEQA/AOr8W4+lCqtHu61V2RqsUlDQilQWMkdWGgknG7Icey1YUu7rUyaqCpTQsA7IRIbuzzbemFmf7LrmM49euWNPuUpU1p1qtMyGqNUvFMqGU3IACTsdB1T5zs5m1qB6aUGpUawq0aauUlEoslKj3Yp2ra9kuWYxMQAFIBdTnafN7ROQhW5hysdADroSSND548rcQooJerTUBrJZwBf92SfF6b45/l+yefYtTbuaV/0V3qpUNS6pSq1alSpaaSA1XdlaCLR5nbBFPsVXpKO77ioT9MUis7sF+kVQy1bihNWotNArAxdJ5upALvU4hRWotFqtMVWErTLgOw8wsyRpjypxOioDNWpqDMEuoBg2nUno2h8jpioL2TzXe01Z6T0KVag6sXYVDTo0wArUwkNU71Q17O2hIFu2NGT7EZhMtmaBqUnbM5UU3ZmY2VyaneWcmlE95IG9wJIlicAF2pcRosty1abKI1DqRqSo1B6sCPeCMReJUSzKK1MsklwHWVA3LCeWOs4qef7F1amZaqaiCj3+WenSWVHd0bWN8Dna4OFTwgMWJLRavXsXnHp1UqfRwXpZlARVZ5fM1AzuJor3cKWEc8yNsAF+q56moZmqIoUBmJYAKp2JJOgMGD1xjW4jRUIWq01FQgUyXUXk7BZPNM9MVSr2TrJVasjJWK5inVp061RgGpJQNMI7im1pWrUeosKw0XrsF/wLXFqE0qqPRNGsDVqUxTD1qlWp3aqp7xCKtoUlCO7TXyAL+9VQQCQC2ignUkCTA66CcDrxSgXWmK1Iu4uRQ63Mv3lWZYaHUYR9rOz9fNVKRp1QlOnSrBhJVndwgQBwCaawGDOOaGIG8haey+bT6MlEZZVyyrY5Zpdly5pL3lPu+Yq5uD3+ERbrOAC5JnKZMCohNxSAwm8CSv4gBJG4xBnaR2qJuB4huTAG+5IgDzxRM72ZqUPY5csKj5mnWy9QI72RRp0K9Ss9tgcp3ji5pdj1M4aVuxYWrRahVZKK1KbVKRtKhaNFkplOS64N3ZgtGhO+ACypxKibwKtM92YqQ68h8m15T78bfpKXW3rdNsXCbrbrY87eaPLXFAyfYbMdwtF2pqUWjRvWtUYvSWslSq0FAEdhT0WGgs3PBwTU7GZhnB78Ad9XrO17Go11NaVJRUtBQ90CGYaqCQszcAC4niNEFAatMGp4BesvG9onm+GC8c8yPYitTNFD3T0xRytKo3e1FKnLm42U1WHBfnBLLBJJBiMXnP5kU0LnXYATEkmAJ6anfEN1uDdBWJhWnGaZVm1tUAyBMqUDA/viPTEbi6TFrTMRGslrBHTxAjcbTtriNcfErrj4jTHuFa8YpkTr0IgHUEMR8YQ6YKymbFSYBEbgiP8AeoI+GJTT4BST4CcDVs0FaDoLWYnoAts/zfuwTgZ6FNzJCsVkecTEj9w092B32Jd9gb9MUtObeY0PSTHv0P8AsjBmVr3rdBGpEHfQkf8ATGn9HUvuL5be/wD+R+Z88EUqQUQoAHkMQtXcrHVe5txMTExYua6jhQSdgJ/2MCLxOmSRcNCQSdBpb1Okc4Hv0wccJ8vkKDAimwa0WG1g0QxaDuJJOs+nlirvsVlfYMHEaWvtE0ncgbTO/QQdcZ1M7TXd0Gl2rAcvn7vXAg4LS0MHQQPdr1iftN8/dG+tkEZg5nQhonS4bH3wSMR7xHvGypnEUkM6ggSZIGnn+8Y8+n09edNDB5hodd/kfkca62RUkuWZdbtDABAAu162iPKMasvw+kVUoeUaqytOhu2PUG9tf/7g94Pes3/pGl99eg0IO7Wjb9oxjfQrKwlWDDzBnAP6HpyDGoCxt9mIMxOygeXpgjIZFKS2oIEz08gOnoAPhiVq7gtV7hmJiYmLFxTxLihp1EpJTNRnVn8QUAKVGpPmXGNeT7RUHRHLWd4AQGG0sVFxEgAsCASYPTGnjfZ1MyztUKkGkaaSoJpsSSXBPXVfLb1xozHZ2o7Cay2DuuWwwLCpZVAe1VaPInWJIAGEtzTdIQ3kUnS2D63HqK1FphrmLMrRstqMzEnYxbBjYkTjLLcapN3allV3Cmy6YLLcFuGkxMecaYVv2aqFWQ1lttrqkUzINYzcxu5mEsNImcb/APh5u8JFQCkai1bbOa9UVVF8xaLFMWzpExgufgClkvgPHGqBu9qotBYkyBaDBYEiGUHSRInGs8foXUkDFjVZlEA8pUSbgYK9Bt9odNcKk7KORz11ZwiKGKMZZKi1LnuclriiyJG2kYNq8HrMyOayXhKqMe7057YKi7QrYBqTInbpOqfgGrJ4BmS4xTqIHuUTbpM+Pwaje4EHTG7JcQp1Z7tw0AHTyMwwndTBhhoYOEw7KrcPaEIKC0bQI5lV0FSfMJUYAes9BgzgfCDQksUZrVQFVK8q7AyzHckxMDoMCc7VolSnaTRlU4/RFQIGB8d7TAQICWYk6EAi0xsd9sbv01Qtv7wRdbsbriJAsi6bddttdsJv+FGKd21ZSq0qlJISCL3Vrm5uY8gBiJk7Y3r2fqArUFSkKyuWnu2KQUsi01LiQNZu6kbYFKfgQpZPAZni9GVHeKb7SpGoN3h5hoLuknXpjdls9Te2xw1ylljqoIBPzIGEea7P1C17Vr1V6dQLZzezCmxecIoLLdoo1OpjBXZrhhpCo7Aq1R2IVoJRL2ZU5SRoXY7nxROmJUpXTRaMp6qa2H2JiYmGDSYmJiYAJjQhVwGFrDcEQROokHz3GNXEaLPTdEc02YFQ4ElZ0LCdLgNpkTGh2xX8v2Uemi00zLqiNUthYinUd3dYBC3SyhTbChIA1OACwtkKR3pod/sjrv064y+jJM2LPnA87v5jPv1xWv8AhavZb9MebWUsA3NdTCFjz6OSt5IiCTEHXGVbsxmDeVz1RSS9sLNgPfWgAsQY72nJIJPd9JFsUiKQ9rZaggvZKShdLiFAHQCTtvHxwUlJRsAJ8h/vzOKrmuydd74z1Rbr4tBFqsK4Cjn6CsnN4vZ6FeWy2qI0wUgpGWKdluzVdBQC1ETuwq1GQuprWshvqEeNmipKk71DJbrccBZjiVJDa1Rbvugyx9yCWPwGJJK9lOz2bWy7P1GKlZ3hgPo9wgz/AODV1mfamSZM50ODZtBT9uXIZL7qr7B6JYjl1laTcpiO8cTBOHP6QY/V0arDzYCmPiHIf/ScIOL9q69CsaRoUiQqtpVY7zp4B5fvxFoHsXDHuKLT7bVSyg0KcFlUxUOxYCfD64vOJITs9xS8h2Pq0kAGYBcKilocSUUgPN5INxZgvgUsYXFtzGaSmJd1QebMB/HA36WpfZvf1Sm7j/Mqlf34CRJl+z+ZvVqmZECqKsKG1Psiw1blVmRtBoA5GxjG/McArM1Rjmn5iSqgEBeYsoEMCYISddQpGxjDT6bUPhy9T3sUUfzlh8seh8yfsUU9b2f91q/xwAKf+HahSsrZhnNUoeYG0BarVCgWdFYMUPWPcAMKfZurLB8yzKVURzC0Du7gDdNvIxEkkF/Tm31czmRWen3tIBURxFE7s1QRrUP3BjfZmpgV6WouHsTr6fWYtTKua4AG7NVTd/e3UNOizqCX1NxMG2oV5Y8FOItxaMI+F52sa3d1GRgULCEtIIYD7xnfDzENNOmTGSkrR7iYmJiCSYmJiYAJiYmJgAmJiYmACYmJiYAJiYmJgAmJiYmABLUyVUF3V4JYwB90ldTMgkAaCBEnXA7fSgkmoEIMMWtjYgFdBAmJncbeRE7T9taWSrU6T06jXzqAFE8oUK1Qqj6tBhuWQTGGvHMg2YpKgKxelSCTqFIYCV25gDPpimhdmVliqnurDsiGsBZriZM6RBOkQNojBOKpleBZu0XZpgyPTKkiAwRFDkojQFqOt1nQaaXHGVLs7mAwnNMUChSLnlhfSYybt4Sqt3/mDaDdcsti1YmE/BOG1aLVWqVS95ELLELBbUXExNwEdAoEmJxK9BamYtcXKKam0klZLPJK7E6DcYACsxxSjTNr1UDfduFx9yjU/AYFPGwfq6VVx5kBB/rIb5KcLeP0VR0VFCiNlAA+QwXlvAMPWFaVIzSzPU4o8qcYrLUsalTADU1MVCxh2VZ8A2u29MHcUd5pIjlO8cqWABYAI7aXAiZUbg6ThPxP9Yb8zL/1KeHHEvrMt+Y39KphE9kaIu2yfoxD4y9TzvclT/g0T/TgmhRVBaiqo8lAA+QxsxMZG2xhMc67Zfrj/gT/AK46LjnHa8/3yp+FP5f/ALxfFyUycCqn40/MT+dcdhxx2n46f5lP+dcdixoKQ4F+Y/WaP4Kv8aeGGK/x5j3+WUMVvLqSuhjlJAPSbYn34NHDz4TmKpX7sqD7rlUNHxnzJwFxnjzCqrkaai6pWqkbAtVZY91pEn1MnGS8Oolbrnbrf3zzHowbQeg0wUyNSugOv+tVfyaX89bBdCryjzQ/NTv/AL9MU2hRpNxKuotKCkCsGQD7OSGnxSTrM6nDFKWWZzTFrMNSpYtPqZPMffJxphByiYsuVRld8jrLKBm9CCDSYiPxph3imdmlQZ+qKZBHciYM636yZ30GLnhORVKjViacE0e4mJiYoMJiY1VagUFmIAAkkmAANyT0GPadQMAwIIIkEagjzB6jABsx5jWKgkrIkAEidQDMGPIwfkcK+J52qjGxCVCmTE85Bt6zuoBAB8Y1EYhuispKKtjjEwlXitQsIpgrrJBJ+2q72+IAklfdrgzhebNVSxSyDETM6AyDA84+BxCkmQppukH4mJiYsXJiYmNVWqqgsxCgbkmB88AC/juYq06V1ISblDcpaFJgtA8iQT+yG64r/BO2KFWFVmJmadxphmWACCQVQMGnSQYK4f5zjdJKbVAWqBVLezUsNAT4wLRt1OKlwrL06StWKBq1R73CglmZmLMqgSYALQNvPcnGbLPRJVy+3YhyqkGcR7VUiWIFDvFQhQytUdlMFkAAVQDAmHIkCdsAUeI1VytB2dipspLSBKMeUEsO6IYADW2WkAagmBnx6iAlUZhUanfbTUC4spPLPrqBETKzOugXZjs+9WpLVGalQYohNRrwCFeFOpG6yZ1tGMeTqJ7x7+Q/p9Ep1LZLf18i5cIoouZqlFChqNEnlgnmratOs+/XD3CvJj+9VfyaP89fDTHQwfAhUuQTO5+nSt7xwgdgiltAWIJAnpopwLQqBsxcpDKaKEEGQRc+oPXCrtLwDJ56qiVWAqpINkB2UqfZl42E3276A7TOrPZQZdmNGotErRQSbVVzL6soAUOYkEAa+Y0xfVVvwLKKlSXLCe0v1i+7BGW8A9+KhxHj1apToVnp2hmK3iIYqTIC7qTa3yOLFluKUZWmHDOx0C6+upGg0w3H1uPJFRT4rnbkTl6DNBudWnfG9VzZs4n9e35lD+pSw24l9ZlvzG/pVMKeJ/Xt+ZQ/qUsNuJfWZb8xv6VTFMnw/ImPLDcTExMYxpMc37WH++Vfcn8gx0jHNe1X65W/wf01wzFyUycC2l46f5tP+ouOw449S8dP82n/AFFx2HGgpDgrXadiK+TI3vf+UY8zwfSoeuxn/cYnak+3yc7Xv/KMG52iDTZF6C9Pd1/6/PD8UtJn6iLd+hW83mmYwxYkDrJEHyO06bYVVsybLVc2HoDyn4bHG3iDm4SYH2GEwPO/WNemF9ZzbrpGnTX102nePXHXwRTdUeb6uTS1WL8kf7xU/LP8aeNFc64zyR9vU/LP8aeNVc40dMvi9X+TN1b96HovwWr+y/8AWa35Y/iMdLxzP+y/9Zq/l/8AVcdMxwus/el6nrOg/jx9D3ExMTGY2AHFska6d3eUBILFQCSoM28wKwSADIMiRGshDT7J1Ep0kTNsDTppSDFCZWmFFPQOOYEMxPUtroIxbcTABTn7JVGqV6hrL7QkS1O8vTJDgVeYXWNISItX3xgnMceSgq0KU1npqELE8oKiDc2pZtNQJ1kEjG/tfnWp0VRCQarWFhoVW0sxB6EhbZ3F09MVBFAAAAAGgA2Axi6rqXj92PInLl07IYVOOZk/8wKPuogUfvk/vxq/SeYGor1AfeD+5gRig8R4vVtqVlzPdt9IaitO1WVEBsLMIuuH1kkwNB11uaLAAkmNJO59T64xZJ5o7uQiUpruWHg/aV71p5i0hiFWoBEMdAHXbU6BhGpAjrh7neMUKQ56tMHYKaiKSeii5gJOwxQqeXNV1oqAWqGNRIC/aYjqAPdJgTqMW7hvZTL0YMXOPtkCR+EAQnwA9Zxt6bLknC2r8x+KUpLc0Z7OVWJPeFF+6DMf5VQz7qmFjVATpTaq2wJ1Ya7qwmoP/UOLF9DaSFo0wJi6oxY+8IAQR/iGNdLIZonmrpTUHw0qYgj3tqD8xhujJLmVehdqT70Icxlc5UuJVaQYWMzWqSu1pYy5Hxwho5lqYejULct9MukkEIbWMgSkSJbQSdDMgXmr2eVUd6Zd8xYwSpVcsQxGm+g16xhHwfgKszv3fc0ralJgGFx51mYnQFCLixLbwN8Z+pxJRVtthDCm92/+8CqZriFECkqtcqszJTprNzySAIEALLGOkDywR2Y441Kqzn2quSQEflRiACzDUFVVRzbgCYxmOBEuK9jU8sKsmWExMAhSZvDWmIkkRB2wbx7h9XNNmHywek9KmiIhQq1RIfVbipVpYqC2mnrjHzVff/Tp4MEMEpRnUtub49UvMvWT/Wqv5NH+evhocUzsxmcylWoM2GauadMAU0uFoetabl0Ejq5XWekYeZnilgl7KQkfWOLo6wqEydoE/wAMdbE1GCtmJxeqluVXtJwruHQ06swxqpQ5ljQAu1QPChdTcVkzBuwLxDiVd6RNUUqgqDuLgSIcO1rTbFwJ3CwYnQHTCtxNamazDd5dqoRhKcoUFQPtAB7/AH83nGN9XOK1F6BpqFKi6oAqtUqQAajKgUA6CPQD3Y52TqEnLS6X1s3w6eS0+7v9KKw+fqLT+ilbUpuGRIufQECCDBkFgTGo3g3Essrl62WzPdsD3pRSoRxAuJ6tT35TPSNcLM+x72iQ3OpktAkgQToZ0LhJw87OpWrZg1mYh1KyWWAyhVEKRoOQhv8AETpthOG5yi1zt8tzoT/88ck0lGne/Loa9ocxWy/eVObMFXoEJbzs3eUeVSiwRE/Z+OGPA+NNmky1Z6Zpk1qkCDaVsrWlWPi5QJMDWdMbuJ/Xt+bQ/qUsDcc4qaVam3IlCjXsYWmTNBndwRsFV5iD4W89O3ldRVnnYNO1Xc1p2nzH085ZsvbSLLTvYnla1n8ShlJdbbVJUiNTzAYuE4FzApVaZDFWpuNwdDOxDDrMQR1jAuRzwXL95WcchZWc9bHZLtOrWzA6nTGZl277DTHNe1P65X96f00xfcnxKlVkI0kbggqd48LAHQ6HyOm+KB2mP98zH4k/pU8XxclMnAvpeOn+bT/qLjsGOP0frKX5tL+ouOwY0FIFW7YH22T/AB1P5MY5zODu1UyGSebYW+p+XyxO2X1+S/HU/pnAOYgyDqNsbOmgmvmc/rpuL9UKM89x1izodCGnT4eXrOF+cfG6uu+jEzEwABM6r6iB850k4CzB9Zx1+mW+55zrmqSQFlmis/5Z/imNLE3amZk7bbaT06+/f0xlT+ubWOQ/9kfIwfh03xiwWYA8Igeg3gemvTzwYdVvwt/ktn01Hx0r5bFu/suYHMVYM+z/AO5cdMxzP+y79Zrflj+YY6Zji9X+9L1PUdB/Hh6HuJiYmMxsPMTEwoz9CsaoamdAFjmIWQzXSAeoI6GfTEN0Q3R72g4V9IphQYdGvQ9A0EQfQhiPjPTFMzOUq0zFSlUX1Clk94dQRHvg+gxaWp5u0kMSxAAmwAEX7jUakrqOnug+cZ7UUqJKKO9qDdVMBT5M/Q+gk7aYyZ8eOa1T2ruUjieeVJOykfQaLFyKKuziHtpXlx5NCksPQ4b5PgmYq7U+7X71XT5U/EfcbffjTxDthmIJvSivmANPezyD8hgan2ize4zLEb+GkQf9G3uxgU+nT3bf4NsfY2Xv9LL3wbgtPLgxLO3idtz6AbKo6Ae8yZJa4pnAu1zM60swFBchVqKCBcdlZSTBOgBBgkxA0xbMxm6aeN0X8TAfxx1cOSEoXDgVkwyxS0yVG/GFWoFEkgD1MYS8SqVGYgFlTaLws/tCxb/heuAmQ/ZBJiJUcwJiSHMuCYjx7fPET6iEeX9AjilLhDk8Up/ZucfeCmwDq3eGEgb6HFXPFW7pERzTLV6jXIQfZ9+1xvZTS8JYwSdhEzpsq5NwQzstNjIVneXOmoBJLnQ7euF9LJtUtcU6tRQ7ioQBThVLiQapUsSyjpoCeuMuXPOdVHbz2Hxw44/HL6bh/wBJyNHcGu8uxNsBi7MSWXRGIDFQ0ExI2Jxh2ezdOtmgAHUUkJS+qzlp0gAmBYo13JvUk6Tg3JHhyhWFpBW4M8sp0m0Pqhf9lSTodNMEiK9enNKtTSmpqKGBRbwQFblMElS3KTIEyoxMo5Kucl6JETlh01BO/Fv+jVxUN9IqRUWmvc0rmZrR460a4CTs/Tqak1auoBsW0fivqQHXTdZw+y9MHN1CQCRRpQY1EvWmD0w3xfH00JpSkrKR6icFUXRROOcAo00BKLSMkIaZapUeAWIJaFCwpJmQOmsYQcI4M2aqPRFS1kKszsp5FvNoVA3M72G43Qo5d7p6XxDhyVQLweXYqxUidxII0P8A0B3AwDkcklCuy0wY7pWMkszG592YyxgAanoMMfTQlNOlSJXU5EmtXJXOJcCTKx3S97UgktUaLvSQptUCYAHU9STjHsJXzD0nNemaclGWUKlgVAB3gQFC2wCCJMTGB8/2n+kZn2KM9EU1YtYUamSWm++Bbyr6z59LDwnO94GW0qUIBBKkwVVgeUmAQ3njfDHCMVp28jDPJOTlq383e3oZcS+vb82h/UpYD7XcEpEo9WvVSmarO0W8pFJjI5CTqg0MzoMbe0Ffu3qPobXoHUwPrKW5gx8sVft1x011y6lkCiuCVHlZUElwxUgMVPT3Yo8evT/1DIurB6XGMwaT0oQK4AaVJJIP1kBgEciJ1bYdZJ1Z3jNdsuiVSWCE6KhVUgm16k61iN7V5YOskYP4VkrzWpM1kU71eJhSCC0aSVIn4jXWAwXKJY7Fgaai5akgq66lnDKSoUHlt3W3XcYZkxYm2qpvay8cklS5V3QbwEhQlZq6B6igKsXvBMwJMyTF03HlXmgDFT7Y5l6OazDEq/tEBEWkzSpyQRI0GsR0Oowd2CNNaqGorSFAQBSYJ05o1BA0+eM+0f65mfxr/Sp45nSzcr+hp63DHDNJX47/AI+Qo4Lm+9NFrSp76npBj6xYKkgXCI1GmO045Bk1AqUQAABVpAAbAd4mmOp53OrTAkMSxhVUSSYnT4A6mBjW2krZjjvdFf7Zn2+S/Mqf0mwszdUKJM6kAAAkkkwAANSfdjX22Rq9bJOCzUmLsqopLAd34mQrpJa0ltF5RoSTgXPcPrMAe5qgLDGXQsbAbQihmAYkiTGw84w7H1eLDBqUkn2tmLqumnlnGk670AcQrurBXplAUDe0hZVmAUzJj7XKRJIjTqBU3+ZwRXLVOepUZ38JYkgi3S0KdU6yvmTM4EcbnqdP9/PHe6PU4KUqt+B5b2g4LI4Qul4gWXf2rE6cp9dJTX10E9PhjEJqDEaa7bwOvXbfqd53x6g9sevIf4pjY++LYIW22+7/ACXz5EqSXKX4LT/ZYT9Krz/4Q/mx0/HMf7Lf1uv+Uv8ANjp2OF1f70vU9T0H8eHoe4mJiYzmwr/aLJZipVomkAUUOWliBeTTtuAIJW3vNtZtwMuW4hbJq84vNq92FJsgAEqeW/UbGBrvpacTABUONcQzGXyarUf29Wo1MOAOVSajA6aXCksT96N8UtVgQMdJ7T8I+k0bAQrqwemTsGAIg+hVmX0memOeZzK1aJirSenHUglfg4lT859Bjke0ceSTTStHZ9mZMUYtN1L+iv8AE+fM00Fvs6NSqL9VDEqqlh6C79+N/ZgL9Eo2ggFSYPmSSY0HLJMabRj1uH0atVqjBKpKqoQqHttLHQamTccWHIcCzNWAlE012uqju1A9FIuOm3LHqMZXCU4KEIt8f3/ps/Vhjm5zklz/AF/gEmXNV0oqAWqMFEiQB1YjyUSfhHXF64J2My2XIe0VKo1Dso5T+yoEL79T64K7P9naeWBM31GENUIjT7qj7Kz01nSSYGHmOp0vSLHH3t2cfrOreaXu7IX18o5blZFX1Qs3wJYKPkcD5jgxeAa9WOuwPyUBI9Cpw4xMa4wjHhGNtsAy/Caam7mLTdJYxd96wQs+sY0cE+rP5tb+tUwZmeIUqZteoisdlJFx9y7n4YrR4nUWjFGm5d6tWxiFCBjWcqjXssFtVnoSOsAo6iLlFJeJMR79Lotfz0z3R55I9mwE833TBnXocGYSLw/LgXZgo7li5uAG8cjKCQwBAMGRIkbDC7McXp5ZkKGvVpIjAgEEzyhAAxW7S71mMKfSTq0TqQ3+l06eaqGo6pNGkBcQJN9bQTucb63GqYBgOxESLbTBMSA9twmBpO4xopUhUzNS4MPY0TFxU+KvobTqPTUYyp1aKqwoWQDzCiswSeoQaH3404PgRV8mGa4nXkhaaqAdGYyCOkhihH+G/Fb7R1alQupYMtWktNgrlLDzEsjhJbfYjrvpBbVzLlVUsQSDBLQfw0w3yZkPuxpqcIapVekeQNRTrBViWDEBSWB0Oz/++NK0Lncq7K52bvyaMtMIz6lqhWCAdTOsRdJlpOsbAYJzgrNUpV85UspU2DF5CQNxDCPZkxcQTA0IAJIXt2VzWSq1jQrgXqVTVrihCTzn6twVME3+8ScW3IUKrFHr90xVLZRWBLErOjFp8PimT5YYuLUaQqU47qzHj+WFVqlMnR6lASPK+jtitcV7JBayoHLVQzNTV4KOnd1CsDQSCArTrJBlQwGLZxH69vzaH89HDHjWXR3ywdQwFVjqNvY1fljPkc9Huuu4yFWyn5jLPQak+SDVA9KedC0LOg5SpXWdCdNQANsKkOYzRp0PZ2axTsK0mtX7UG5iAB9rQ24sHaTtSKIo/Q3puqyGRVmmVgWgOIVdoEN12IxnwvjNV3p5haVNsqaZtp0D3jiqTzPNqhQDchBKmZkeWKUcs5Wpm/HnxwhTgm/EVcAyzZSqi1VbLkuxapoaRSQQl8yZtgF5sloO2NXaH9czP41/pU8Xzg/E/pCswpOiqbZYoQx6wVZgY2PrI3Bjm3FFWnnczREBQwamvktlMFQPJSRoNAGUdMNwRcW0zJmlq3o9y31lL86l/UXF/wCKZlmqocuFrMiVFIVkJRmKQSCy9FbScc/pJL0x51aY2neovQ6HHR89TahQqMtRiUWZIXRBq1qKoW60GJB1jfXDpq4tC8Yi7J5B0pt3n1pqOH5iwUK7BUUmOUDXYSWZt2OHWcyTNSY03IYAlSCoBInQsVYATuYOK1WyucpVsyFdHSpTepdUqFbYVUuVgDDAQTIA2Ajc+ntZTpX0loVaq1ACoVLEXk5kc6MGESYUnf7pjjx6OLy3Pe91/nyNLyNR27CfjGWp0xRNNiwZWWSpVn7soO8YECXJZiWgTK4UP0xlxPir1CrFu8cgIs6QB0AgSepPLJ8tANRJ67gCffj3Hs3G8eBQbur++9HhPakv1OolNKk/rt3BKZ9sfwn+KY2PvjTR+tP4D/FMbmxrwcP1f5E9R8UfRfgtf9lv63X/ACl/mx07HLv7LW/vmYHlRX+Y46jjz3V/vS9T13Qfx4+h7iYmJjObATPIzIQhg6dY0nUAjwkiRPScKzTzI0QWjmIBIO4MBri0EGDoSPQbYYcSFS0d1450PQbzd6Rp11jA9WrXAFq6QIB1Y6jxHSCBMgT78LlVip89/kYijmZI7wx5wk+M6eH7kH3zhfm+OHLPGYe7k0RbSxPLDaRaDz+KBOx6Yx4xx6rRoMxVRULLSTTTvCpZjuZCLOnUqfPHPmYklmJZiZLEySfMnqcaen6f9T3rdAkuU2WzN9uqp+qpIg83Jc/IWwficCjttmwdqB9LG/8AnigcQ4lUWu9BSLqip3IIHKSWDsfMKFug+UdcPAPjjbHDie1FrZ0PgHbBK7ilUTuqjeHW5GPkGgENAmCPcTi0nHFaVJmdEQEuzqEgwb5BBkaiCLpGwBPTHQOEdkrSHzVerXcahTUqGmD7mY3/AB0/ZGMmfFGD2ZZMdhMw3ienTHkgLt8HaB/oxicsBqzVKhIjmaAQfNFhT8sb67VroRadv3mYz/kC6/5hgetSrWjmvYyCEimuvUk3sI9D12wgkwp0SgilTSmN+VQo9+EFfiNKzSqn1pUrdoHNQhiSNF5pbXfB1bKJMValINuF1r1R+A1SfkKePez+XpvSMq7AVaw9oCAQajz7MwBppFojXTC82VwSaJSsyy9DKsEmrd3jMqAm25lm4Ab6R/uRjRxAUHsoUVWWq2F2pubbAzXI8rLK6ASG0ODl4RlyKqhRznnKsQVIggKwM0iujC2IJuGpnDGjSVFCKAqqAABoABsAPLCJ9ZJqiVETjh3eVnSo9xWjRliiEsbq+trAqD12w1ThtMCGBcaaOSw08kPKvwAwGMytPM1S131VEQqs58df7Kgn92M6nGPGFSGUTa7C4idSKdO9/gVGHYX7iIfI3wpr11p5h3chVWipYnYANUwNmczWZtCwXQjw0wQRsxN9QMPRVwBm8lUZzUSoKbGmqXBBUYFWYzdVmVgr0BJE4XPrMOPmSJUJPhFbHFM1xDMCpl0ASmHVnBZ6NQKwi1iqqHZWkcwjqehsOXzrUyRWZe7sDhkWUQ3OHDuCwEQvMYG/kcBdnOG5bLs606wquYYh3Vo0IFlMaDSRyiYgbAYa8ZU92g5iSwZadrAOFAa07WDbcbiCIkYjH188klGEG14vZFZYIpNye5hx5mDVGTxCrRjQH7dHoWUH5jGvP1qzVKFxMd4YlgIPd1J0RQRp/wCYcZ8TYli1jSalA2ctwN1DlOts/GPXG6oKlVl7umENNpDFGddVZea7uwRDfYZtfPF+oWd0oNJV35Jx6d78Su57sxQNRq1eqEkk2oFRRqTILXOGM62sASJAEnGnKcZ4Vl2GXFQczzzCpVF5gTcwa3YeQ0wfxvstXzEtVopewUd4lTvGUBptFI9ykAbElzqfijP9n+W+kKr1WTKhVuWrNJ2caFE5VWxtyVPUgdCMX/xzf7k2/TZfYd+ouyLl2Yqio1SpQqL9HDMhQazVkEsB/wAoQZI1uukhTM0LtbwcVM/mHLGL10IuEhUJ3OikaECJx0Hst2Vo5A1fo7P3VUq3dsbgrAEFlbxGRAMk+Ea4qXH/ANbzH5n/AGJjZhgo+6uBM5yW6BMsJq0hMe1pa+XtF110x1WhlrdS7uToSx/7QAv7scryLDv6Czqa1LTr9Ys6e7HXsaBcOCu5jhTU6iGikoQUZS7QFP2QCTYmx5RIKqIIMqRlODlHplqt6UpKCwA3WlZLDQ8rHSBqZ9MOcJcxWzQepYgZR4AbbWFgPiuuVi9y6iItPmTT9OO23Ay2F5zhNCrPeUkYnrEN/mGv78V3iHYGgwPdO1I9B4lH+HT5knDQZ3OSoOWSLlBIceExcxBIiNdrv/fCpn84C391Ft7KpDKSV2RiL9AdCfITtvhsZyi7i6FTxQyKpK/Up3/48zXfSKlIJbBYkkmT0UKIItHprh7kP7O8uutapUrHqJsQ/wCEa/vw5oZ/MspJy1pjlBdeYkj15YEkz6e7EyuczZdA+WVVPjbvAbRZ0Am494I6aEHzwx58jVahcekwp6lFX/gZw7hFDLiKNJKc7lRqfe25+JwwxXctms9HNQSYmSwEtdqsBiFFswZbYTuQM/pmd0/uy7xN4201K3cuk7FjPmBJSaB/iYmJgAq1WpnUe5KbPfVa5WIKrSWqFW0AwpNOX85I8iMY0c7xGVuooYsDgAC8zUV2U94bFnu3AMkLduTCmZjLZjVRnFUmozAlF5KcStMKfFAGpJnc+QHlPK1dC2ekcp0VBKhWDajzMGelvrgAQ8XyWfzaoj0lBpoKswFDVwlMFBzGARVrAamCiyRuajVBVrHBRxurC1vkenrtjppytcBpzo67omhkmfgNI9MC5/htUUx3+cQgNu9FCDo/LadySykdeSOpw7FneNeRDVnMHyY78VydRTNMCNpaSZ+EfPDPIZGrXIFGm1SftAcg99Q8o90z6HFx4ZlFpu7LQSpNthajTohIGuymoSTrquGFDtCzsyItBmXRgK7aQSD/AMroQQfIgjfCp+18MbSa/P4LLFLwMOzHZcZc97UIesRAjwoDuFnUk9WPwA1mw1SwBtALdATAJ9TBj5YX5Xi6swSorUmJhboKsfJXGk+hgnXTDXFI5llWpOwarZgC08w3ienTHkilmHudoHzTHqcOWCKjPVne9tD/AIBCD4DBNUSCJIkbiJHqJkThZmeE02EFnJJks57z5LUuRfguKzywhywoJXOUVutKkjVlpi9veVQEz8MVocZqLSIoqt3f1fHBLjvXLJTpq95qQdAQPWBrh2eHJHMGcAa940pA/Y0pj4KMLUzlOwDLJ3gDtCoptDXMGIcKVXWeo0PljJnzqSSjFv7IvGPizc3AabCoazyarEuElAwtACutxLWxI10PoSDK3ETQdO8qM1C1i9V0HKRbbcUAtBliWK2i3pIx5luJJzLVRlqqY7pD3jxarFoQbC6D0mACSQDjnnFZ0bLU0q9yVYsXFpu3QaEFwsNMgqSm4LDC3+rJW0kvqw2RvqJ3mYqAAOpo0T5gi+tHoRj1SihgGWF3SkLo96povxjGVbJLWzFVG09lROyn7dfowKn4g4Py/DKa+b6RzksI9F8KjTZQBiy6OOVKUm2vC9g1uPAqqVjNtOmX8jq0+RAXkgjXmqLjzM8Ir1DcHFMNTtKNqs/gplWH/qsIJBBgYMzXHEp1jRKOQqXXAGJlZUaQSFcMYO06Y0U+1FJreSrzGBKiZ00InlO5gxoJ2InVj6bFj+GKRWU5S5ZT+I9jBTqFwlekCts5cqtJNI0WkisRG4dSvnOH3AuGolKkUqvUCAqJe5TMDQGbAIgKpAA0jTDH/iyjbd3deLS31TTAa06eYPTy121wDn+MZNizNTqq41LoAjaGBJDAsJ0hpE7jGqMkuUIljb7hXEvrm/No/wA9HFlxUEqqSarvXZRWVYNNFJZQrBmOxp8qmVC4ZU+0tJmsCVLgQCCFEEzoZYa8p03PScVb4GJVY+wFxTMMlMsqFjKiIJgFgCxA1IUEsQOgOFo7T0tZp1hABMpoNYOoMadTMDaZ0wY2aepl+8oDmaLQ/ldDdYmJjWNumIJEJzoBMZGuGhjdRD0wxXeTCHU7AyTp6wD9Fod6zVMrm6rswLX3aAhfsoAraadYtMnzf1Tn7SV7m7UAQbdxaZmSImRodfSDjWqcQ+ytDp5/syNSNRzemvpqADcO4pYAtLh9SnO4VLADOsm0SIgzrM9MG5rjjoWH0aswDFQQrGYuAJhZAJXcSIIONVZ+I81q5fpG876iCY0B3ncY9Q8QJM9wolo0LaQLZ5h9qT7vLTABKvaGoFuGUrN4uUA3ypURBW2TdIN0QN50wRleMO9VaZy1ZASRew0AtuDTtB1G8gwCBOMOIfTbvY9zabvGDoLYXY6m/X3aaddbvxDmhaG5jU7S0fIFT6wdpwANuI0aj0ytN7HMQ0TGon5iRhbU4fmiDGZgzvaIiZkCNDtprpI13w4ozat0XQJjaY1j0wLxPhqVwoctymRaxXWR5b7R8TgAVV8hnDyDNqGtH2QDusmIOhCkfE4zr8NzputzYAIEcgkG6SZjaJUCNo1nXEbspQtKy+oIBJBiVtkLEA9ZAGseQGNg7M0Jmak3K2jRzL+ECRvy+HUgADTABinDc0Sbs0YJJAVQIBjTYz1I8ttRh/gDhXDloJYrOwJmXa47Ab+UKNMH4AJiYmJgAVZjgdB3ao1OXcgsbmEwpUTB2AJEbanzONTdm8sQQaQYTIknTlCwCNQIUaecnfXBVbidJXNNmhgobXa0kiZ20jXyETvjKpxOiok1FiQN+pMAR5zpiNS8SupeIr4rwTJpTao9ANGoAJBZ2IAA13YwPljVRomb6huqRH7KD7qDovruY16QRxrNU6lIhKlNmVlqAXDmsdSRvEmIHqRjTk82lVQ9NgynqP4Ebg+hxwvbOXIlGMfhfPqaun0vfuVvjXaypRfNd3l1enle67xmqWljUANiC0y4DLuQNcMeEcGak6s7Kwp02pU4BkhnDs7z9olU0HUEzzQPa/Zyk61lZqhFauld9V8Sd3ao5fB7JdN99cNK+YVIuYCdAOrHyVd2PoNccmU46VHEt3z57L+7HpO7Zrzyoab3mFtJJ6gDW4HoREg9CMe0cjmqvizFaknupd4f8qRT/wBRg7KcbsrkXqsGqApSUhgh8TkGQXH2VBg27kxMQVL7Hc9mdHPFBynavsZss03sC10cKAhXTQs5JgRvA8R+I9+FpWu+xdukrZSpn489Ue8YZ8SygrUqlIkgVFKEjeGEH9xwqpdniN8xW0OgDfZhRBn1Umf2iMdbRG7oTYRluGOGVmKC3bRqjidx31RiYP4RjQ3Zmidbq1xYuT3jFbjue6+q1Ovg3k749pdn4s9vWJV1YmRqFYtbtopJIMbj4Rrq5KiHa/MmbiSjVAIuBaInTlRj7lPQYlpPkAxchVQlkem8xN6Q7RtNRIH+g48p1XSbqBWSSxpQ6yevR2PrZhW3DqUvSOdqB+UML1EFi0C3YM0nTHtXhlEXA5+opLsZ75QRBll+FonqIMRJwqWCD7E2xjw6sHzFVgGjuqQ5lZTN1bSGAM6j54mZzeZDuEogoPC0gyY2i8bnrpG0GZCteH0GmM8x52MCqu7ctu8xOkeg2w94XSpopVKl+sklrj93U+9SPeD1nDIR0xpEMA+mZwEj6OpALANcBMDlYLcZDEHcggEYwTPZ6DOVXZTF43Kcwm7o5HpaDuYwdna1YVFCJckanTc9dxoADPncPLGFTNV7gBS0gEmRvEkDXUTpPpgsq5AYz+f/AP1U+yYvEajmW67cHY2xocbqlbOGmSKaB7gABGi2yTq0atC/syTDRrsbN5mJFEbAxcJmdRMxsP3+mMjmq8kd0DqADOkdTEz8Pfg1ojWgf6ZnYB+jpqVFtw0BLXEtdsAAJAM3AxuBlXzecDQMupEsCQ4ItiVYSVJMwCsCTOoGuGmSdygNRQrayAZ64IAxYumI3zucUn+7h10MqwBi4gqFLGWCi6ZA1A1MxEbMV6bpUByplbaispJ550GsSABDD7Wxw9wJxDJpWQ06glCQSJI8JDDUa7gYAE1Thzu9wzhVVKgBWJlVVAQ3N4rtZGvNrcDGInBzEHO1WayAxc7gMA1oYD7a9NbRrJnG9+zGWP2SJYE8xMgFOXXZT3aAgbhRiVOy2Ua6aQ5ltIkxEkgb6QTp5QI2GAAc8GqHQZ2rJEDXYrOqi6SdRM3fOCuf6BrRH0yqOsi7yiDLnl1JEQZiSQIwXk+AZelU71KcPJaZJ5iLSdTvGmG+ABXwvhr0mcvXeqGCgBphYGsSTofn5ljrhpiYmABbxXM1UUGlT7wkmR5AAnzG8Wj1K4F/SWYmO4mCVJkiSLdRoeUyfPp64K4lSrMF7pgpEzJ3022Mjfy6HpgVstm4IFRBqLT7iDqLQTIEbiJM3YVK72sVK72v7G9s9VFkUZLAE82iyept6CJ9+kwTjyrn6oaBQJEsJkjbYnliDvvt6gjHjUs1GjpN5P8Ag6Dw6xr08jPTEbLZgFQtQWiAbtWIAHNMeImZ6RG2Jt+YXLz+xg3Eq8T9HMwCRcZnl08GviJ06KdjpgjI5qqzMHpWATBk666dPL+HkRgYUM11qKDaNBESCZiU0kEGdYI2jc3JU6oB71lY9IEDr6eUefXBG77/AGCN33+wdiYmJhg0W5vhFGoZdbjr1PVbD8LT89d8YDgtIEEBtIjmaNGVpiYmUGv/ALnDTExXTHwK6Y+BWONPl8oKbNTcgAmFva1aSBg5VQdu7RbiOup6EHPcXySUrmp2lB3QbnUmxalyLVQXtb3FQRGpC9GBxbMxk6bzeiPKshuUGUaLl1+yYEjYwMaf0VQlj3FKWJLci8xYEEnTWQ7T53HzOI0R4olKuBA+ayqlrxmVVSQzGrUtWGZSTFQmLlI+B6A4MyHEcolQU0QU6zkLaVAck3aFtZ0RjudBhiODZfvDV7mnfBE2jSS5YgdCxquWI1a4zON1DhdBLbKNNbfDaiiPHtA0+sf/ADt5nBHFCPwpIs22ZZ4vY3dxedFnYE6Sfdv8MLjVzXJCKOVSxMeODcvi2mBMeuuD+IUiyEBrTprr5iRoQdQI364Xrw6qsf3hjrJkbyfxdCZ/cZEARK7FTuzKjUzRK3IijS4ggnxajxfd/jO+mPWq5nmYqIGiqADdLAXHm+yJ6rM6xsMKOTqhSO/YyoUEjbU66Ec0GJ02HuwPl8pVZnQ125GImNSStwbeBBO3WMU1FN/M3HN5uY7pJgnfSRGk3aSZj4Axvj2hwZKnePXpJdUgNBaSAB1uPW7aND6mWOQoMi2u95kmYj4RJ0+OCsMiu4yMXzYpXs5lh/ygRcGAJMAgAAATAGkkbE6mcZvwLLE3d0oM3SsrDQBcLSIaBuNRhriYuXFeY4Hl3JZqYuItLAkNFxaLgQQLiTv1xuyPDKVEsaaBS+rGSSTruSfU4OxMACvO5eszmxwiALHqwJJnSYOg389NcYZXKV1aWq3DWRH7IAG2066R+/DbExXTvZXSrsS0sjmAB7aSBBnWdNNSN9d/dM420cpXVgTUBWWJBG4IMDboYM6ddMNsTBpQaEJKeRzAUDvpgaepG0mJPSfPUeuGmUpsEUM1zAanzON+JgSoFFImFefoDvEqtUstlVBiCWBHXWdVP+HDPAefyK1Lbp5TMAx/94lq0ElaFKZNQABm4AkgX/Zt02bwga6dB03xn9CDWhcxoEAUBpkrreRdBMwZ30GuD14VRGydZ3O8R5+WIvDKQMhTNtvibaI8940nfC9IvSgCjQRDf9JkRrzzJKBQ3i18M9ekdZ9XhgTT6QVtGouIhdgDzTaJ6nygjqYvCqIiE63eJt/n8/PG6pkqbMXKy3Lr+EyvyJPzPmcTp8g0oCyGUAcMtcuAzsVukG7oYOwPmCZ674c4ByXDqdJiUBkiNSTpJO511nz6Dywdi0VSGRVI9xMTExYsTExMTABMTExMAExMTEw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4" name="AutoShape 6" descr="data:image/jpeg;base64,/9j/4AAQSkZJRgABAQAAAQABAAD/2wCEAAkGBxMTEhUSExMVFRUXGR4YGBgYGB4bGxoYIB0dIR8aHBgeHygiGRomHxkdIjEhJykrLi4uHiAzODMtNyotLisBCgoKDg0OGxAQGzglICUyKy0wMC0wLTAtLy8tLS8tLS0tLTAtLzA1LS0tLSstLS0tLy8tLS0tLS0vLS0tLS0tL//AABEIAK0BIwMBIgACEQEDEQH/xAAbAAACAgMBAAAAAAAAAAAAAAAEBQAGAgMHAf/EAEgQAAIBAgQDBQQGBwYEBgMAAAECEQMSAAQhMQUiQQYTMlFhI3GBkRQzQlJycxU0YqGxsrMHJIKSovAWQ8HCU2OT0dLhF1Tx/8QAGgEAAgMBAQAAAAAAAAAAAAAAAAMBAgQFBv/EAC8RAAICAQMCAwcFAQEBAAAAAAABAhEDEiExBEFRYXEFIjKBkaGxEzM0wdHwIxT/2gAMAwEAAhEDEQA/AOr8W4+lCqtHu61V2RqsUlDQilQWMkdWGgknG7Icey1YUu7rUyaqCpTQsA7IRIbuzzbemFmf7LrmM49euWNPuUpU1p1qtMyGqNUvFMqGU3IACTsdB1T5zs5m1qB6aUGpUawq0aauUlEoslKj3Yp2ra9kuWYxMQAFIBdTnafN7ROQhW5hysdADroSSND548rcQooJerTUBrJZwBf92SfF6b45/l+yefYtTbuaV/0V3qpUNS6pSq1alSpaaSA1XdlaCLR5nbBFPsVXpKO77ioT9MUis7sF+kVQy1bihNWotNArAxdJ5upALvU4hRWotFqtMVWErTLgOw8wsyRpjypxOioDNWpqDMEuoBg2nUno2h8jpioL2TzXe01Z6T0KVag6sXYVDTo0wArUwkNU71Q17O2hIFu2NGT7EZhMtmaBqUnbM5UU3ZmY2VyaneWcmlE95IG9wJIlicAF2pcRosty1abKI1DqRqSo1B6sCPeCMReJUSzKK1MsklwHWVA3LCeWOs4qef7F1amZaqaiCj3+WenSWVHd0bWN8Dna4OFTwgMWJLRavXsXnHp1UqfRwXpZlARVZ5fM1AzuJor3cKWEc8yNsAF+q56moZmqIoUBmJYAKp2JJOgMGD1xjW4jRUIWq01FQgUyXUXk7BZPNM9MVSr2TrJVasjJWK5inVp061RgGpJQNMI7im1pWrUeosKw0XrsF/wLXFqE0qqPRNGsDVqUxTD1qlWp3aqp7xCKtoUlCO7TXyAL+9VQQCQC2ignUkCTA66CcDrxSgXWmK1Iu4uRQ63Mv3lWZYaHUYR9rOz9fNVKRp1QlOnSrBhJVndwgQBwCaawGDOOaGIG8haey+bT6MlEZZVyyrY5Zpdly5pL3lPu+Yq5uD3+ERbrOAC5JnKZMCohNxSAwm8CSv4gBJG4xBnaR2qJuB4huTAG+5IgDzxRM72ZqUPY5csKj5mnWy9QI72RRp0K9Ss9tgcp3ji5pdj1M4aVuxYWrRahVZKK1KbVKRtKhaNFkplOS64N3ZgtGhO+ACypxKibwKtM92YqQ68h8m15T78bfpKXW3rdNsXCbrbrY87eaPLXFAyfYbMdwtF2pqUWjRvWtUYvSWslSq0FAEdhT0WGgs3PBwTU7GZhnB78Ad9XrO17Go11NaVJRUtBQ90CGYaqCQszcAC4niNEFAatMGp4BesvG9onm+GC8c8yPYitTNFD3T0xRytKo3e1FKnLm42U1WHBfnBLLBJJBiMXnP5kU0LnXYATEkmAJ6anfEN1uDdBWJhWnGaZVm1tUAyBMqUDA/viPTEbi6TFrTMRGslrBHTxAjcbTtriNcfErrj4jTHuFa8YpkTr0IgHUEMR8YQ6YKymbFSYBEbgiP8AeoI+GJTT4BST4CcDVs0FaDoLWYnoAts/zfuwTgZ6FNzJCsVkecTEj9w092B32Jd9gb9MUtObeY0PSTHv0P8AsjBmVr3rdBGpEHfQkf8ATGn9HUvuL5be/wD+R+Z88EUqQUQoAHkMQtXcrHVe5txMTExYua6jhQSdgJ/2MCLxOmSRcNCQSdBpb1Okc4Hv0wccJ8vkKDAimwa0WG1g0QxaDuJJOs+nlirvsVlfYMHEaWvtE0ncgbTO/QQdcZ1M7TXd0Gl2rAcvn7vXAg4LS0MHQQPdr1iftN8/dG+tkEZg5nQhonS4bH3wSMR7xHvGypnEUkM6ggSZIGnn+8Y8+n09edNDB5hodd/kfkca62RUkuWZdbtDABAAu162iPKMasvw+kVUoeUaqytOhu2PUG9tf/7g94Pes3/pGl99eg0IO7Wjb9oxjfQrKwlWDDzBnAP6HpyDGoCxt9mIMxOygeXpgjIZFKS2oIEz08gOnoAPhiVq7gtV7hmJiYmLFxTxLihp1EpJTNRnVn8QUAKVGpPmXGNeT7RUHRHLWd4AQGG0sVFxEgAsCASYPTGnjfZ1MyztUKkGkaaSoJpsSSXBPXVfLb1xozHZ2o7Cay2DuuWwwLCpZVAe1VaPInWJIAGEtzTdIQ3kUnS2D63HqK1FphrmLMrRstqMzEnYxbBjYkTjLLcapN3allV3Cmy6YLLcFuGkxMecaYVv2aqFWQ1lttrqkUzINYzcxu5mEsNImcb/APh5u8JFQCkai1bbOa9UVVF8xaLFMWzpExgufgClkvgPHGqBu9qotBYkyBaDBYEiGUHSRInGs8foXUkDFjVZlEA8pUSbgYK9Bt9odNcKk7KORz11ZwiKGKMZZKi1LnuclriiyJG2kYNq8HrMyOayXhKqMe7057YKi7QrYBqTInbpOqfgGrJ4BmS4xTqIHuUTbpM+Pwaje4EHTG7JcQp1Z7tw0AHTyMwwndTBhhoYOEw7KrcPaEIKC0bQI5lV0FSfMJUYAes9BgzgfCDQksUZrVQFVK8q7AyzHckxMDoMCc7VolSnaTRlU4/RFQIGB8d7TAQICWYk6EAi0xsd9sbv01Qtv7wRdbsbriJAsi6bddttdsJv+FGKd21ZSq0qlJISCL3Vrm5uY8gBiJk7Y3r2fqArUFSkKyuWnu2KQUsi01LiQNZu6kbYFKfgQpZPAZni9GVHeKb7SpGoN3h5hoLuknXpjdls9Te2xw1ylljqoIBPzIGEea7P1C17Vr1V6dQLZzezCmxecIoLLdoo1OpjBXZrhhpCo7Aq1R2IVoJRL2ZU5SRoXY7nxROmJUpXTRaMp6qa2H2JiYmGDSYmJiYAJjQhVwGFrDcEQROokHz3GNXEaLPTdEc02YFQ4ElZ0LCdLgNpkTGh2xX8v2Uemi00zLqiNUthYinUd3dYBC3SyhTbChIA1OACwtkKR3pod/sjrv064y+jJM2LPnA87v5jPv1xWv8AhavZb9MebWUsA3NdTCFjz6OSt5IiCTEHXGVbsxmDeVz1RSS9sLNgPfWgAsQY72nJIJPd9JFsUiKQ9rZaggvZKShdLiFAHQCTtvHxwUlJRsAJ8h/vzOKrmuydd74z1Rbr4tBFqsK4Cjn6CsnN4vZ6FeWy2qI0wUgpGWKdluzVdBQC1ETuwq1GQuprWshvqEeNmipKk71DJbrccBZjiVJDa1Rbvugyx9yCWPwGJJK9lOz2bWy7P1GKlZ3hgPo9wgz/AODV1mfamSZM50ODZtBT9uXIZL7qr7B6JYjl1laTcpiO8cTBOHP6QY/V0arDzYCmPiHIf/ScIOL9q69CsaRoUiQqtpVY7zp4B5fvxFoHsXDHuKLT7bVSyg0KcFlUxUOxYCfD64vOJITs9xS8h2Pq0kAGYBcKilocSUUgPN5INxZgvgUsYXFtzGaSmJd1QebMB/HA36WpfZvf1Sm7j/Mqlf34CRJl+z+ZvVqmZECqKsKG1Psiw1blVmRtBoA5GxjG/McArM1Rjmn5iSqgEBeYsoEMCYISddQpGxjDT6bUPhy9T3sUUfzlh8seh8yfsUU9b2f91q/xwAKf+HahSsrZhnNUoeYG0BarVCgWdFYMUPWPcAMKfZurLB8yzKVURzC0Du7gDdNvIxEkkF/Tm31czmRWen3tIBURxFE7s1QRrUP3BjfZmpgV6WouHsTr6fWYtTKua4AG7NVTd/e3UNOizqCX1NxMG2oV5Y8FOItxaMI+F52sa3d1GRgULCEtIIYD7xnfDzENNOmTGSkrR7iYmJiCSYmJiYAJiYmJgAmJiYmACYmJiYAJiYmJgAmJiYmABLUyVUF3V4JYwB90ldTMgkAaCBEnXA7fSgkmoEIMMWtjYgFdBAmJncbeRE7T9taWSrU6T06jXzqAFE8oUK1Qqj6tBhuWQTGGvHMg2YpKgKxelSCTqFIYCV25gDPpimhdmVliqnurDsiGsBZriZM6RBOkQNojBOKpleBZu0XZpgyPTKkiAwRFDkojQFqOt1nQaaXHGVLs7mAwnNMUChSLnlhfSYybt4Sqt3/mDaDdcsti1YmE/BOG1aLVWqVS95ELLELBbUXExNwEdAoEmJxK9BamYtcXKKam0klZLPJK7E6DcYACsxxSjTNr1UDfduFx9yjU/AYFPGwfq6VVx5kBB/rIb5KcLeP0VR0VFCiNlAA+QwXlvAMPWFaVIzSzPU4o8qcYrLUsalTADU1MVCxh2VZ8A2u29MHcUd5pIjlO8cqWABYAI7aXAiZUbg6ThPxP9Yb8zL/1KeHHEvrMt+Y39KphE9kaIu2yfoxD4y9TzvclT/g0T/TgmhRVBaiqo8lAA+QxsxMZG2xhMc67Zfrj/gT/AK46LjnHa8/3yp+FP5f/ALxfFyUycCqn40/MT+dcdhxx2n46f5lP+dcdixoKQ4F+Y/WaP4Kv8aeGGK/x5j3+WUMVvLqSuhjlJAPSbYn34NHDz4TmKpX7sqD7rlUNHxnzJwFxnjzCqrkaai6pWqkbAtVZY91pEn1MnGS8Oolbrnbrf3zzHowbQeg0wUyNSugOv+tVfyaX89bBdCryjzQ/NTv/AL9MU2hRpNxKuotKCkCsGQD7OSGnxSTrM6nDFKWWZzTFrMNSpYtPqZPMffJxphByiYsuVRld8jrLKBm9CCDSYiPxph3imdmlQZ+qKZBHciYM636yZ30GLnhORVKjViacE0e4mJiYoMJiY1VagUFmIAAkkmAANyT0GPadQMAwIIIkEagjzB6jABsx5jWKgkrIkAEidQDMGPIwfkcK+J52qjGxCVCmTE85Bt6zuoBAB8Y1EYhuispKKtjjEwlXitQsIpgrrJBJ+2q72+IAklfdrgzhebNVSxSyDETM6AyDA84+BxCkmQppukH4mJiYsXJiYmNVWqqgsxCgbkmB88AC/juYq06V1ISblDcpaFJgtA8iQT+yG64r/BO2KFWFVmJmadxphmWACCQVQMGnSQYK4f5zjdJKbVAWqBVLezUsNAT4wLRt1OKlwrL06StWKBq1R73CglmZmLMqgSYALQNvPcnGbLPRJVy+3YhyqkGcR7VUiWIFDvFQhQytUdlMFkAAVQDAmHIkCdsAUeI1VytB2dipspLSBKMeUEsO6IYADW2WkAagmBnx6iAlUZhUanfbTUC4spPLPrqBETKzOugXZjs+9WpLVGalQYohNRrwCFeFOpG6yZ1tGMeTqJ7x7+Q/p9Ep1LZLf18i5cIoouZqlFChqNEnlgnmratOs+/XD3CvJj+9VfyaP89fDTHQwfAhUuQTO5+nSt7xwgdgiltAWIJAnpopwLQqBsxcpDKaKEEGQRc+oPXCrtLwDJ56qiVWAqpINkB2UqfZl42E3276A7TOrPZQZdmNGotErRQSbVVzL6soAUOYkEAa+Y0xfVVvwLKKlSXLCe0v1i+7BGW8A9+KhxHj1apToVnp2hmK3iIYqTIC7qTa3yOLFluKUZWmHDOx0C6+upGg0w3H1uPJFRT4rnbkTl6DNBudWnfG9VzZs4n9e35lD+pSw24l9ZlvzG/pVMKeJ/Xt+ZQ/qUsNuJfWZb8xv6VTFMnw/ImPLDcTExMYxpMc37WH++Vfcn8gx0jHNe1X65W/wf01wzFyUycC2l46f5tP+ouOw449S8dP82n/AFFx2HGgpDgrXadiK+TI3vf+UY8zwfSoeuxn/cYnak+3yc7Xv/KMG52iDTZF6C9Pd1/6/PD8UtJn6iLd+hW83mmYwxYkDrJEHyO06bYVVsybLVc2HoDyn4bHG3iDm4SYH2GEwPO/WNemF9ZzbrpGnTX102nePXHXwRTdUeb6uTS1WL8kf7xU/LP8aeNFc64zyR9vU/LP8aeNVc40dMvi9X+TN1b96HovwWr+y/8AWa35Y/iMdLxzP+y/9Zq/l/8AVcdMxwus/el6nrOg/jx9D3ExMTGY2AHFska6d3eUBILFQCSoM28wKwSADIMiRGshDT7J1Ep0kTNsDTppSDFCZWmFFPQOOYEMxPUtroIxbcTABTn7JVGqV6hrL7QkS1O8vTJDgVeYXWNISItX3xgnMceSgq0KU1npqELE8oKiDc2pZtNQJ1kEjG/tfnWp0VRCQarWFhoVW0sxB6EhbZ3F09MVBFAAAAAGgA2Axi6rqXj92PInLl07IYVOOZk/8wKPuogUfvk/vxq/SeYGor1AfeD+5gRig8R4vVtqVlzPdt9IaitO1WVEBsLMIuuH1kkwNB11uaLAAkmNJO59T64xZJ5o7uQiUpruWHg/aV71p5i0hiFWoBEMdAHXbU6BhGpAjrh7neMUKQ56tMHYKaiKSeii5gJOwxQqeXNV1oqAWqGNRIC/aYjqAPdJgTqMW7hvZTL0YMXOPtkCR+EAQnwA9Zxt6bLknC2r8x+KUpLc0Z7OVWJPeFF+6DMf5VQz7qmFjVATpTaq2wJ1Ya7qwmoP/UOLF9DaSFo0wJi6oxY+8IAQR/iGNdLIZonmrpTUHw0qYgj3tqD8xhujJLmVehdqT70Icxlc5UuJVaQYWMzWqSu1pYy5Hxwho5lqYejULct9MukkEIbWMgSkSJbQSdDMgXmr2eVUd6Zd8xYwSpVcsQxGm+g16xhHwfgKszv3fc0ralJgGFx51mYnQFCLixLbwN8Z+pxJRVtthDCm92/+8CqZriFECkqtcqszJTprNzySAIEALLGOkDywR2Y441Kqzn2quSQEflRiACzDUFVVRzbgCYxmOBEuK9jU8sKsmWExMAhSZvDWmIkkRB2wbx7h9XNNmHywek9KmiIhQq1RIfVbipVpYqC2mnrjHzVff/Tp4MEMEpRnUtub49UvMvWT/Wqv5NH+evhocUzsxmcylWoM2GauadMAU0uFoetabl0Ejq5XWekYeZnilgl7KQkfWOLo6wqEydoE/wAMdbE1GCtmJxeqluVXtJwruHQ06swxqpQ5ljQAu1QPChdTcVkzBuwLxDiVd6RNUUqgqDuLgSIcO1rTbFwJ3CwYnQHTCtxNamazDd5dqoRhKcoUFQPtAB7/AH83nGN9XOK1F6BpqFKi6oAqtUqQAajKgUA6CPQD3Y52TqEnLS6X1s3w6eS0+7v9KKw+fqLT+ilbUpuGRIufQECCDBkFgTGo3g3Essrl62WzPdsD3pRSoRxAuJ6tT35TPSNcLM+x72iQ3OpktAkgQToZ0LhJw87OpWrZg1mYh1KyWWAyhVEKRoOQhv8AETpthOG5yi1zt8tzoT/88ck0lGne/Loa9ocxWy/eVObMFXoEJbzs3eUeVSiwRE/Z+OGPA+NNmky1Z6Zpk1qkCDaVsrWlWPi5QJMDWdMbuJ/Xt+bQ/qUsDcc4qaVam3IlCjXsYWmTNBndwRsFV5iD4W89O3ldRVnnYNO1Xc1p2nzH085ZsvbSLLTvYnla1n8ShlJdbbVJUiNTzAYuE4FzApVaZDFWpuNwdDOxDDrMQR1jAuRzwXL95WcchZWc9bHZLtOrWzA6nTGZl277DTHNe1P65X96f00xfcnxKlVkI0kbggqd48LAHQ6HyOm+KB2mP98zH4k/pU8XxclMnAvpeOn+bT/qLjsGOP0frKX5tL+ouOwY0FIFW7YH22T/AB1P5MY5zODu1UyGSebYW+p+XyxO2X1+S/HU/pnAOYgyDqNsbOmgmvmc/rpuL9UKM89x1izodCGnT4eXrOF+cfG6uu+jEzEwABM6r6iB850k4CzB9Zx1+mW+55zrmqSQFlmis/5Z/imNLE3amZk7bbaT06+/f0xlT+ubWOQ/9kfIwfh03xiwWYA8Igeg3gemvTzwYdVvwt/ktn01Hx0r5bFu/suYHMVYM+z/AO5cdMxzP+y79Zrflj+YY6Zji9X+9L1PUdB/Hh6HuJiYmMxsPMTEwoz9CsaoamdAFjmIWQzXSAeoI6GfTEN0Q3R72g4V9IphQYdGvQ9A0EQfQhiPjPTFMzOUq0zFSlUX1Clk94dQRHvg+gxaWp5u0kMSxAAmwAEX7jUakrqOnug+cZ7UUqJKKO9qDdVMBT5M/Q+gk7aYyZ8eOa1T2ruUjieeVJOykfQaLFyKKuziHtpXlx5NCksPQ4b5PgmYq7U+7X71XT5U/EfcbffjTxDthmIJvSivmANPezyD8hgan2ize4zLEb+GkQf9G3uxgU+nT3bf4NsfY2Xv9LL3wbgtPLgxLO3idtz6AbKo6Ae8yZJa4pnAu1zM60swFBchVqKCBcdlZSTBOgBBgkxA0xbMxm6aeN0X8TAfxx1cOSEoXDgVkwyxS0yVG/GFWoFEkgD1MYS8SqVGYgFlTaLws/tCxb/heuAmQ/ZBJiJUcwJiSHMuCYjx7fPET6iEeX9AjilLhDk8Up/ZucfeCmwDq3eGEgb6HFXPFW7pERzTLV6jXIQfZ9+1xvZTS8JYwSdhEzpsq5NwQzstNjIVneXOmoBJLnQ7euF9LJtUtcU6tRQ7ioQBThVLiQapUsSyjpoCeuMuXPOdVHbz2Hxw44/HL6bh/wBJyNHcGu8uxNsBi7MSWXRGIDFQ0ExI2Jxh2ezdOtmgAHUUkJS+qzlp0gAmBYo13JvUk6Tg3JHhyhWFpBW4M8sp0m0Pqhf9lSTodNMEiK9enNKtTSmpqKGBRbwQFblMElS3KTIEyoxMo5Kucl6JETlh01BO/Fv+jVxUN9IqRUWmvc0rmZrR460a4CTs/Tqak1auoBsW0fivqQHXTdZw+y9MHN1CQCRRpQY1EvWmD0w3xfH00JpSkrKR6icFUXRROOcAo00BKLSMkIaZapUeAWIJaFCwpJmQOmsYQcI4M2aqPRFS1kKszsp5FvNoVA3M72G43Qo5d7p6XxDhyVQLweXYqxUidxII0P8A0B3AwDkcklCuy0wY7pWMkszG592YyxgAanoMMfTQlNOlSJXU5EmtXJXOJcCTKx3S97UgktUaLvSQptUCYAHU9STjHsJXzD0nNemaclGWUKlgVAB3gQFC2wCCJMTGB8/2n+kZn2KM9EU1YtYUamSWm++Bbyr6z59LDwnO94GW0qUIBBKkwVVgeUmAQ3njfDHCMVp28jDPJOTlq383e3oZcS+vb82h/UpYD7XcEpEo9WvVSmarO0W8pFJjI5CTqg0MzoMbe0Ffu3qPobXoHUwPrKW5gx8sVft1x011y6lkCiuCVHlZUElwxUgMVPT3Yo8evT/1DIurB6XGMwaT0oQK4AaVJJIP1kBgEciJ1bYdZJ1Z3jNdsuiVSWCE6KhVUgm16k61iN7V5YOskYP4VkrzWpM1kU71eJhSCC0aSVIn4jXWAwXKJY7Fgaai5akgq66lnDKSoUHlt3W3XcYZkxYm2qpvay8cklS5V3QbwEhQlZq6B6igKsXvBMwJMyTF03HlXmgDFT7Y5l6OazDEq/tEBEWkzSpyQRI0GsR0Oowd2CNNaqGorSFAQBSYJ05o1BA0+eM+0f65mfxr/Sp45nSzcr+hp63DHDNJX47/AI+Qo4Lm+9NFrSp76npBj6xYKkgXCI1GmO045Bk1AqUQAABVpAAbAd4mmOp53OrTAkMSxhVUSSYnT4A6mBjW2krZjjvdFf7Zn2+S/Mqf0mwszdUKJM6kAAAkkkwAANSfdjX22Rq9bJOCzUmLsqopLAd34mQrpJa0ltF5RoSTgXPcPrMAe5qgLDGXQsbAbQihmAYkiTGw84w7H1eLDBqUkn2tmLqumnlnGk670AcQrurBXplAUDe0hZVmAUzJj7XKRJIjTqBU3+ZwRXLVOepUZ38JYkgi3S0KdU6yvmTM4EcbnqdP9/PHe6PU4KUqt+B5b2g4LI4Qul4gWXf2rE6cp9dJTX10E9PhjEJqDEaa7bwOvXbfqd53x6g9sevIf4pjY++LYIW22+7/ACXz5EqSXKX4LT/ZYT9Krz/4Q/mx0/HMf7Lf1uv+Uv8ANjp2OF1f70vU9T0H8eHoe4mJiYzmwr/aLJZipVomkAUUOWliBeTTtuAIJW3vNtZtwMuW4hbJq84vNq92FJsgAEqeW/UbGBrvpacTABUONcQzGXyarUf29Wo1MOAOVSajA6aXCksT96N8UtVgQMdJ7T8I+k0bAQrqwemTsGAIg+hVmX0memOeZzK1aJirSenHUglfg4lT859Bjke0ceSTTStHZ9mZMUYtN1L+iv8AE+fM00Fvs6NSqL9VDEqqlh6C79+N/ZgL9Eo2ggFSYPmSSY0HLJMabRj1uH0atVqjBKpKqoQqHttLHQamTccWHIcCzNWAlE012uqju1A9FIuOm3LHqMZXCU4KEIt8f3/ps/Vhjm5zklz/AF/gEmXNV0oqAWqMFEiQB1YjyUSfhHXF64J2My2XIe0VKo1Dso5T+yoEL79T64K7P9naeWBM31GENUIjT7qj7Kz01nSSYGHmOp0vSLHH3t2cfrOreaXu7IX18o5blZFX1Qs3wJYKPkcD5jgxeAa9WOuwPyUBI9Cpw4xMa4wjHhGNtsAy/Caam7mLTdJYxd96wQs+sY0cE+rP5tb+tUwZmeIUqZteoisdlJFx9y7n4YrR4nUWjFGm5d6tWxiFCBjWcqjXssFtVnoSOsAo6iLlFJeJMR79Lotfz0z3R55I9mwE833TBnXocGYSLw/LgXZgo7li5uAG8cjKCQwBAMGRIkbDC7McXp5ZkKGvVpIjAgEEzyhAAxW7S71mMKfSTq0TqQ3+l06eaqGo6pNGkBcQJN9bQTucb63GqYBgOxESLbTBMSA9twmBpO4xopUhUzNS4MPY0TFxU+KvobTqPTUYyp1aKqwoWQDzCiswSeoQaH3404PgRV8mGa4nXkhaaqAdGYyCOkhihH+G/Fb7R1alQupYMtWktNgrlLDzEsjhJbfYjrvpBbVzLlVUsQSDBLQfw0w3yZkPuxpqcIapVekeQNRTrBViWDEBSWB0Oz/++NK0Lncq7K52bvyaMtMIz6lqhWCAdTOsRdJlpOsbAYJzgrNUpV85UspU2DF5CQNxDCPZkxcQTA0IAJIXt2VzWSq1jQrgXqVTVrihCTzn6twVME3+8ScW3IUKrFHr90xVLZRWBLErOjFp8PimT5YYuLUaQqU47qzHj+WFVqlMnR6lASPK+jtitcV7JBayoHLVQzNTV4KOnd1CsDQSCArTrJBlQwGLZxH69vzaH89HDHjWXR3ywdQwFVjqNvY1fljPkc9Huuu4yFWyn5jLPQak+SDVA9KedC0LOg5SpXWdCdNQANsKkOYzRp0PZ2axTsK0mtX7UG5iAB9rQ24sHaTtSKIo/Q3puqyGRVmmVgWgOIVdoEN12IxnwvjNV3p5haVNsqaZtp0D3jiqTzPNqhQDchBKmZkeWKUcs5Wpm/HnxwhTgm/EVcAyzZSqi1VbLkuxapoaRSQQl8yZtgF5sloO2NXaH9czP41/pU8Xzg/E/pCswpOiqbZYoQx6wVZgY2PrI3Bjm3FFWnnczREBQwamvktlMFQPJSRoNAGUdMNwRcW0zJmlq3o9y31lL86l/UXF/wCKZlmqocuFrMiVFIVkJRmKQSCy9FbScc/pJL0x51aY2neovQ6HHR89TahQqMtRiUWZIXRBq1qKoW60GJB1jfXDpq4tC8Yi7J5B0pt3n1pqOH5iwUK7BUUmOUDXYSWZt2OHWcyTNSY03IYAlSCoBInQsVYATuYOK1WyucpVsyFdHSpTepdUqFbYVUuVgDDAQTIA2Ajc+ntZTpX0loVaq1ACoVLEXk5kc6MGESYUnf7pjjx6OLy3Pe91/nyNLyNR27CfjGWp0xRNNiwZWWSpVn7soO8YECXJZiWgTK4UP0xlxPir1CrFu8cgIs6QB0AgSepPLJ8tANRJ67gCffj3Hs3G8eBQbur++9HhPakv1OolNKk/rt3BKZ9sfwn+KY2PvjTR+tP4D/FMbmxrwcP1f5E9R8UfRfgtf9lv63X/ACl/mx07HLv7LW/vmYHlRX+Y46jjz3V/vS9T13Qfx4+h7iYmJjObATPIzIQhg6dY0nUAjwkiRPScKzTzI0QWjmIBIO4MBri0EGDoSPQbYYcSFS0d1450PQbzd6Rp11jA9WrXAFq6QIB1Y6jxHSCBMgT78LlVip89/kYijmZI7wx5wk+M6eH7kH3zhfm+OHLPGYe7k0RbSxPLDaRaDz+KBOx6Yx4xx6rRoMxVRULLSTTTvCpZjuZCLOnUqfPHPmYklmJZiZLEySfMnqcaen6f9T3rdAkuU2WzN9uqp+qpIg83Jc/IWwficCjttmwdqB9LG/8AnigcQ4lUWu9BSLqip3IIHKSWDsfMKFug+UdcPAPjjbHDie1FrZ0PgHbBK7ilUTuqjeHW5GPkGgENAmCPcTi0nHFaVJmdEQEuzqEgwb5BBkaiCLpGwBPTHQOEdkrSHzVerXcahTUqGmD7mY3/AB0/ZGMmfFGD2ZZMdhMw3ienTHkgLt8HaB/oxicsBqzVKhIjmaAQfNFhT8sb67VroRadv3mYz/kC6/5hgetSrWjmvYyCEimuvUk3sI9D12wgkwp0SgilTSmN+VQo9+EFfiNKzSqn1pUrdoHNQhiSNF5pbXfB1bKJMValINuF1r1R+A1SfkKePez+XpvSMq7AVaw9oCAQajz7MwBppFojXTC82VwSaJSsyy9DKsEmrd3jMqAm25lm4Ab6R/uRjRxAUHsoUVWWq2F2pubbAzXI8rLK6ASG0ODl4RlyKqhRznnKsQVIggKwM0iujC2IJuGpnDGjSVFCKAqqAABoABsAPLCJ9ZJqiVETjh3eVnSo9xWjRliiEsbq+trAqD12w1ThtMCGBcaaOSw08kPKvwAwGMytPM1S131VEQqs58df7Kgn92M6nGPGFSGUTa7C4idSKdO9/gVGHYX7iIfI3wpr11p5h3chVWipYnYANUwNmczWZtCwXQjw0wQRsxN9QMPRVwBm8lUZzUSoKbGmqXBBUYFWYzdVmVgr0BJE4XPrMOPmSJUJPhFbHFM1xDMCpl0ASmHVnBZ6NQKwi1iqqHZWkcwjqehsOXzrUyRWZe7sDhkWUQ3OHDuCwEQvMYG/kcBdnOG5bLs606wquYYh3Vo0IFlMaDSRyiYgbAYa8ZU92g5iSwZadrAOFAa07WDbcbiCIkYjH188klGEG14vZFZYIpNye5hx5mDVGTxCrRjQH7dHoWUH5jGvP1qzVKFxMd4YlgIPd1J0RQRp/wCYcZ8TYli1jSalA2ctwN1DlOts/GPXG6oKlVl7umENNpDFGddVZea7uwRDfYZtfPF+oWd0oNJV35Jx6d78Su57sxQNRq1eqEkk2oFRRqTILXOGM62sASJAEnGnKcZ4Vl2GXFQczzzCpVF5gTcwa3YeQ0wfxvstXzEtVopewUd4lTvGUBptFI9ykAbElzqfijP9n+W+kKr1WTKhVuWrNJ2caFE5VWxtyVPUgdCMX/xzf7k2/TZfYd+ouyLl2Yqio1SpQqL9HDMhQazVkEsB/wAoQZI1uukhTM0LtbwcVM/mHLGL10IuEhUJ3OikaECJx0Hst2Vo5A1fo7P3VUq3dsbgrAEFlbxGRAMk+Ea4qXH/ANbzH5n/AGJjZhgo+6uBM5yW6BMsJq0hMe1pa+XtF110x1WhlrdS7uToSx/7QAv7scryLDv6Czqa1LTr9Ys6e7HXsaBcOCu5jhTU6iGikoQUZS7QFP2QCTYmx5RIKqIIMqRlODlHplqt6UpKCwA3WlZLDQ8rHSBqZ9MOcJcxWzQepYgZR4AbbWFgPiuuVi9y6iItPmTT9OO23Ay2F5zhNCrPeUkYnrEN/mGv78V3iHYGgwPdO1I9B4lH+HT5knDQZ3OSoOWSLlBIceExcxBIiNdrv/fCpn84C391Ft7KpDKSV2RiL9AdCfITtvhsZyi7i6FTxQyKpK/Up3/48zXfSKlIJbBYkkmT0UKIItHprh7kP7O8uutapUrHqJsQ/wCEa/vw5oZ/MspJy1pjlBdeYkj15YEkz6e7EyuczZdA+WVVPjbvAbRZ0Am494I6aEHzwx58jVahcekwp6lFX/gZw7hFDLiKNJKc7lRqfe25+JwwxXctms9HNQSYmSwEtdqsBiFFswZbYTuQM/pmd0/uy7xN4201K3cuk7FjPmBJSaB/iYmJgAq1WpnUe5KbPfVa5WIKrSWqFW0AwpNOX85I8iMY0c7xGVuooYsDgAC8zUV2U94bFnu3AMkLduTCmZjLZjVRnFUmozAlF5KcStMKfFAGpJnc+QHlPK1dC2ekcp0VBKhWDajzMGelvrgAQ8XyWfzaoj0lBpoKswFDVwlMFBzGARVrAamCiyRuajVBVrHBRxurC1vkenrtjppytcBpzo67omhkmfgNI9MC5/htUUx3+cQgNu9FCDo/LadySykdeSOpw7FneNeRDVnMHyY78VydRTNMCNpaSZ+EfPDPIZGrXIFGm1SftAcg99Q8o90z6HFx4ZlFpu7LQSpNthajTohIGuymoSTrquGFDtCzsyItBmXRgK7aQSD/AMroQQfIgjfCp+18MbSa/P4LLFLwMOzHZcZc97UIesRAjwoDuFnUk9WPwA1mw1SwBtALdATAJ9TBj5YX5Xi6swSorUmJhboKsfJXGk+hgnXTDXFI5llWpOwarZgC08w3ienTHkilmHudoHzTHqcOWCKjPVne9tD/AIBCD4DBNUSCJIkbiJHqJkThZmeE02EFnJJks57z5LUuRfguKzywhywoJXOUVutKkjVlpi9veVQEz8MVocZqLSIoqt3f1fHBLjvXLJTpq95qQdAQPWBrh2eHJHMGcAa940pA/Y0pj4KMLUzlOwDLJ3gDtCoptDXMGIcKVXWeo0PljJnzqSSjFv7IvGPizc3AabCoazyarEuElAwtACutxLWxI10PoSDK3ETQdO8qM1C1i9V0HKRbbcUAtBliWK2i3pIx5luJJzLVRlqqY7pD3jxarFoQbC6D0mACSQDjnnFZ0bLU0q9yVYsXFpu3QaEFwsNMgqSm4LDC3+rJW0kvqw2RvqJ3mYqAAOpo0T5gi+tHoRj1SihgGWF3SkLo96povxjGVbJLWzFVG09lROyn7dfowKn4g4Py/DKa+b6RzksI9F8KjTZQBiy6OOVKUm2vC9g1uPAqqVjNtOmX8jq0+RAXkgjXmqLjzM8Ir1DcHFMNTtKNqs/gplWH/qsIJBBgYMzXHEp1jRKOQqXXAGJlZUaQSFcMYO06Y0U+1FJreSrzGBKiZ00InlO5gxoJ2InVj6bFj+GKRWU5S5ZT+I9jBTqFwlekCts5cqtJNI0WkisRG4dSvnOH3AuGolKkUqvUCAqJe5TMDQGbAIgKpAA0jTDH/iyjbd3deLS31TTAa06eYPTy121wDn+MZNizNTqq41LoAjaGBJDAsJ0hpE7jGqMkuUIljb7hXEvrm/No/wA9HFlxUEqqSarvXZRWVYNNFJZQrBmOxp8qmVC4ZU+0tJmsCVLgQCCFEEzoZYa8p03PScVb4GJVY+wFxTMMlMsqFjKiIJgFgCxA1IUEsQOgOFo7T0tZp1hABMpoNYOoMadTMDaZ0wY2aepl+8oDmaLQ/ldDdYmJjWNumIJEJzoBMZGuGhjdRD0wxXeTCHU7AyTp6wD9Fod6zVMrm6rswLX3aAhfsoAraadYtMnzf1Tn7SV7m7UAQbdxaZmSImRodfSDjWqcQ+ytDp5/syNSNRzemvpqADcO4pYAtLh9SnO4VLADOsm0SIgzrM9MG5rjjoWH0aswDFQQrGYuAJhZAJXcSIIONVZ+I81q5fpG876iCY0B3ncY9Q8QJM9wolo0LaQLZ5h9qT7vLTABKvaGoFuGUrN4uUA3ypURBW2TdIN0QN50wRleMO9VaZy1ZASRew0AtuDTtB1G8gwCBOMOIfTbvY9zabvGDoLYXY6m/X3aaddbvxDmhaG5jU7S0fIFT6wdpwANuI0aj0ytN7HMQ0TGon5iRhbU4fmiDGZgzvaIiZkCNDtprpI13w4ozat0XQJjaY1j0wLxPhqVwoctymRaxXWR5b7R8TgAVV8hnDyDNqGtH2QDusmIOhCkfE4zr8NzputzYAIEcgkG6SZjaJUCNo1nXEbspQtKy+oIBJBiVtkLEA9ZAGseQGNg7M0Jmak3K2jRzL+ECRvy+HUgADTABinDc0Sbs0YJJAVQIBjTYz1I8ttRh/gDhXDloJYrOwJmXa47Ab+UKNMH4AJiYmJgAVZjgdB3ao1OXcgsbmEwpUTB2AJEbanzONTdm8sQQaQYTIknTlCwCNQIUaecnfXBVbidJXNNmhgobXa0kiZ20jXyETvjKpxOiok1FiQN+pMAR5zpiNS8SupeIr4rwTJpTao9ANGoAJBZ2IAA13YwPljVRomb6huqRH7KD7qDovruY16QRxrNU6lIhKlNmVlqAXDmsdSRvEmIHqRjTk82lVQ9NgynqP4Ebg+hxwvbOXIlGMfhfPqaun0vfuVvjXaypRfNd3l1enle67xmqWljUANiC0y4DLuQNcMeEcGak6s7Kwp02pU4BkhnDs7z9olU0HUEzzQPa/Zyk61lZqhFauld9V8Sd3ao5fB7JdN99cNK+YVIuYCdAOrHyVd2PoNccmU46VHEt3z57L+7HpO7Zrzyoab3mFtJJ6gDW4HoREg9CMe0cjmqvizFaknupd4f8qRT/wBRg7KcbsrkXqsGqApSUhgh8TkGQXH2VBg27kxMQVL7Hc9mdHPFBynavsZss03sC10cKAhXTQs5JgRvA8R+I9+FpWu+xdukrZSpn489Ue8YZ8SygrUqlIkgVFKEjeGEH9xwqpdniN8xW0OgDfZhRBn1Umf2iMdbRG7oTYRluGOGVmKC3bRqjidx31RiYP4RjQ3Zmidbq1xYuT3jFbjue6+q1Ovg3k749pdn4s9vWJV1YmRqFYtbtopJIMbj4Rrq5KiHa/MmbiSjVAIuBaInTlRj7lPQYlpPkAxchVQlkem8xN6Q7RtNRIH+g48p1XSbqBWSSxpQ6yevR2PrZhW3DqUvSOdqB+UML1EFi0C3YM0nTHtXhlEXA5+opLsZ75QRBll+FonqIMRJwqWCD7E2xjw6sHzFVgGjuqQ5lZTN1bSGAM6j54mZzeZDuEogoPC0gyY2i8bnrpG0GZCteH0GmM8x52MCqu7ctu8xOkeg2w94XSpopVKl+sklrj93U+9SPeD1nDIR0xpEMA+mZwEj6OpALANcBMDlYLcZDEHcggEYwTPZ6DOVXZTF43Kcwm7o5HpaDuYwdna1YVFCJckanTc9dxoADPncPLGFTNV7gBS0gEmRvEkDXUTpPpgsq5AYz+f/AP1U+yYvEajmW67cHY2xocbqlbOGmSKaB7gABGi2yTq0atC/syTDRrsbN5mJFEbAxcJmdRMxsP3+mMjmq8kd0DqADOkdTEz8Pfg1ojWgf6ZnYB+jpqVFtw0BLXEtdsAAJAM3AxuBlXzecDQMupEsCQ4ItiVYSVJMwCsCTOoGuGmSdygNRQrayAZ64IAxYumI3zucUn+7h10MqwBi4gqFLGWCi6ZA1A1MxEbMV6bpUByplbaispJ550GsSABDD7Wxw9wJxDJpWQ06glCQSJI8JDDUa7gYAE1Thzu9wzhVVKgBWJlVVAQ3N4rtZGvNrcDGInBzEHO1WayAxc7gMA1oYD7a9NbRrJnG9+zGWP2SJYE8xMgFOXXZT3aAgbhRiVOy2Ua6aQ5ltIkxEkgb6QTp5QI2GAAc8GqHQZ2rJEDXYrOqi6SdRM3fOCuf6BrRH0yqOsi7yiDLnl1JEQZiSQIwXk+AZelU71KcPJaZJ5iLSdTvGmG+ABXwvhr0mcvXeqGCgBphYGsSTofn5ljrhpiYmABbxXM1UUGlT7wkmR5AAnzG8Wj1K4F/SWYmO4mCVJkiSLdRoeUyfPp64K4lSrMF7pgpEzJ3022Mjfy6HpgVstm4IFRBqLT7iDqLQTIEbiJM3YVK72sVK72v7G9s9VFkUZLAE82iyept6CJ9+kwTjyrn6oaBQJEsJkjbYnliDvvt6gjHjUs1GjpN5P8Ag6Dw6xr08jPTEbLZgFQtQWiAbtWIAHNMeImZ6RG2Jt+YXLz+xg3Eq8T9HMwCRcZnl08GviJ06KdjpgjI5qqzMHpWATBk666dPL+HkRgYUM11qKDaNBESCZiU0kEGdYI2jc3JU6oB71lY9IEDr6eUefXBG77/AGCN33+wdiYmJhg0W5vhFGoZdbjr1PVbD8LT89d8YDgtIEEBtIjmaNGVpiYmUGv/ALnDTExXTHwK6Y+BWONPl8oKbNTcgAmFva1aSBg5VQdu7RbiOup6EHPcXySUrmp2lB3QbnUmxalyLVQXtb3FQRGpC9GBxbMxk6bzeiPKshuUGUaLl1+yYEjYwMaf0VQlj3FKWJLci8xYEEnTWQ7T53HzOI0R4olKuBA+ayqlrxmVVSQzGrUtWGZSTFQmLlI+B6A4MyHEcolQU0QU6zkLaVAck3aFtZ0RjudBhiODZfvDV7mnfBE2jSS5YgdCxquWI1a4zON1DhdBLbKNNbfDaiiPHtA0+sf/ADt5nBHFCPwpIs22ZZ4vY3dxedFnYE6Sfdv8MLjVzXJCKOVSxMeODcvi2mBMeuuD+IUiyEBrTprr5iRoQdQI364Xrw6qsf3hjrJkbyfxdCZ/cZEARK7FTuzKjUzRK3IijS4ggnxajxfd/jO+mPWq5nmYqIGiqADdLAXHm+yJ6rM6xsMKOTqhSO/YyoUEjbU66Ec0GJ02HuwPl8pVZnQ125GImNSStwbeBBO3WMU1FN/M3HN5uY7pJgnfSRGk3aSZj4Axvj2hwZKnePXpJdUgNBaSAB1uPW7aND6mWOQoMi2u95kmYj4RJ0+OCsMiu4yMXzYpXs5lh/ygRcGAJMAgAAATAGkkbE6mcZvwLLE3d0oM3SsrDQBcLSIaBuNRhriYuXFeY4Hl3JZqYuItLAkNFxaLgQQLiTv1xuyPDKVEsaaBS+rGSSTruSfU4OxMACvO5eszmxwiALHqwJJnSYOg389NcYZXKV1aWq3DWRH7IAG2066R+/DbExXTvZXSrsS0sjmAB7aSBBnWdNNSN9d/dM420cpXVgTUBWWJBG4IMDboYM6ddMNsTBpQaEJKeRzAUDvpgaepG0mJPSfPUeuGmUpsEUM1zAanzON+JgSoFFImFefoDvEqtUstlVBiCWBHXWdVP+HDPAefyK1Lbp5TMAx/94lq0ElaFKZNQABm4AkgX/Zt02bwga6dB03xn9CDWhcxoEAUBpkrreRdBMwZ30GuD14VRGydZ3O8R5+WIvDKQMhTNtvibaI8940nfC9IvSgCjQRDf9JkRrzzJKBQ3i18M9ekdZ9XhgTT6QVtGouIhdgDzTaJ6nygjqYvCqIiE63eJt/n8/PG6pkqbMXKy3Lr+EyvyJPzPmcTp8g0oCyGUAcMtcuAzsVukG7oYOwPmCZ674c4ByXDqdJiUBkiNSTpJO511nz6Dywdi0VSGRVI9xMTExYsTExMTABMTExMAExMTEw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cs typeface="Arial" pitchFamily="34" charset="0"/>
              </a:rPr>
              <a:t>ОТКРЫТИЕ НЕЙТРОНА</a:t>
            </a:r>
            <a:endParaRPr lang="ru-RU" dirty="0"/>
          </a:p>
        </p:txBody>
      </p:sp>
      <p:sp>
        <p:nvSpPr>
          <p:cNvPr id="32770" name="AutoShape 2" descr="Вечный Думатель - Виды радиоактивных излучений Для начала...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2" name="AutoShape 4" descr="data:image/jpeg;base64,/9j/4AAQSkZJRgABAQAAAQABAAD/2wCEAAkGBxMTEhUSExMVFRUXGR4YGBgYGB4bGxoYIB0dIR8aHBgeHygiGRomHxkdIjEhJykrLi4uHiAzODMtNyotLisBCgoKDg0OGxAQGzglICUyKy0wMC0wLTAtLy8tLS8tLS0tLTAtLzA1LS0tLSstLS0tLy8tLS0tLS0vLS0tLS0tL//AABEIAK0BIwMBIgACEQEDEQH/xAAbAAACAgMBAAAAAAAAAAAAAAAEBQAGAgMHAf/EAEgQAAIBAgQDBQQGBwYEBgMAAAECEQMSAAQhMQUiQQYTMlFhI3GBkRQzQlJycxU0YqGxsrMHJIKSovAWQ8HCU2OT0dLhF1Tx/8QAGgEAAgMBAQAAAAAAAAAAAAAAAAMBAgQFBv/EAC8RAAICAQMCAwcFAQEBAAAAAAABAhEDEiExBEFRYXEFIjKBkaGxEzM0wdHwIxT/2gAMAwEAAhEDEQA/AOr8W4+lCqtHu61V2RqsUlDQilQWMkdWGgknG7Icey1YUu7rUyaqCpTQsA7IRIbuzzbemFmf7LrmM49euWNPuUpU1p1qtMyGqNUvFMqGU3IACTsdB1T5zs5m1qB6aUGpUawq0aauUlEoslKj3Yp2ra9kuWYxMQAFIBdTnafN7ROQhW5hysdADroSSND548rcQooJerTUBrJZwBf92SfF6b45/l+yefYtTbuaV/0V3qpUNS6pSq1alSpaaSA1XdlaCLR5nbBFPsVXpKO77ioT9MUis7sF+kVQy1bihNWotNArAxdJ5upALvU4hRWotFqtMVWErTLgOw8wsyRpjypxOioDNWpqDMEuoBg2nUno2h8jpioL2TzXe01Z6T0KVag6sXYVDTo0wArUwkNU71Q17O2hIFu2NGT7EZhMtmaBqUnbM5UU3ZmY2VyaneWcmlE95IG9wJIlicAF2pcRosty1abKI1DqRqSo1B6sCPeCMReJUSzKK1MsklwHWVA3LCeWOs4qef7F1amZaqaiCj3+WenSWVHd0bWN8Dna4OFTwgMWJLRavXsXnHp1UqfRwXpZlARVZ5fM1AzuJor3cKWEc8yNsAF+q56moZmqIoUBmJYAKp2JJOgMGD1xjW4jRUIWq01FQgUyXUXk7BZPNM9MVSr2TrJVasjJWK5inVp061RgGpJQNMI7im1pWrUeosKw0XrsF/wLXFqE0qqPRNGsDVqUxTD1qlWp3aqp7xCKtoUlCO7TXyAL+9VQQCQC2ignUkCTA66CcDrxSgXWmK1Iu4uRQ63Mv3lWZYaHUYR9rOz9fNVKRp1QlOnSrBhJVndwgQBwCaawGDOOaGIG8haey+bT6MlEZZVyyrY5Zpdly5pL3lPu+Yq5uD3+ERbrOAC5JnKZMCohNxSAwm8CSv4gBJG4xBnaR2qJuB4huTAG+5IgDzxRM72ZqUPY5csKj5mnWy9QI72RRp0K9Ss9tgcp3ji5pdj1M4aVuxYWrRahVZKK1KbVKRtKhaNFkplOS64N3ZgtGhO+ACypxKibwKtM92YqQ68h8m15T78bfpKXW3rdNsXCbrbrY87eaPLXFAyfYbMdwtF2pqUWjRvWtUYvSWslSq0FAEdhT0WGgs3PBwTU7GZhnB78Ad9XrO17Go11NaVJRUtBQ90CGYaqCQszcAC4niNEFAatMGp4BesvG9onm+GC8c8yPYitTNFD3T0xRytKo3e1FKnLm42U1WHBfnBLLBJJBiMXnP5kU0LnXYATEkmAJ6anfEN1uDdBWJhWnGaZVm1tUAyBMqUDA/viPTEbi6TFrTMRGslrBHTxAjcbTtriNcfErrj4jTHuFa8YpkTr0IgHUEMR8YQ6YKymbFSYBEbgiP8AeoI+GJTT4BST4CcDVs0FaDoLWYnoAts/zfuwTgZ6FNzJCsVkecTEj9w092B32Jd9gb9MUtObeY0PSTHv0P8AsjBmVr3rdBGpEHfQkf8ATGn9HUvuL5be/wD+R+Z88EUqQUQoAHkMQtXcrHVe5txMTExYua6jhQSdgJ/2MCLxOmSRcNCQSdBpb1Okc4Hv0wccJ8vkKDAimwa0WG1g0QxaDuJJOs+nlirvsVlfYMHEaWvtE0ncgbTO/QQdcZ1M7TXd0Gl2rAcvn7vXAg4LS0MHQQPdr1iftN8/dG+tkEZg5nQhonS4bH3wSMR7xHvGypnEUkM6ggSZIGnn+8Y8+n09edNDB5hodd/kfkca62RUkuWZdbtDABAAu162iPKMasvw+kVUoeUaqytOhu2PUG9tf/7g94Pes3/pGl99eg0IO7Wjb9oxjfQrKwlWDDzBnAP6HpyDGoCxt9mIMxOygeXpgjIZFKS2oIEz08gOnoAPhiVq7gtV7hmJiYmLFxTxLihp1EpJTNRnVn8QUAKVGpPmXGNeT7RUHRHLWd4AQGG0sVFxEgAsCASYPTGnjfZ1MyztUKkGkaaSoJpsSSXBPXVfLb1xozHZ2o7Cay2DuuWwwLCpZVAe1VaPInWJIAGEtzTdIQ3kUnS2D63HqK1FphrmLMrRstqMzEnYxbBjYkTjLLcapN3allV3Cmy6YLLcFuGkxMecaYVv2aqFWQ1lttrqkUzINYzcxu5mEsNImcb/APh5u8JFQCkai1bbOa9UVVF8xaLFMWzpExgufgClkvgPHGqBu9qotBYkyBaDBYEiGUHSRInGs8foXUkDFjVZlEA8pUSbgYK9Bt9odNcKk7KORz11ZwiKGKMZZKi1LnuclriiyJG2kYNq8HrMyOayXhKqMe7057YKi7QrYBqTInbpOqfgGrJ4BmS4xTqIHuUTbpM+Pwaje4EHTG7JcQp1Z7tw0AHTyMwwndTBhhoYOEw7KrcPaEIKC0bQI5lV0FSfMJUYAes9BgzgfCDQksUZrVQFVK8q7AyzHckxMDoMCc7VolSnaTRlU4/RFQIGB8d7TAQICWYk6EAi0xsd9sbv01Qtv7wRdbsbriJAsi6bddttdsJv+FGKd21ZSq0qlJISCL3Vrm5uY8gBiJk7Y3r2fqArUFSkKyuWnu2KQUsi01LiQNZu6kbYFKfgQpZPAZni9GVHeKb7SpGoN3h5hoLuknXpjdls9Te2xw1ylljqoIBPzIGEea7P1C17Vr1V6dQLZzezCmxecIoLLdoo1OpjBXZrhhpCo7Aq1R2IVoJRL2ZU5SRoXY7nxROmJUpXTRaMp6qa2H2JiYmGDSYmJiYAJjQhVwGFrDcEQROokHz3GNXEaLPTdEc02YFQ4ElZ0LCdLgNpkTGh2xX8v2Uemi00zLqiNUthYinUd3dYBC3SyhTbChIA1OACwtkKR3pod/sjrv064y+jJM2LPnA87v5jPv1xWv8AhavZb9MebWUsA3NdTCFjz6OSt5IiCTEHXGVbsxmDeVz1RSS9sLNgPfWgAsQY72nJIJPd9JFsUiKQ9rZaggvZKShdLiFAHQCTtvHxwUlJRsAJ8h/vzOKrmuydd74z1Rbr4tBFqsK4Cjn6CsnN4vZ6FeWy2qI0wUgpGWKdluzVdBQC1ETuwq1GQuprWshvqEeNmipKk71DJbrccBZjiVJDa1Rbvugyx9yCWPwGJJK9lOz2bWy7P1GKlZ3hgPo9wgz/AODV1mfamSZM50ODZtBT9uXIZL7qr7B6JYjl1laTcpiO8cTBOHP6QY/V0arDzYCmPiHIf/ScIOL9q69CsaRoUiQqtpVY7zp4B5fvxFoHsXDHuKLT7bVSyg0KcFlUxUOxYCfD64vOJITs9xS8h2Pq0kAGYBcKilocSUUgPN5INxZgvgUsYXFtzGaSmJd1QebMB/HA36WpfZvf1Sm7j/Mqlf34CRJl+z+ZvVqmZECqKsKG1Psiw1blVmRtBoA5GxjG/McArM1Rjmn5iSqgEBeYsoEMCYISddQpGxjDT6bUPhy9T3sUUfzlh8seh8yfsUU9b2f91q/xwAKf+HahSsrZhnNUoeYG0BarVCgWdFYMUPWPcAMKfZurLB8yzKVURzC0Du7gDdNvIxEkkF/Tm31czmRWen3tIBURxFE7s1QRrUP3BjfZmpgV6WouHsTr6fWYtTKua4AG7NVTd/e3UNOizqCX1NxMG2oV5Y8FOItxaMI+F52sa3d1GRgULCEtIIYD7xnfDzENNOmTGSkrR7iYmJiCSYmJiYAJiYmJgAmJiYmACYmJiYAJiYmJgAmJiYmABLUyVUF3V4JYwB90ldTMgkAaCBEnXA7fSgkmoEIMMWtjYgFdBAmJncbeRE7T9taWSrU6T06jXzqAFE8oUK1Qqj6tBhuWQTGGvHMg2YpKgKxelSCTqFIYCV25gDPpimhdmVliqnurDsiGsBZriZM6RBOkQNojBOKpleBZu0XZpgyPTKkiAwRFDkojQFqOt1nQaaXHGVLs7mAwnNMUChSLnlhfSYybt4Sqt3/mDaDdcsti1YmE/BOG1aLVWqVS95ELLELBbUXExNwEdAoEmJxK9BamYtcXKKam0klZLPJK7E6DcYACsxxSjTNr1UDfduFx9yjU/AYFPGwfq6VVx5kBB/rIb5KcLeP0VR0VFCiNlAA+QwXlvAMPWFaVIzSzPU4o8qcYrLUsalTADU1MVCxh2VZ8A2u29MHcUd5pIjlO8cqWABYAI7aXAiZUbg6ThPxP9Yb8zL/1KeHHEvrMt+Y39KphE9kaIu2yfoxD4y9TzvclT/g0T/TgmhRVBaiqo8lAA+QxsxMZG2xhMc67Zfrj/gT/AK46LjnHa8/3yp+FP5f/ALxfFyUycCqn40/MT+dcdhxx2n46f5lP+dcdixoKQ4F+Y/WaP4Kv8aeGGK/x5j3+WUMVvLqSuhjlJAPSbYn34NHDz4TmKpX7sqD7rlUNHxnzJwFxnjzCqrkaai6pWqkbAtVZY91pEn1MnGS8Oolbrnbrf3zzHowbQeg0wUyNSugOv+tVfyaX89bBdCryjzQ/NTv/AL9MU2hRpNxKuotKCkCsGQD7OSGnxSTrM6nDFKWWZzTFrMNSpYtPqZPMffJxphByiYsuVRld8jrLKBm9CCDSYiPxph3imdmlQZ+qKZBHciYM636yZ30GLnhORVKjViacE0e4mJiYoMJiY1VagUFmIAAkkmAANyT0GPadQMAwIIIkEagjzB6jABsx5jWKgkrIkAEidQDMGPIwfkcK+J52qjGxCVCmTE85Bt6zuoBAB8Y1EYhuispKKtjjEwlXitQsIpgrrJBJ+2q72+IAklfdrgzhebNVSxSyDETM6AyDA84+BxCkmQppukH4mJiYsXJiYmNVWqqgsxCgbkmB88AC/juYq06V1ISblDcpaFJgtA8iQT+yG64r/BO2KFWFVmJmadxphmWACCQVQMGnSQYK4f5zjdJKbVAWqBVLezUsNAT4wLRt1OKlwrL06StWKBq1R73CglmZmLMqgSYALQNvPcnGbLPRJVy+3YhyqkGcR7VUiWIFDvFQhQytUdlMFkAAVQDAmHIkCdsAUeI1VytB2dipspLSBKMeUEsO6IYADW2WkAagmBnx6iAlUZhUanfbTUC4spPLPrqBETKzOugXZjs+9WpLVGalQYohNRrwCFeFOpG6yZ1tGMeTqJ7x7+Q/p9Ep1LZLf18i5cIoouZqlFChqNEnlgnmratOs+/XD3CvJj+9VfyaP89fDTHQwfAhUuQTO5+nSt7xwgdgiltAWIJAnpopwLQqBsxcpDKaKEEGQRc+oPXCrtLwDJ56qiVWAqpINkB2UqfZl42E3276A7TOrPZQZdmNGotErRQSbVVzL6soAUOYkEAa+Y0xfVVvwLKKlSXLCe0v1i+7BGW8A9+KhxHj1apToVnp2hmK3iIYqTIC7qTa3yOLFluKUZWmHDOx0C6+upGg0w3H1uPJFRT4rnbkTl6DNBudWnfG9VzZs4n9e35lD+pSw24l9ZlvzG/pVMKeJ/Xt+ZQ/qUsNuJfWZb8xv6VTFMnw/ImPLDcTExMYxpMc37WH++Vfcn8gx0jHNe1X65W/wf01wzFyUycC2l46f5tP+ouOw449S8dP82n/AFFx2HGgpDgrXadiK+TI3vf+UY8zwfSoeuxn/cYnak+3yc7Xv/KMG52iDTZF6C9Pd1/6/PD8UtJn6iLd+hW83mmYwxYkDrJEHyO06bYVVsybLVc2HoDyn4bHG3iDm4SYH2GEwPO/WNemF9ZzbrpGnTX102nePXHXwRTdUeb6uTS1WL8kf7xU/LP8aeNFc64zyR9vU/LP8aeNVc40dMvi9X+TN1b96HovwWr+y/8AWa35Y/iMdLxzP+y/9Zq/l/8AVcdMxwus/el6nrOg/jx9D3ExMTGY2AHFska6d3eUBILFQCSoM28wKwSADIMiRGshDT7J1Ep0kTNsDTppSDFCZWmFFPQOOYEMxPUtroIxbcTABTn7JVGqV6hrL7QkS1O8vTJDgVeYXWNISItX3xgnMceSgq0KU1npqELE8oKiDc2pZtNQJ1kEjG/tfnWp0VRCQarWFhoVW0sxB6EhbZ3F09MVBFAAAAAGgA2Axi6rqXj92PInLl07IYVOOZk/8wKPuogUfvk/vxq/SeYGor1AfeD+5gRig8R4vVtqVlzPdt9IaitO1WVEBsLMIuuH1kkwNB11uaLAAkmNJO59T64xZJ5o7uQiUpruWHg/aV71p5i0hiFWoBEMdAHXbU6BhGpAjrh7neMUKQ56tMHYKaiKSeii5gJOwxQqeXNV1oqAWqGNRIC/aYjqAPdJgTqMW7hvZTL0YMXOPtkCR+EAQnwA9Zxt6bLknC2r8x+KUpLc0Z7OVWJPeFF+6DMf5VQz7qmFjVATpTaq2wJ1Ya7qwmoP/UOLF9DaSFo0wJi6oxY+8IAQR/iGNdLIZonmrpTUHw0qYgj3tqD8xhujJLmVehdqT70Icxlc5UuJVaQYWMzWqSu1pYy5Hxwho5lqYejULct9MukkEIbWMgSkSJbQSdDMgXmr2eVUd6Zd8xYwSpVcsQxGm+g16xhHwfgKszv3fc0ralJgGFx51mYnQFCLixLbwN8Z+pxJRVtthDCm92/+8CqZriFECkqtcqszJTprNzySAIEALLGOkDywR2Y441Kqzn2quSQEflRiACzDUFVVRzbgCYxmOBEuK9jU8sKsmWExMAhSZvDWmIkkRB2wbx7h9XNNmHywek9KmiIhQq1RIfVbipVpYqC2mnrjHzVff/Tp4MEMEpRnUtub49UvMvWT/Wqv5NH+evhocUzsxmcylWoM2GauadMAU0uFoetabl0Ejq5XWekYeZnilgl7KQkfWOLo6wqEydoE/wAMdbE1GCtmJxeqluVXtJwruHQ06swxqpQ5ljQAu1QPChdTcVkzBuwLxDiVd6RNUUqgqDuLgSIcO1rTbFwJ3CwYnQHTCtxNamazDd5dqoRhKcoUFQPtAB7/AH83nGN9XOK1F6BpqFKi6oAqtUqQAajKgUA6CPQD3Y52TqEnLS6X1s3w6eS0+7v9KKw+fqLT+ilbUpuGRIufQECCDBkFgTGo3g3Essrl62WzPdsD3pRSoRxAuJ6tT35TPSNcLM+x72iQ3OpktAkgQToZ0LhJw87OpWrZg1mYh1KyWWAyhVEKRoOQhv8AETpthOG5yi1zt8tzoT/88ck0lGne/Loa9ocxWy/eVObMFXoEJbzs3eUeVSiwRE/Z+OGPA+NNmky1Z6Zpk1qkCDaVsrWlWPi5QJMDWdMbuJ/Xt+bQ/qUsDcc4qaVam3IlCjXsYWmTNBndwRsFV5iD4W89O3ldRVnnYNO1Xc1p2nzH085ZsvbSLLTvYnla1n8ShlJdbbVJUiNTzAYuE4FzApVaZDFWpuNwdDOxDDrMQR1jAuRzwXL95WcchZWc9bHZLtOrWzA6nTGZl277DTHNe1P65X96f00xfcnxKlVkI0kbggqd48LAHQ6HyOm+KB2mP98zH4k/pU8XxclMnAvpeOn+bT/qLjsGOP0frKX5tL+ouOwY0FIFW7YH22T/AB1P5MY5zODu1UyGSebYW+p+XyxO2X1+S/HU/pnAOYgyDqNsbOmgmvmc/rpuL9UKM89x1izodCGnT4eXrOF+cfG6uu+jEzEwABM6r6iB850k4CzB9Zx1+mW+55zrmqSQFlmis/5Z/imNLE3amZk7bbaT06+/f0xlT+ubWOQ/9kfIwfh03xiwWYA8Igeg3gemvTzwYdVvwt/ktn01Hx0r5bFu/suYHMVYM+z/AO5cdMxzP+y79Zrflj+YY6Zji9X+9L1PUdB/Hh6HuJiYmMxsPMTEwoz9CsaoamdAFjmIWQzXSAeoI6GfTEN0Q3R72g4V9IphQYdGvQ9A0EQfQhiPjPTFMzOUq0zFSlUX1Clk94dQRHvg+gxaWp5u0kMSxAAmwAEX7jUakrqOnug+cZ7UUqJKKO9qDdVMBT5M/Q+gk7aYyZ8eOa1T2ruUjieeVJOykfQaLFyKKuziHtpXlx5NCksPQ4b5PgmYq7U+7X71XT5U/EfcbffjTxDthmIJvSivmANPezyD8hgan2ize4zLEb+GkQf9G3uxgU+nT3bf4NsfY2Xv9LL3wbgtPLgxLO3idtz6AbKo6Ae8yZJa4pnAu1zM60swFBchVqKCBcdlZSTBOgBBgkxA0xbMxm6aeN0X8TAfxx1cOSEoXDgVkwyxS0yVG/GFWoFEkgD1MYS8SqVGYgFlTaLws/tCxb/heuAmQ/ZBJiJUcwJiSHMuCYjx7fPET6iEeX9AjilLhDk8Up/ZucfeCmwDq3eGEgb6HFXPFW7pERzTLV6jXIQfZ9+1xvZTS8JYwSdhEzpsq5NwQzstNjIVneXOmoBJLnQ7euF9LJtUtcU6tRQ7ioQBThVLiQapUsSyjpoCeuMuXPOdVHbz2Hxw44/HL6bh/wBJyNHcGu8uxNsBi7MSWXRGIDFQ0ExI2Jxh2ezdOtmgAHUUkJS+qzlp0gAmBYo13JvUk6Tg3JHhyhWFpBW4M8sp0m0Pqhf9lSTodNMEiK9enNKtTSmpqKGBRbwQFblMElS3KTIEyoxMo5Kucl6JETlh01BO/Fv+jVxUN9IqRUWmvc0rmZrR460a4CTs/Tqak1auoBsW0fivqQHXTdZw+y9MHN1CQCRRpQY1EvWmD0w3xfH00JpSkrKR6icFUXRROOcAo00BKLSMkIaZapUeAWIJaFCwpJmQOmsYQcI4M2aqPRFS1kKszsp5FvNoVA3M72G43Qo5d7p6XxDhyVQLweXYqxUidxII0P8A0B3AwDkcklCuy0wY7pWMkszG592YyxgAanoMMfTQlNOlSJXU5EmtXJXOJcCTKx3S97UgktUaLvSQptUCYAHU9STjHsJXzD0nNemaclGWUKlgVAB3gQFC2wCCJMTGB8/2n+kZn2KM9EU1YtYUamSWm++Bbyr6z59LDwnO94GW0qUIBBKkwVVgeUmAQ3njfDHCMVp28jDPJOTlq383e3oZcS+vb82h/UpYD7XcEpEo9WvVSmarO0W8pFJjI5CTqg0MzoMbe0Ffu3qPobXoHUwPrKW5gx8sVft1x011y6lkCiuCVHlZUElwxUgMVPT3Yo8evT/1DIurB6XGMwaT0oQK4AaVJJIP1kBgEciJ1bYdZJ1Z3jNdsuiVSWCE6KhVUgm16k61iN7V5YOskYP4VkrzWpM1kU71eJhSCC0aSVIn4jXWAwXKJY7Fgaai5akgq66lnDKSoUHlt3W3XcYZkxYm2qpvay8cklS5V3QbwEhQlZq6B6igKsXvBMwJMyTF03HlXmgDFT7Y5l6OazDEq/tEBEWkzSpyQRI0GsR0Oowd2CNNaqGorSFAQBSYJ05o1BA0+eM+0f65mfxr/Sp45nSzcr+hp63DHDNJX47/AI+Qo4Lm+9NFrSp76npBj6xYKkgXCI1GmO045Bk1AqUQAABVpAAbAd4mmOp53OrTAkMSxhVUSSYnT4A6mBjW2krZjjvdFf7Zn2+S/Mqf0mwszdUKJM6kAAAkkkwAANSfdjX22Rq9bJOCzUmLsqopLAd34mQrpJa0ltF5RoSTgXPcPrMAe5qgLDGXQsbAbQihmAYkiTGw84w7H1eLDBqUkn2tmLqumnlnGk670AcQrurBXplAUDe0hZVmAUzJj7XKRJIjTqBU3+ZwRXLVOepUZ38JYkgi3S0KdU6yvmTM4EcbnqdP9/PHe6PU4KUqt+B5b2g4LI4Qul4gWXf2rE6cp9dJTX10E9PhjEJqDEaa7bwOvXbfqd53x6g9sevIf4pjY++LYIW22+7/ACXz5EqSXKX4LT/ZYT9Krz/4Q/mx0/HMf7Lf1uv+Uv8ANjp2OF1f70vU9T0H8eHoe4mJiYzmwr/aLJZipVomkAUUOWliBeTTtuAIJW3vNtZtwMuW4hbJq84vNq92FJsgAEqeW/UbGBrvpacTABUONcQzGXyarUf29Wo1MOAOVSajA6aXCksT96N8UtVgQMdJ7T8I+k0bAQrqwemTsGAIg+hVmX0memOeZzK1aJirSenHUglfg4lT859Bjke0ceSTTStHZ9mZMUYtN1L+iv8AE+fM00Fvs6NSqL9VDEqqlh6C79+N/ZgL9Eo2ggFSYPmSSY0HLJMabRj1uH0atVqjBKpKqoQqHttLHQamTccWHIcCzNWAlE012uqju1A9FIuOm3LHqMZXCU4KEIt8f3/ps/Vhjm5zklz/AF/gEmXNV0oqAWqMFEiQB1YjyUSfhHXF64J2My2XIe0VKo1Dso5T+yoEL79T64K7P9naeWBM31GENUIjT7qj7Kz01nSSYGHmOp0vSLHH3t2cfrOreaXu7IX18o5blZFX1Qs3wJYKPkcD5jgxeAa9WOuwPyUBI9Cpw4xMa4wjHhGNtsAy/Caam7mLTdJYxd96wQs+sY0cE+rP5tb+tUwZmeIUqZteoisdlJFx9y7n4YrR4nUWjFGm5d6tWxiFCBjWcqjXssFtVnoSOsAo6iLlFJeJMR79Lotfz0z3R55I9mwE833TBnXocGYSLw/LgXZgo7li5uAG8cjKCQwBAMGRIkbDC7McXp5ZkKGvVpIjAgEEzyhAAxW7S71mMKfSTq0TqQ3+l06eaqGo6pNGkBcQJN9bQTucb63GqYBgOxESLbTBMSA9twmBpO4xopUhUzNS4MPY0TFxU+KvobTqPTUYyp1aKqwoWQDzCiswSeoQaH3404PgRV8mGa4nXkhaaqAdGYyCOkhihH+G/Fb7R1alQupYMtWktNgrlLDzEsjhJbfYjrvpBbVzLlVUsQSDBLQfw0w3yZkPuxpqcIapVekeQNRTrBViWDEBSWB0Oz/++NK0Lncq7K52bvyaMtMIz6lqhWCAdTOsRdJlpOsbAYJzgrNUpV85UspU2DF5CQNxDCPZkxcQTA0IAJIXt2VzWSq1jQrgXqVTVrihCTzn6twVME3+8ScW3IUKrFHr90xVLZRWBLErOjFp8PimT5YYuLUaQqU47qzHj+WFVqlMnR6lASPK+jtitcV7JBayoHLVQzNTV4KOnd1CsDQSCArTrJBlQwGLZxH69vzaH89HDHjWXR3ywdQwFVjqNvY1fljPkc9Huuu4yFWyn5jLPQak+SDVA9KedC0LOg5SpXWdCdNQANsKkOYzRp0PZ2axTsK0mtX7UG5iAB9rQ24sHaTtSKIo/Q3puqyGRVmmVgWgOIVdoEN12IxnwvjNV3p5haVNsqaZtp0D3jiqTzPNqhQDchBKmZkeWKUcs5Wpm/HnxwhTgm/EVcAyzZSqi1VbLkuxapoaRSQQl8yZtgF5sloO2NXaH9czP41/pU8Xzg/E/pCswpOiqbZYoQx6wVZgY2PrI3Bjm3FFWnnczREBQwamvktlMFQPJSRoNAGUdMNwRcW0zJmlq3o9y31lL86l/UXF/wCKZlmqocuFrMiVFIVkJRmKQSCy9FbScc/pJL0x51aY2neovQ6HHR89TahQqMtRiUWZIXRBq1qKoW60GJB1jfXDpq4tC8Yi7J5B0pt3n1pqOH5iwUK7BUUmOUDXYSWZt2OHWcyTNSY03IYAlSCoBInQsVYATuYOK1WyucpVsyFdHSpTepdUqFbYVUuVgDDAQTIA2Ajc+ntZTpX0loVaq1ACoVLEXk5kc6MGESYUnf7pjjx6OLy3Pe91/nyNLyNR27CfjGWp0xRNNiwZWWSpVn7soO8YECXJZiWgTK4UP0xlxPir1CrFu8cgIs6QB0AgSepPLJ8tANRJ67gCffj3Hs3G8eBQbur++9HhPakv1OolNKk/rt3BKZ9sfwn+KY2PvjTR+tP4D/FMbmxrwcP1f5E9R8UfRfgtf9lv63X/ACl/mx07HLv7LW/vmYHlRX+Y46jjz3V/vS9T13Qfx4+h7iYmJjObATPIzIQhg6dY0nUAjwkiRPScKzTzI0QWjmIBIO4MBri0EGDoSPQbYYcSFS0d1450PQbzd6Rp11jA9WrXAFq6QIB1Y6jxHSCBMgT78LlVip89/kYijmZI7wx5wk+M6eH7kH3zhfm+OHLPGYe7k0RbSxPLDaRaDz+KBOx6Yx4xx6rRoMxVRULLSTTTvCpZjuZCLOnUqfPHPmYklmJZiZLEySfMnqcaen6f9T3rdAkuU2WzN9uqp+qpIg83Jc/IWwficCjttmwdqB9LG/8AnigcQ4lUWu9BSLqip3IIHKSWDsfMKFug+UdcPAPjjbHDie1FrZ0PgHbBK7ilUTuqjeHW5GPkGgENAmCPcTi0nHFaVJmdEQEuzqEgwb5BBkaiCLpGwBPTHQOEdkrSHzVerXcahTUqGmD7mY3/AB0/ZGMmfFGD2ZZMdhMw3ienTHkgLt8HaB/oxicsBqzVKhIjmaAQfNFhT8sb67VroRadv3mYz/kC6/5hgetSrWjmvYyCEimuvUk3sI9D12wgkwp0SgilTSmN+VQo9+EFfiNKzSqn1pUrdoHNQhiSNF5pbXfB1bKJMValINuF1r1R+A1SfkKePez+XpvSMq7AVaw9oCAQajz7MwBppFojXTC82VwSaJSsyy9DKsEmrd3jMqAm25lm4Ab6R/uRjRxAUHsoUVWWq2F2pubbAzXI8rLK6ASG0ODl4RlyKqhRznnKsQVIggKwM0iujC2IJuGpnDGjSVFCKAqqAABoABsAPLCJ9ZJqiVETjh3eVnSo9xWjRliiEsbq+trAqD12w1ThtMCGBcaaOSw08kPKvwAwGMytPM1S131VEQqs58df7Kgn92M6nGPGFSGUTa7C4idSKdO9/gVGHYX7iIfI3wpr11p5h3chVWipYnYANUwNmczWZtCwXQjw0wQRsxN9QMPRVwBm8lUZzUSoKbGmqXBBUYFWYzdVmVgr0BJE4XPrMOPmSJUJPhFbHFM1xDMCpl0ASmHVnBZ6NQKwi1iqqHZWkcwjqehsOXzrUyRWZe7sDhkWUQ3OHDuCwEQvMYG/kcBdnOG5bLs606wquYYh3Vo0IFlMaDSRyiYgbAYa8ZU92g5iSwZadrAOFAa07WDbcbiCIkYjH188klGEG14vZFZYIpNye5hx5mDVGTxCrRjQH7dHoWUH5jGvP1qzVKFxMd4YlgIPd1J0RQRp/wCYcZ8TYli1jSalA2ctwN1DlOts/GPXG6oKlVl7umENNpDFGddVZea7uwRDfYZtfPF+oWd0oNJV35Jx6d78Su57sxQNRq1eqEkk2oFRRqTILXOGM62sASJAEnGnKcZ4Vl2GXFQczzzCpVF5gTcwa3YeQ0wfxvstXzEtVopewUd4lTvGUBptFI9ykAbElzqfijP9n+W+kKr1WTKhVuWrNJ2caFE5VWxtyVPUgdCMX/xzf7k2/TZfYd+ouyLl2Yqio1SpQqL9HDMhQazVkEsB/wAoQZI1uukhTM0LtbwcVM/mHLGL10IuEhUJ3OikaECJx0Hst2Vo5A1fo7P3VUq3dsbgrAEFlbxGRAMk+Ea4qXH/ANbzH5n/AGJjZhgo+6uBM5yW6BMsJq0hMe1pa+XtF110x1WhlrdS7uToSx/7QAv7scryLDv6Czqa1LTr9Ys6e7HXsaBcOCu5jhTU6iGikoQUZS7QFP2QCTYmx5RIKqIIMqRlODlHplqt6UpKCwA3WlZLDQ8rHSBqZ9MOcJcxWzQepYgZR4AbbWFgPiuuVi9y6iItPmTT9OO23Ay2F5zhNCrPeUkYnrEN/mGv78V3iHYGgwPdO1I9B4lH+HT5knDQZ3OSoOWSLlBIceExcxBIiNdrv/fCpn84C391Ft7KpDKSV2RiL9AdCfITtvhsZyi7i6FTxQyKpK/Up3/48zXfSKlIJbBYkkmT0UKIItHprh7kP7O8uutapUrHqJsQ/wCEa/vw5oZ/MspJy1pjlBdeYkj15YEkz6e7EyuczZdA+WVVPjbvAbRZ0Am494I6aEHzwx58jVahcekwp6lFX/gZw7hFDLiKNJKc7lRqfe25+JwwxXctms9HNQSYmSwEtdqsBiFFswZbYTuQM/pmd0/uy7xN4201K3cuk7FjPmBJSaB/iYmJgAq1WpnUe5KbPfVa5WIKrSWqFW0AwpNOX85I8iMY0c7xGVuooYsDgAC8zUV2U94bFnu3AMkLduTCmZjLZjVRnFUmozAlF5KcStMKfFAGpJnc+QHlPK1dC2ekcp0VBKhWDajzMGelvrgAQ8XyWfzaoj0lBpoKswFDVwlMFBzGARVrAamCiyRuajVBVrHBRxurC1vkenrtjppytcBpzo67omhkmfgNI9MC5/htUUx3+cQgNu9FCDo/LadySykdeSOpw7FneNeRDVnMHyY78VydRTNMCNpaSZ+EfPDPIZGrXIFGm1SftAcg99Q8o90z6HFx4ZlFpu7LQSpNthajTohIGuymoSTrquGFDtCzsyItBmXRgK7aQSD/AMroQQfIgjfCp+18MbSa/P4LLFLwMOzHZcZc97UIesRAjwoDuFnUk9WPwA1mw1SwBtALdATAJ9TBj5YX5Xi6swSorUmJhboKsfJXGk+hgnXTDXFI5llWpOwarZgC08w3ienTHkilmHudoHzTHqcOWCKjPVne9tD/AIBCD4DBNUSCJIkbiJHqJkThZmeE02EFnJJks57z5LUuRfguKzywhywoJXOUVutKkjVlpi9veVQEz8MVocZqLSIoqt3f1fHBLjvXLJTpq95qQdAQPWBrh2eHJHMGcAa940pA/Y0pj4KMLUzlOwDLJ3gDtCoptDXMGIcKVXWeo0PljJnzqSSjFv7IvGPizc3AabCoazyarEuElAwtACutxLWxI10PoSDK3ETQdO8qM1C1i9V0HKRbbcUAtBliWK2i3pIx5luJJzLVRlqqY7pD3jxarFoQbC6D0mACSQDjnnFZ0bLU0q9yVYsXFpu3QaEFwsNMgqSm4LDC3+rJW0kvqw2RvqJ3mYqAAOpo0T5gi+tHoRj1SihgGWF3SkLo96povxjGVbJLWzFVG09lROyn7dfowKn4g4Py/DKa+b6RzksI9F8KjTZQBiy6OOVKUm2vC9g1uPAqqVjNtOmX8jq0+RAXkgjXmqLjzM8Ir1DcHFMNTtKNqs/gplWH/qsIJBBgYMzXHEp1jRKOQqXXAGJlZUaQSFcMYO06Y0U+1FJreSrzGBKiZ00InlO5gxoJ2InVj6bFj+GKRWU5S5ZT+I9jBTqFwlekCts5cqtJNI0WkisRG4dSvnOH3AuGolKkUqvUCAqJe5TMDQGbAIgKpAA0jTDH/iyjbd3deLS31TTAa06eYPTy121wDn+MZNizNTqq41LoAjaGBJDAsJ0hpE7jGqMkuUIljb7hXEvrm/No/wA9HFlxUEqqSarvXZRWVYNNFJZQrBmOxp8qmVC4ZU+0tJmsCVLgQCCFEEzoZYa8p03PScVb4GJVY+wFxTMMlMsqFjKiIJgFgCxA1IUEsQOgOFo7T0tZp1hABMpoNYOoMadTMDaZ0wY2aepl+8oDmaLQ/ldDdYmJjWNumIJEJzoBMZGuGhjdRD0wxXeTCHU7AyTp6wD9Fod6zVMrm6rswLX3aAhfsoAraadYtMnzf1Tn7SV7m7UAQbdxaZmSImRodfSDjWqcQ+ytDp5/syNSNRzemvpqADcO4pYAtLh9SnO4VLADOsm0SIgzrM9MG5rjjoWH0aswDFQQrGYuAJhZAJXcSIIONVZ+I81q5fpG876iCY0B3ncY9Q8QJM9wolo0LaQLZ5h9qT7vLTABKvaGoFuGUrN4uUA3ypURBW2TdIN0QN50wRleMO9VaZy1ZASRew0AtuDTtB1G8gwCBOMOIfTbvY9zabvGDoLYXY6m/X3aaddbvxDmhaG5jU7S0fIFT6wdpwANuI0aj0ytN7HMQ0TGon5iRhbU4fmiDGZgzvaIiZkCNDtprpI13w4ozat0XQJjaY1j0wLxPhqVwoctymRaxXWR5b7R8TgAVV8hnDyDNqGtH2QDusmIOhCkfE4zr8NzputzYAIEcgkG6SZjaJUCNo1nXEbspQtKy+oIBJBiVtkLEA9ZAGseQGNg7M0Jmak3K2jRzL+ECRvy+HUgADTABinDc0Sbs0YJJAVQIBjTYz1I8ttRh/gDhXDloJYrOwJmXa47Ab+UKNMH4AJiYmJgAVZjgdB3ao1OXcgsbmEwpUTB2AJEbanzONTdm8sQQaQYTIknTlCwCNQIUaecnfXBVbidJXNNmhgobXa0kiZ20jXyETvjKpxOiok1FiQN+pMAR5zpiNS8SupeIr4rwTJpTao9ANGoAJBZ2IAA13YwPljVRomb6huqRH7KD7qDovruY16QRxrNU6lIhKlNmVlqAXDmsdSRvEmIHqRjTk82lVQ9NgynqP4Ebg+hxwvbOXIlGMfhfPqaun0vfuVvjXaypRfNd3l1enle67xmqWljUANiC0y4DLuQNcMeEcGak6s7Kwp02pU4BkhnDs7z9olU0HUEzzQPa/Zyk61lZqhFauld9V8Sd3ao5fB7JdN99cNK+YVIuYCdAOrHyVd2PoNccmU46VHEt3z57L+7HpO7Zrzyoab3mFtJJ6gDW4HoREg9CMe0cjmqvizFaknupd4f8qRT/wBRg7KcbsrkXqsGqApSUhgh8TkGQXH2VBg27kxMQVL7Hc9mdHPFBynavsZss03sC10cKAhXTQs5JgRvA8R+I9+FpWu+xdukrZSpn489Ue8YZ8SygrUqlIkgVFKEjeGEH9xwqpdniN8xW0OgDfZhRBn1Umf2iMdbRG7oTYRluGOGVmKC3bRqjidx31RiYP4RjQ3Zmidbq1xYuT3jFbjue6+q1Ovg3k749pdn4s9vWJV1YmRqFYtbtopJIMbj4Rrq5KiHa/MmbiSjVAIuBaInTlRj7lPQYlpPkAxchVQlkem8xN6Q7RtNRIH+g48p1XSbqBWSSxpQ6yevR2PrZhW3DqUvSOdqB+UML1EFi0C3YM0nTHtXhlEXA5+opLsZ75QRBll+FonqIMRJwqWCD7E2xjw6sHzFVgGjuqQ5lZTN1bSGAM6j54mZzeZDuEogoPC0gyY2i8bnrpG0GZCteH0GmM8x52MCqu7ctu8xOkeg2w94XSpopVKl+sklrj93U+9SPeD1nDIR0xpEMA+mZwEj6OpALANcBMDlYLcZDEHcggEYwTPZ6DOVXZTF43Kcwm7o5HpaDuYwdna1YVFCJckanTc9dxoADPncPLGFTNV7gBS0gEmRvEkDXUTpPpgsq5AYz+f/AP1U+yYvEajmW67cHY2xocbqlbOGmSKaB7gABGi2yTq0atC/syTDRrsbN5mJFEbAxcJmdRMxsP3+mMjmq8kd0DqADOkdTEz8Pfg1ojWgf6ZnYB+jpqVFtw0BLXEtdsAAJAM3AxuBlXzecDQMupEsCQ4ItiVYSVJMwCsCTOoGuGmSdygNRQrayAZ64IAxYumI3zucUn+7h10MqwBi4gqFLGWCi6ZA1A1MxEbMV6bpUByplbaispJ550GsSABDD7Wxw9wJxDJpWQ06glCQSJI8JDDUa7gYAE1Thzu9wzhVVKgBWJlVVAQ3N4rtZGvNrcDGInBzEHO1WayAxc7gMA1oYD7a9NbRrJnG9+zGWP2SJYE8xMgFOXXZT3aAgbhRiVOy2Ua6aQ5ltIkxEkgb6QTp5QI2GAAc8GqHQZ2rJEDXYrOqi6SdRM3fOCuf6BrRH0yqOsi7yiDLnl1JEQZiSQIwXk+AZelU71KcPJaZJ5iLSdTvGmG+ABXwvhr0mcvXeqGCgBphYGsSTofn5ljrhpiYmABbxXM1UUGlT7wkmR5AAnzG8Wj1K4F/SWYmO4mCVJkiSLdRoeUyfPp64K4lSrMF7pgpEzJ3022Mjfy6HpgVstm4IFRBqLT7iDqLQTIEbiJM3YVK72sVK72v7G9s9VFkUZLAE82iyept6CJ9+kwTjyrn6oaBQJEsJkjbYnliDvvt6gjHjUs1GjpN5P8Ag6Dw6xr08jPTEbLZgFQtQWiAbtWIAHNMeImZ6RG2Jt+YXLz+xg3Eq8T9HMwCRcZnl08GviJ06KdjpgjI5qqzMHpWATBk666dPL+HkRgYUM11qKDaNBESCZiU0kEGdYI2jc3JU6oB71lY9IEDr6eUefXBG77/AGCN33+wdiYmJhg0W5vhFGoZdbjr1PVbD8LT89d8YDgtIEEBtIjmaNGVpiYmUGv/ALnDTExXTHwK6Y+BWONPl8oKbNTcgAmFva1aSBg5VQdu7RbiOup6EHPcXySUrmp2lB3QbnUmxalyLVQXtb3FQRGpC9GBxbMxk6bzeiPKshuUGUaLl1+yYEjYwMaf0VQlj3FKWJLci8xYEEnTWQ7T53HzOI0R4olKuBA+ayqlrxmVVSQzGrUtWGZSTFQmLlI+B6A4MyHEcolQU0QU6zkLaVAck3aFtZ0RjudBhiODZfvDV7mnfBE2jSS5YgdCxquWI1a4zON1DhdBLbKNNbfDaiiPHtA0+sf/ADt5nBHFCPwpIs22ZZ4vY3dxedFnYE6Sfdv8MLjVzXJCKOVSxMeODcvi2mBMeuuD+IUiyEBrTprr5iRoQdQI364Xrw6qsf3hjrJkbyfxdCZ/cZEARK7FTuzKjUzRK3IijS4ggnxajxfd/jO+mPWq5nmYqIGiqADdLAXHm+yJ6rM6xsMKOTqhSO/YyoUEjbU66Ec0GJ02HuwPl8pVZnQ125GImNSStwbeBBO3WMU1FN/M3HN5uY7pJgnfSRGk3aSZj4Axvj2hwZKnePXpJdUgNBaSAB1uPW7aND6mWOQoMi2u95kmYj4RJ0+OCsMiu4yMXzYpXs5lh/ygRcGAJMAgAAATAGkkbE6mcZvwLLE3d0oM3SsrDQBcLSIaBuNRhriYuXFeY4Hl3JZqYuItLAkNFxaLgQQLiTv1xuyPDKVEsaaBS+rGSSTruSfU4OxMACvO5eszmxwiALHqwJJnSYOg389NcYZXKV1aWq3DWRH7IAG2066R+/DbExXTvZXSrsS0sjmAB7aSBBnWdNNSN9d/dM420cpXVgTUBWWJBG4IMDboYM6ddMNsTBpQaEJKeRzAUDvpgaepG0mJPSfPUeuGmUpsEUM1zAanzON+JgSoFFImFefoDvEqtUstlVBiCWBHXWdVP+HDPAefyK1Lbp5TMAx/94lq0ElaFKZNQABm4AkgX/Zt02bwga6dB03xn9CDWhcxoEAUBpkrreRdBMwZ30GuD14VRGydZ3O8R5+WIvDKQMhTNtvibaI8940nfC9IvSgCjQRDf9JkRrzzJKBQ3i18M9ekdZ9XhgTT6QVtGouIhdgDzTaJ6nygjqYvCqIiE63eJt/n8/PG6pkqbMXKy3Lr+EyvyJPzPmcTp8g0oCyGUAcMtcuAzsVukG7oYOwPmCZ674c4ByXDqdJiUBkiNSTpJO511nz6Dywdi0VSGRVI9xMTExYsTExMTABMTExMAExMTEw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4" name="AutoShape 6" descr="data:image/jpeg;base64,/9j/4AAQSkZJRgABAQAAAQABAAD/2wCEAAkGBxMTEhUSExMVFRUXGR4YGBgYGB4bGxoYIB0dIR8aHBgeHygiGRomHxkdIjEhJykrLi4uHiAzODMtNyotLisBCgoKDg0OGxAQGzglICUyKy0wMC0wLTAtLy8tLS8tLS0tLTAtLzA1LS0tLSstLS0tLy8tLS0tLS0vLS0tLS0tL//AABEIAK0BIwMBIgACEQEDEQH/xAAbAAACAgMBAAAAAAAAAAAAAAAEBQAGAgMHAf/EAEgQAAIBAgQDBQQGBwYEBgMAAAECEQMSAAQhMQUiQQYTMlFhI3GBkRQzQlJycxU0YqGxsrMHJIKSovAWQ8HCU2OT0dLhF1Tx/8QAGgEAAgMBAQAAAAAAAAAAAAAAAAMBAgQFBv/EAC8RAAICAQMCAwcFAQEBAAAAAAABAhEDEiExBEFRYXEFIjKBkaGxEzM0wdHwIxT/2gAMAwEAAhEDEQA/AOr8W4+lCqtHu61V2RqsUlDQilQWMkdWGgknG7Icey1YUu7rUyaqCpTQsA7IRIbuzzbemFmf7LrmM49euWNPuUpU1p1qtMyGqNUvFMqGU3IACTsdB1T5zs5m1qB6aUGpUawq0aauUlEoslKj3Yp2ra9kuWYxMQAFIBdTnafN7ROQhW5hysdADroSSND548rcQooJerTUBrJZwBf92SfF6b45/l+yefYtTbuaV/0V3qpUNS6pSq1alSpaaSA1XdlaCLR5nbBFPsVXpKO77ioT9MUis7sF+kVQy1bihNWotNArAxdJ5upALvU4hRWotFqtMVWErTLgOw8wsyRpjypxOioDNWpqDMEuoBg2nUno2h8jpioL2TzXe01Z6T0KVag6sXYVDTo0wArUwkNU71Q17O2hIFu2NGT7EZhMtmaBqUnbM5UU3ZmY2VyaneWcmlE95IG9wJIlicAF2pcRosty1abKI1DqRqSo1B6sCPeCMReJUSzKK1MsklwHWVA3LCeWOs4qef7F1amZaqaiCj3+WenSWVHd0bWN8Dna4OFTwgMWJLRavXsXnHp1UqfRwXpZlARVZ5fM1AzuJor3cKWEc8yNsAF+q56moZmqIoUBmJYAKp2JJOgMGD1xjW4jRUIWq01FQgUyXUXk7BZPNM9MVSr2TrJVasjJWK5inVp061RgGpJQNMI7im1pWrUeosKw0XrsF/wLXFqE0qqPRNGsDVqUxTD1qlWp3aqp7xCKtoUlCO7TXyAL+9VQQCQC2ignUkCTA66CcDrxSgXWmK1Iu4uRQ63Mv3lWZYaHUYR9rOz9fNVKRp1QlOnSrBhJVndwgQBwCaawGDOOaGIG8haey+bT6MlEZZVyyrY5Zpdly5pL3lPu+Yq5uD3+ERbrOAC5JnKZMCohNxSAwm8CSv4gBJG4xBnaR2qJuB4huTAG+5IgDzxRM72ZqUPY5csKj5mnWy9QI72RRp0K9Ss9tgcp3ji5pdj1M4aVuxYWrRahVZKK1KbVKRtKhaNFkplOS64N3ZgtGhO+ACypxKibwKtM92YqQ68h8m15T78bfpKXW3rdNsXCbrbrY87eaPLXFAyfYbMdwtF2pqUWjRvWtUYvSWslSq0FAEdhT0WGgs3PBwTU7GZhnB78Ad9XrO17Go11NaVJRUtBQ90CGYaqCQszcAC4niNEFAatMGp4BesvG9onm+GC8c8yPYitTNFD3T0xRytKo3e1FKnLm42U1WHBfnBLLBJJBiMXnP5kU0LnXYATEkmAJ6anfEN1uDdBWJhWnGaZVm1tUAyBMqUDA/viPTEbi6TFrTMRGslrBHTxAjcbTtriNcfErrj4jTHuFa8YpkTr0IgHUEMR8YQ6YKymbFSYBEbgiP8AeoI+GJTT4BST4CcDVs0FaDoLWYnoAts/zfuwTgZ6FNzJCsVkecTEj9w092B32Jd9gb9MUtObeY0PSTHv0P8AsjBmVr3rdBGpEHfQkf8ATGn9HUvuL5be/wD+R+Z88EUqQUQoAHkMQtXcrHVe5txMTExYua6jhQSdgJ/2MCLxOmSRcNCQSdBpb1Okc4Hv0wccJ8vkKDAimwa0WG1g0QxaDuJJOs+nlirvsVlfYMHEaWvtE0ncgbTO/QQdcZ1M7TXd0Gl2rAcvn7vXAg4LS0MHQQPdr1iftN8/dG+tkEZg5nQhonS4bH3wSMR7xHvGypnEUkM6ggSZIGnn+8Y8+n09edNDB5hodd/kfkca62RUkuWZdbtDABAAu162iPKMasvw+kVUoeUaqytOhu2PUG9tf/7g94Pes3/pGl99eg0IO7Wjb9oxjfQrKwlWDDzBnAP6HpyDGoCxt9mIMxOygeXpgjIZFKS2oIEz08gOnoAPhiVq7gtV7hmJiYmLFxTxLihp1EpJTNRnVn8QUAKVGpPmXGNeT7RUHRHLWd4AQGG0sVFxEgAsCASYPTGnjfZ1MyztUKkGkaaSoJpsSSXBPXVfLb1xozHZ2o7Cay2DuuWwwLCpZVAe1VaPInWJIAGEtzTdIQ3kUnS2D63HqK1FphrmLMrRstqMzEnYxbBjYkTjLLcapN3allV3Cmy6YLLcFuGkxMecaYVv2aqFWQ1lttrqkUzINYzcxu5mEsNImcb/APh5u8JFQCkai1bbOa9UVVF8xaLFMWzpExgufgClkvgPHGqBu9qotBYkyBaDBYEiGUHSRInGs8foXUkDFjVZlEA8pUSbgYK9Bt9odNcKk7KORz11ZwiKGKMZZKi1LnuclriiyJG2kYNq8HrMyOayXhKqMe7057YKi7QrYBqTInbpOqfgGrJ4BmS4xTqIHuUTbpM+Pwaje4EHTG7JcQp1Z7tw0AHTyMwwndTBhhoYOEw7KrcPaEIKC0bQI5lV0FSfMJUYAes9BgzgfCDQksUZrVQFVK8q7AyzHckxMDoMCc7VolSnaTRlU4/RFQIGB8d7TAQICWYk6EAi0xsd9sbv01Qtv7wRdbsbriJAsi6bddttdsJv+FGKd21ZSq0qlJISCL3Vrm5uY8gBiJk7Y3r2fqArUFSkKyuWnu2KQUsi01LiQNZu6kbYFKfgQpZPAZni9GVHeKb7SpGoN3h5hoLuknXpjdls9Te2xw1ylljqoIBPzIGEea7P1C17Vr1V6dQLZzezCmxecIoLLdoo1OpjBXZrhhpCo7Aq1R2IVoJRL2ZU5SRoXY7nxROmJUpXTRaMp6qa2H2JiYmGDSYmJiYAJjQhVwGFrDcEQROokHz3GNXEaLPTdEc02YFQ4ElZ0LCdLgNpkTGh2xX8v2Uemi00zLqiNUthYinUd3dYBC3SyhTbChIA1OACwtkKR3pod/sjrv064y+jJM2LPnA87v5jPv1xWv8AhavZb9MebWUsA3NdTCFjz6OSt5IiCTEHXGVbsxmDeVz1RSS9sLNgPfWgAsQY72nJIJPd9JFsUiKQ9rZaggvZKShdLiFAHQCTtvHxwUlJRsAJ8h/vzOKrmuydd74z1Rbr4tBFqsK4Cjn6CsnN4vZ6FeWy2qI0wUgpGWKdluzVdBQC1ETuwq1GQuprWshvqEeNmipKk71DJbrccBZjiVJDa1Rbvugyx9yCWPwGJJK9lOz2bWy7P1GKlZ3hgPo9wgz/AODV1mfamSZM50ODZtBT9uXIZL7qr7B6JYjl1laTcpiO8cTBOHP6QY/V0arDzYCmPiHIf/ScIOL9q69CsaRoUiQqtpVY7zp4B5fvxFoHsXDHuKLT7bVSyg0KcFlUxUOxYCfD64vOJITs9xS8h2Pq0kAGYBcKilocSUUgPN5INxZgvgUsYXFtzGaSmJd1QebMB/HA36WpfZvf1Sm7j/Mqlf34CRJl+z+ZvVqmZECqKsKG1Psiw1blVmRtBoA5GxjG/McArM1Rjmn5iSqgEBeYsoEMCYISddQpGxjDT6bUPhy9T3sUUfzlh8seh8yfsUU9b2f91q/xwAKf+HahSsrZhnNUoeYG0BarVCgWdFYMUPWPcAMKfZurLB8yzKVURzC0Du7gDdNvIxEkkF/Tm31czmRWen3tIBURxFE7s1QRrUP3BjfZmpgV6WouHsTr6fWYtTKua4AG7NVTd/e3UNOizqCX1NxMG2oV5Y8FOItxaMI+F52sa3d1GRgULCEtIIYD7xnfDzENNOmTGSkrR7iYmJiCSYmJiYAJiYmJgAmJiYmACYmJiYAJiYmJgAmJiYmABLUyVUF3V4JYwB90ldTMgkAaCBEnXA7fSgkmoEIMMWtjYgFdBAmJncbeRE7T9taWSrU6T06jXzqAFE8oUK1Qqj6tBhuWQTGGvHMg2YpKgKxelSCTqFIYCV25gDPpimhdmVliqnurDsiGsBZriZM6RBOkQNojBOKpleBZu0XZpgyPTKkiAwRFDkojQFqOt1nQaaXHGVLs7mAwnNMUChSLnlhfSYybt4Sqt3/mDaDdcsti1YmE/BOG1aLVWqVS95ELLELBbUXExNwEdAoEmJxK9BamYtcXKKam0klZLPJK7E6DcYACsxxSjTNr1UDfduFx9yjU/AYFPGwfq6VVx5kBB/rIb5KcLeP0VR0VFCiNlAA+QwXlvAMPWFaVIzSzPU4o8qcYrLUsalTADU1MVCxh2VZ8A2u29MHcUd5pIjlO8cqWABYAI7aXAiZUbg6ThPxP9Yb8zL/1KeHHEvrMt+Y39KphE9kaIu2yfoxD4y9TzvclT/g0T/TgmhRVBaiqo8lAA+QxsxMZG2xhMc67Zfrj/gT/AK46LjnHa8/3yp+FP5f/ALxfFyUycCqn40/MT+dcdhxx2n46f5lP+dcdixoKQ4F+Y/WaP4Kv8aeGGK/x5j3+WUMVvLqSuhjlJAPSbYn34NHDz4TmKpX7sqD7rlUNHxnzJwFxnjzCqrkaai6pWqkbAtVZY91pEn1MnGS8Oolbrnbrf3zzHowbQeg0wUyNSugOv+tVfyaX89bBdCryjzQ/NTv/AL9MU2hRpNxKuotKCkCsGQD7OSGnxSTrM6nDFKWWZzTFrMNSpYtPqZPMffJxphByiYsuVRld8jrLKBm9CCDSYiPxph3imdmlQZ+qKZBHciYM636yZ30GLnhORVKjViacE0e4mJiYoMJiY1VagUFmIAAkkmAANyT0GPadQMAwIIIkEagjzB6jABsx5jWKgkrIkAEidQDMGPIwfkcK+J52qjGxCVCmTE85Bt6zuoBAB8Y1EYhuispKKtjjEwlXitQsIpgrrJBJ+2q72+IAklfdrgzhebNVSxSyDETM6AyDA84+BxCkmQppukH4mJiYsXJiYmNVWqqgsxCgbkmB88AC/juYq06V1ISblDcpaFJgtA8iQT+yG64r/BO2KFWFVmJmadxphmWACCQVQMGnSQYK4f5zjdJKbVAWqBVLezUsNAT4wLRt1OKlwrL06StWKBq1R73CglmZmLMqgSYALQNvPcnGbLPRJVy+3YhyqkGcR7VUiWIFDvFQhQytUdlMFkAAVQDAmHIkCdsAUeI1VytB2dipspLSBKMeUEsO6IYADW2WkAagmBnx6iAlUZhUanfbTUC4spPLPrqBETKzOugXZjs+9WpLVGalQYohNRrwCFeFOpG6yZ1tGMeTqJ7x7+Q/p9Ep1LZLf18i5cIoouZqlFChqNEnlgnmratOs+/XD3CvJj+9VfyaP89fDTHQwfAhUuQTO5+nSt7xwgdgiltAWIJAnpopwLQqBsxcpDKaKEEGQRc+oPXCrtLwDJ56qiVWAqpINkB2UqfZl42E3276A7TOrPZQZdmNGotErRQSbVVzL6soAUOYkEAa+Y0xfVVvwLKKlSXLCe0v1i+7BGW8A9+KhxHj1apToVnp2hmK3iIYqTIC7qTa3yOLFluKUZWmHDOx0C6+upGg0w3H1uPJFRT4rnbkTl6DNBudWnfG9VzZs4n9e35lD+pSw24l9ZlvzG/pVMKeJ/Xt+ZQ/qUsNuJfWZb8xv6VTFMnw/ImPLDcTExMYxpMc37WH++Vfcn8gx0jHNe1X65W/wf01wzFyUycC2l46f5tP+ouOw449S8dP82n/AFFx2HGgpDgrXadiK+TI3vf+UY8zwfSoeuxn/cYnak+3yc7Xv/KMG52iDTZF6C9Pd1/6/PD8UtJn6iLd+hW83mmYwxYkDrJEHyO06bYVVsybLVc2HoDyn4bHG3iDm4SYH2GEwPO/WNemF9ZzbrpGnTX102nePXHXwRTdUeb6uTS1WL8kf7xU/LP8aeNFc64zyR9vU/LP8aeNVc40dMvi9X+TN1b96HovwWr+y/8AWa35Y/iMdLxzP+y/9Zq/l/8AVcdMxwus/el6nrOg/jx9D3ExMTGY2AHFska6d3eUBILFQCSoM28wKwSADIMiRGshDT7J1Ep0kTNsDTppSDFCZWmFFPQOOYEMxPUtroIxbcTABTn7JVGqV6hrL7QkS1O8vTJDgVeYXWNISItX3xgnMceSgq0KU1npqELE8oKiDc2pZtNQJ1kEjG/tfnWp0VRCQarWFhoVW0sxB6EhbZ3F09MVBFAAAAAGgA2Axi6rqXj92PInLl07IYVOOZk/8wKPuogUfvk/vxq/SeYGor1AfeD+5gRig8R4vVtqVlzPdt9IaitO1WVEBsLMIuuH1kkwNB11uaLAAkmNJO59T64xZJ5o7uQiUpruWHg/aV71p5i0hiFWoBEMdAHXbU6BhGpAjrh7neMUKQ56tMHYKaiKSeii5gJOwxQqeXNV1oqAWqGNRIC/aYjqAPdJgTqMW7hvZTL0YMXOPtkCR+EAQnwA9Zxt6bLknC2r8x+KUpLc0Z7OVWJPeFF+6DMf5VQz7qmFjVATpTaq2wJ1Ya7qwmoP/UOLF9DaSFo0wJi6oxY+8IAQR/iGNdLIZonmrpTUHw0qYgj3tqD8xhujJLmVehdqT70Icxlc5UuJVaQYWMzWqSu1pYy5Hxwho5lqYejULct9MukkEIbWMgSkSJbQSdDMgXmr2eVUd6Zd8xYwSpVcsQxGm+g16xhHwfgKszv3fc0ralJgGFx51mYnQFCLixLbwN8Z+pxJRVtthDCm92/+8CqZriFECkqtcqszJTprNzySAIEALLGOkDywR2Y441Kqzn2quSQEflRiACzDUFVVRzbgCYxmOBEuK9jU8sKsmWExMAhSZvDWmIkkRB2wbx7h9XNNmHywek9KmiIhQq1RIfVbipVpYqC2mnrjHzVff/Tp4MEMEpRnUtub49UvMvWT/Wqv5NH+evhocUzsxmcylWoM2GauadMAU0uFoetabl0Ejq5XWekYeZnilgl7KQkfWOLo6wqEydoE/wAMdbE1GCtmJxeqluVXtJwruHQ06swxqpQ5ljQAu1QPChdTcVkzBuwLxDiVd6RNUUqgqDuLgSIcO1rTbFwJ3CwYnQHTCtxNamazDd5dqoRhKcoUFQPtAB7/AH83nGN9XOK1F6BpqFKi6oAqtUqQAajKgUA6CPQD3Y52TqEnLS6X1s3w6eS0+7v9KKw+fqLT+ilbUpuGRIufQECCDBkFgTGo3g3Essrl62WzPdsD3pRSoRxAuJ6tT35TPSNcLM+x72iQ3OpktAkgQToZ0LhJw87OpWrZg1mYh1KyWWAyhVEKRoOQhv8AETpthOG5yi1zt8tzoT/88ck0lGne/Loa9ocxWy/eVObMFXoEJbzs3eUeVSiwRE/Z+OGPA+NNmky1Z6Zpk1qkCDaVsrWlWPi5QJMDWdMbuJ/Xt+bQ/qUsDcc4qaVam3IlCjXsYWmTNBndwRsFV5iD4W89O3ldRVnnYNO1Xc1p2nzH085ZsvbSLLTvYnla1n8ShlJdbbVJUiNTzAYuE4FzApVaZDFWpuNwdDOxDDrMQR1jAuRzwXL95WcchZWc9bHZLtOrWzA6nTGZl277DTHNe1P65X96f00xfcnxKlVkI0kbggqd48LAHQ6HyOm+KB2mP98zH4k/pU8XxclMnAvpeOn+bT/qLjsGOP0frKX5tL+ouOwY0FIFW7YH22T/AB1P5MY5zODu1UyGSebYW+p+XyxO2X1+S/HU/pnAOYgyDqNsbOmgmvmc/rpuL9UKM89x1izodCGnT4eXrOF+cfG6uu+jEzEwABM6r6iB850k4CzB9Zx1+mW+55zrmqSQFlmis/5Z/imNLE3amZk7bbaT06+/f0xlT+ubWOQ/9kfIwfh03xiwWYA8Igeg3gemvTzwYdVvwt/ktn01Hx0r5bFu/suYHMVYM+z/AO5cdMxzP+y79Zrflj+YY6Zji9X+9L1PUdB/Hh6HuJiYmMxsPMTEwoz9CsaoamdAFjmIWQzXSAeoI6GfTEN0Q3R72g4V9IphQYdGvQ9A0EQfQhiPjPTFMzOUq0zFSlUX1Clk94dQRHvg+gxaWp5u0kMSxAAmwAEX7jUakrqOnug+cZ7UUqJKKO9qDdVMBT5M/Q+gk7aYyZ8eOa1T2ruUjieeVJOykfQaLFyKKuziHtpXlx5NCksPQ4b5PgmYq7U+7X71XT5U/EfcbffjTxDthmIJvSivmANPezyD8hgan2ize4zLEb+GkQf9G3uxgU+nT3bf4NsfY2Xv9LL3wbgtPLgxLO3idtz6AbKo6Ae8yZJa4pnAu1zM60swFBchVqKCBcdlZSTBOgBBgkxA0xbMxm6aeN0X8TAfxx1cOSEoXDgVkwyxS0yVG/GFWoFEkgD1MYS8SqVGYgFlTaLws/tCxb/heuAmQ/ZBJiJUcwJiSHMuCYjx7fPET6iEeX9AjilLhDk8Up/ZucfeCmwDq3eGEgb6HFXPFW7pERzTLV6jXIQfZ9+1xvZTS8JYwSdhEzpsq5NwQzstNjIVneXOmoBJLnQ7euF9LJtUtcU6tRQ7ioQBThVLiQapUsSyjpoCeuMuXPOdVHbz2Hxw44/HL6bh/wBJyNHcGu8uxNsBi7MSWXRGIDFQ0ExI2Jxh2ezdOtmgAHUUkJS+qzlp0gAmBYo13JvUk6Tg3JHhyhWFpBW4M8sp0m0Pqhf9lSTodNMEiK9enNKtTSmpqKGBRbwQFblMElS3KTIEyoxMo5Kucl6JETlh01BO/Fv+jVxUN9IqRUWmvc0rmZrR460a4CTs/Tqak1auoBsW0fivqQHXTdZw+y9MHN1CQCRRpQY1EvWmD0w3xfH00JpSkrKR6icFUXRROOcAo00BKLSMkIaZapUeAWIJaFCwpJmQOmsYQcI4M2aqPRFS1kKszsp5FvNoVA3M72G43Qo5d7p6XxDhyVQLweXYqxUidxII0P8A0B3AwDkcklCuy0wY7pWMkszG592YyxgAanoMMfTQlNOlSJXU5EmtXJXOJcCTKx3S97UgktUaLvSQptUCYAHU9STjHsJXzD0nNemaclGWUKlgVAB3gQFC2wCCJMTGB8/2n+kZn2KM9EU1YtYUamSWm++Bbyr6z59LDwnO94GW0qUIBBKkwVVgeUmAQ3njfDHCMVp28jDPJOTlq383e3oZcS+vb82h/UpYD7XcEpEo9WvVSmarO0W8pFJjI5CTqg0MzoMbe0Ffu3qPobXoHUwPrKW5gx8sVft1x011y6lkCiuCVHlZUElwxUgMVPT3Yo8evT/1DIurB6XGMwaT0oQK4AaVJJIP1kBgEciJ1bYdZJ1Z3jNdsuiVSWCE6KhVUgm16k61iN7V5YOskYP4VkrzWpM1kU71eJhSCC0aSVIn4jXWAwXKJY7Fgaai5akgq66lnDKSoUHlt3W3XcYZkxYm2qpvay8cklS5V3QbwEhQlZq6B6igKsXvBMwJMyTF03HlXmgDFT7Y5l6OazDEq/tEBEWkzSpyQRI0GsR0Oowd2CNNaqGorSFAQBSYJ05o1BA0+eM+0f65mfxr/Sp45nSzcr+hp63DHDNJX47/AI+Qo4Lm+9NFrSp76npBj6xYKkgXCI1GmO045Bk1AqUQAABVpAAbAd4mmOp53OrTAkMSxhVUSSYnT4A6mBjW2krZjjvdFf7Zn2+S/Mqf0mwszdUKJM6kAAAkkkwAANSfdjX22Rq9bJOCzUmLsqopLAd34mQrpJa0ltF5RoSTgXPcPrMAe5qgLDGXQsbAbQihmAYkiTGw84w7H1eLDBqUkn2tmLqumnlnGk670AcQrurBXplAUDe0hZVmAUzJj7XKRJIjTqBU3+ZwRXLVOepUZ38JYkgi3S0KdU6yvmTM4EcbnqdP9/PHe6PU4KUqt+B5b2g4LI4Qul4gWXf2rE6cp9dJTX10E9PhjEJqDEaa7bwOvXbfqd53x6g9sevIf4pjY++LYIW22+7/ACXz5EqSXKX4LT/ZYT9Krz/4Q/mx0/HMf7Lf1uv+Uv8ANjp2OF1f70vU9T0H8eHoe4mJiYzmwr/aLJZipVomkAUUOWliBeTTtuAIJW3vNtZtwMuW4hbJq84vNq92FJsgAEqeW/UbGBrvpacTABUONcQzGXyarUf29Wo1MOAOVSajA6aXCksT96N8UtVgQMdJ7T8I+k0bAQrqwemTsGAIg+hVmX0memOeZzK1aJirSenHUglfg4lT859Bjke0ceSTTStHZ9mZMUYtN1L+iv8AE+fM00Fvs6NSqL9VDEqqlh6C79+N/ZgL9Eo2ggFSYPmSSY0HLJMabRj1uH0atVqjBKpKqoQqHttLHQamTccWHIcCzNWAlE012uqju1A9FIuOm3LHqMZXCU4KEIt8f3/ps/Vhjm5zklz/AF/gEmXNV0oqAWqMFEiQB1YjyUSfhHXF64J2My2XIe0VKo1Dso5T+yoEL79T64K7P9naeWBM31GENUIjT7qj7Kz01nSSYGHmOp0vSLHH3t2cfrOreaXu7IX18o5blZFX1Qs3wJYKPkcD5jgxeAa9WOuwPyUBI9Cpw4xMa4wjHhGNtsAy/Caam7mLTdJYxd96wQs+sY0cE+rP5tb+tUwZmeIUqZteoisdlJFx9y7n4YrR4nUWjFGm5d6tWxiFCBjWcqjXssFtVnoSOsAo6iLlFJeJMR79Lotfz0z3R55I9mwE833TBnXocGYSLw/LgXZgo7li5uAG8cjKCQwBAMGRIkbDC7McXp5ZkKGvVpIjAgEEzyhAAxW7S71mMKfSTq0TqQ3+l06eaqGo6pNGkBcQJN9bQTucb63GqYBgOxESLbTBMSA9twmBpO4xopUhUzNS4MPY0TFxU+KvobTqPTUYyp1aKqwoWQDzCiswSeoQaH3404PgRV8mGa4nXkhaaqAdGYyCOkhihH+G/Fb7R1alQupYMtWktNgrlLDzEsjhJbfYjrvpBbVzLlVUsQSDBLQfw0w3yZkPuxpqcIapVekeQNRTrBViWDEBSWB0Oz/++NK0Lncq7K52bvyaMtMIz6lqhWCAdTOsRdJlpOsbAYJzgrNUpV85UspU2DF5CQNxDCPZkxcQTA0IAJIXt2VzWSq1jQrgXqVTVrihCTzn6twVME3+8ScW3IUKrFHr90xVLZRWBLErOjFp8PimT5YYuLUaQqU47qzHj+WFVqlMnR6lASPK+jtitcV7JBayoHLVQzNTV4KOnd1CsDQSCArTrJBlQwGLZxH69vzaH89HDHjWXR3ywdQwFVjqNvY1fljPkc9Huuu4yFWyn5jLPQak+SDVA9KedC0LOg5SpXWdCdNQANsKkOYzRp0PZ2axTsK0mtX7UG5iAB9rQ24sHaTtSKIo/Q3puqyGRVmmVgWgOIVdoEN12IxnwvjNV3p5haVNsqaZtp0D3jiqTzPNqhQDchBKmZkeWKUcs5Wpm/HnxwhTgm/EVcAyzZSqi1VbLkuxapoaRSQQl8yZtgF5sloO2NXaH9czP41/pU8Xzg/E/pCswpOiqbZYoQx6wVZgY2PrI3Bjm3FFWnnczREBQwamvktlMFQPJSRoNAGUdMNwRcW0zJmlq3o9y31lL86l/UXF/wCKZlmqocuFrMiVFIVkJRmKQSCy9FbScc/pJL0x51aY2neovQ6HHR89TahQqMtRiUWZIXRBq1qKoW60GJB1jfXDpq4tC8Yi7J5B0pt3n1pqOH5iwUK7BUUmOUDXYSWZt2OHWcyTNSY03IYAlSCoBInQsVYATuYOK1WyucpVsyFdHSpTepdUqFbYVUuVgDDAQTIA2Ajc+ntZTpX0loVaq1ACoVLEXk5kc6MGESYUnf7pjjx6OLy3Pe91/nyNLyNR27CfjGWp0xRNNiwZWWSpVn7soO8YECXJZiWgTK4UP0xlxPir1CrFu8cgIs6QB0AgSepPLJ8tANRJ67gCffj3Hs3G8eBQbur++9HhPakv1OolNKk/rt3BKZ9sfwn+KY2PvjTR+tP4D/FMbmxrwcP1f5E9R8UfRfgtf9lv63X/ACl/mx07HLv7LW/vmYHlRX+Y46jjz3V/vS9T13Qfx4+h7iYmJjObATPIzIQhg6dY0nUAjwkiRPScKzTzI0QWjmIBIO4MBri0EGDoSPQbYYcSFS0d1450PQbzd6Rp11jA9WrXAFq6QIB1Y6jxHSCBMgT78LlVip89/kYijmZI7wx5wk+M6eH7kH3zhfm+OHLPGYe7k0RbSxPLDaRaDz+KBOx6Yx4xx6rRoMxVRULLSTTTvCpZjuZCLOnUqfPHPmYklmJZiZLEySfMnqcaen6f9T3rdAkuU2WzN9uqp+qpIg83Jc/IWwficCjttmwdqB9LG/8AnigcQ4lUWu9BSLqip3IIHKSWDsfMKFug+UdcPAPjjbHDie1FrZ0PgHbBK7ilUTuqjeHW5GPkGgENAmCPcTi0nHFaVJmdEQEuzqEgwb5BBkaiCLpGwBPTHQOEdkrSHzVerXcahTUqGmD7mY3/AB0/ZGMmfFGD2ZZMdhMw3ienTHkgLt8HaB/oxicsBqzVKhIjmaAQfNFhT8sb67VroRadv3mYz/kC6/5hgetSrWjmvYyCEimuvUk3sI9D12wgkwp0SgilTSmN+VQo9+EFfiNKzSqn1pUrdoHNQhiSNF5pbXfB1bKJMValINuF1r1R+A1SfkKePez+XpvSMq7AVaw9oCAQajz7MwBppFojXTC82VwSaJSsyy9DKsEmrd3jMqAm25lm4Ab6R/uRjRxAUHsoUVWWq2F2pubbAzXI8rLK6ASG0ODl4RlyKqhRznnKsQVIggKwM0iujC2IJuGpnDGjSVFCKAqqAABoABsAPLCJ9ZJqiVETjh3eVnSo9xWjRliiEsbq+trAqD12w1ThtMCGBcaaOSw08kPKvwAwGMytPM1S131VEQqs58df7Kgn92M6nGPGFSGUTa7C4idSKdO9/gVGHYX7iIfI3wpr11p5h3chVWipYnYANUwNmczWZtCwXQjw0wQRsxN9QMPRVwBm8lUZzUSoKbGmqXBBUYFWYzdVmVgr0BJE4XPrMOPmSJUJPhFbHFM1xDMCpl0ASmHVnBZ6NQKwi1iqqHZWkcwjqehsOXzrUyRWZe7sDhkWUQ3OHDuCwEQvMYG/kcBdnOG5bLs606wquYYh3Vo0IFlMaDSRyiYgbAYa8ZU92g5iSwZadrAOFAa07WDbcbiCIkYjH188klGEG14vZFZYIpNye5hx5mDVGTxCrRjQH7dHoWUH5jGvP1qzVKFxMd4YlgIPd1J0RQRp/wCYcZ8TYli1jSalA2ctwN1DlOts/GPXG6oKlVl7umENNpDFGddVZea7uwRDfYZtfPF+oWd0oNJV35Jx6d78Su57sxQNRq1eqEkk2oFRRqTILXOGM62sASJAEnGnKcZ4Vl2GXFQczzzCpVF5gTcwa3YeQ0wfxvstXzEtVopewUd4lTvGUBptFI9ykAbElzqfijP9n+W+kKr1WTKhVuWrNJ2caFE5VWxtyVPUgdCMX/xzf7k2/TZfYd+ouyLl2Yqio1SpQqL9HDMhQazVkEsB/wAoQZI1uukhTM0LtbwcVM/mHLGL10IuEhUJ3OikaECJx0Hst2Vo5A1fo7P3VUq3dsbgrAEFlbxGRAMk+Ea4qXH/ANbzH5n/AGJjZhgo+6uBM5yW6BMsJq0hMe1pa+XtF110x1WhlrdS7uToSx/7QAv7scryLDv6Czqa1LTr9Ys6e7HXsaBcOCu5jhTU6iGikoQUZS7QFP2QCTYmx5RIKqIIMqRlODlHplqt6UpKCwA3WlZLDQ8rHSBqZ9MOcJcxWzQepYgZR4AbbWFgPiuuVi9y6iItPmTT9OO23Ay2F5zhNCrPeUkYnrEN/mGv78V3iHYGgwPdO1I9B4lH+HT5knDQZ3OSoOWSLlBIceExcxBIiNdrv/fCpn84C391Ft7KpDKSV2RiL9AdCfITtvhsZyi7i6FTxQyKpK/Up3/48zXfSKlIJbBYkkmT0UKIItHprh7kP7O8uutapUrHqJsQ/wCEa/vw5oZ/MspJy1pjlBdeYkj15YEkz6e7EyuczZdA+WVVPjbvAbRZ0Am494I6aEHzwx58jVahcekwp6lFX/gZw7hFDLiKNJKc7lRqfe25+JwwxXctms9HNQSYmSwEtdqsBiFFswZbYTuQM/pmd0/uy7xN4201K3cuk7FjPmBJSaB/iYmJgAq1WpnUe5KbPfVa5WIKrSWqFW0AwpNOX85I8iMY0c7xGVuooYsDgAC8zUV2U94bFnu3AMkLduTCmZjLZjVRnFUmozAlF5KcStMKfFAGpJnc+QHlPK1dC2ekcp0VBKhWDajzMGelvrgAQ8XyWfzaoj0lBpoKswFDVwlMFBzGARVrAamCiyRuajVBVrHBRxurC1vkenrtjppytcBpzo67omhkmfgNI9MC5/htUUx3+cQgNu9FCDo/LadySykdeSOpw7FneNeRDVnMHyY78VydRTNMCNpaSZ+EfPDPIZGrXIFGm1SftAcg99Q8o90z6HFx4ZlFpu7LQSpNthajTohIGuymoSTrquGFDtCzsyItBmXRgK7aQSD/AMroQQfIgjfCp+18MbSa/P4LLFLwMOzHZcZc97UIesRAjwoDuFnUk9WPwA1mw1SwBtALdATAJ9TBj5YX5Xi6swSorUmJhboKsfJXGk+hgnXTDXFI5llWpOwarZgC08w3ienTHkilmHudoHzTHqcOWCKjPVne9tD/AIBCD4DBNUSCJIkbiJHqJkThZmeE02EFnJJks57z5LUuRfguKzywhywoJXOUVutKkjVlpi9veVQEz8MVocZqLSIoqt3f1fHBLjvXLJTpq95qQdAQPWBrh2eHJHMGcAa940pA/Y0pj4KMLUzlOwDLJ3gDtCoptDXMGIcKVXWeo0PljJnzqSSjFv7IvGPizc3AabCoazyarEuElAwtACutxLWxI10PoSDK3ETQdO8qM1C1i9V0HKRbbcUAtBliWK2i3pIx5luJJzLVRlqqY7pD3jxarFoQbC6D0mACSQDjnnFZ0bLU0q9yVYsXFpu3QaEFwsNMgqSm4LDC3+rJW0kvqw2RvqJ3mYqAAOpo0T5gi+tHoRj1SihgGWF3SkLo96povxjGVbJLWzFVG09lROyn7dfowKn4g4Py/DKa+b6RzksI9F8KjTZQBiy6OOVKUm2vC9g1uPAqqVjNtOmX8jq0+RAXkgjXmqLjzM8Ir1DcHFMNTtKNqs/gplWH/qsIJBBgYMzXHEp1jRKOQqXXAGJlZUaQSFcMYO06Y0U+1FJreSrzGBKiZ00InlO5gxoJ2InVj6bFj+GKRWU5S5ZT+I9jBTqFwlekCts5cqtJNI0WkisRG4dSvnOH3AuGolKkUqvUCAqJe5TMDQGbAIgKpAA0jTDH/iyjbd3deLS31TTAa06eYPTy121wDn+MZNizNTqq41LoAjaGBJDAsJ0hpE7jGqMkuUIljb7hXEvrm/No/wA9HFlxUEqqSarvXZRWVYNNFJZQrBmOxp8qmVC4ZU+0tJmsCVLgQCCFEEzoZYa8p03PScVb4GJVY+wFxTMMlMsqFjKiIJgFgCxA1IUEsQOgOFo7T0tZp1hABMpoNYOoMadTMDaZ0wY2aepl+8oDmaLQ/ldDdYmJjWNumIJEJzoBMZGuGhjdRD0wxXeTCHU7AyTp6wD9Fod6zVMrm6rswLX3aAhfsoAraadYtMnzf1Tn7SV7m7UAQbdxaZmSImRodfSDjWqcQ+ytDp5/syNSNRzemvpqADcO4pYAtLh9SnO4VLADOsm0SIgzrM9MG5rjjoWH0aswDFQQrGYuAJhZAJXcSIIONVZ+I81q5fpG876iCY0B3ncY9Q8QJM9wolo0LaQLZ5h9qT7vLTABKvaGoFuGUrN4uUA3ypURBW2TdIN0QN50wRleMO9VaZy1ZASRew0AtuDTtB1G8gwCBOMOIfTbvY9zabvGDoLYXY6m/X3aaddbvxDmhaG5jU7S0fIFT6wdpwANuI0aj0ytN7HMQ0TGon5iRhbU4fmiDGZgzvaIiZkCNDtprpI13w4ozat0XQJjaY1j0wLxPhqVwoctymRaxXWR5b7R8TgAVV8hnDyDNqGtH2QDusmIOhCkfE4zr8NzputzYAIEcgkG6SZjaJUCNo1nXEbspQtKy+oIBJBiVtkLEA9ZAGseQGNg7M0Jmak3K2jRzL+ECRvy+HUgADTABinDc0Sbs0YJJAVQIBjTYz1I8ttRh/gDhXDloJYrOwJmXa47Ab+UKNMH4AJiYmJgAVZjgdB3ao1OXcgsbmEwpUTB2AJEbanzONTdm8sQQaQYTIknTlCwCNQIUaecnfXBVbidJXNNmhgobXa0kiZ20jXyETvjKpxOiok1FiQN+pMAR5zpiNS8SupeIr4rwTJpTao9ANGoAJBZ2IAA13YwPljVRomb6huqRH7KD7qDovruY16QRxrNU6lIhKlNmVlqAXDmsdSRvEmIHqRjTk82lVQ9NgynqP4Ebg+hxwvbOXIlGMfhfPqaun0vfuVvjXaypRfNd3l1enle67xmqWljUANiC0y4DLuQNcMeEcGak6s7Kwp02pU4BkhnDs7z9olU0HUEzzQPa/Zyk61lZqhFauld9V8Sd3ao5fB7JdN99cNK+YVIuYCdAOrHyVd2PoNccmU46VHEt3z57L+7HpO7Zrzyoab3mFtJJ6gDW4HoREg9CMe0cjmqvizFaknupd4f8qRT/wBRg7KcbsrkXqsGqApSUhgh8TkGQXH2VBg27kxMQVL7Hc9mdHPFBynavsZss03sC10cKAhXTQs5JgRvA8R+I9+FpWu+xdukrZSpn489Ue8YZ8SygrUqlIkgVFKEjeGEH9xwqpdniN8xW0OgDfZhRBn1Umf2iMdbRG7oTYRluGOGVmKC3bRqjidx31RiYP4RjQ3Zmidbq1xYuT3jFbjue6+q1Ovg3k749pdn4s9vWJV1YmRqFYtbtopJIMbj4Rrq5KiHa/MmbiSjVAIuBaInTlRj7lPQYlpPkAxchVQlkem8xN6Q7RtNRIH+g48p1XSbqBWSSxpQ6yevR2PrZhW3DqUvSOdqB+UML1EFi0C3YM0nTHtXhlEXA5+opLsZ75QRBll+FonqIMRJwqWCD7E2xjw6sHzFVgGjuqQ5lZTN1bSGAM6j54mZzeZDuEogoPC0gyY2i8bnrpG0GZCteH0GmM8x52MCqu7ctu8xOkeg2w94XSpopVKl+sklrj93U+9SPeD1nDIR0xpEMA+mZwEj6OpALANcBMDlYLcZDEHcggEYwTPZ6DOVXZTF43Kcwm7o5HpaDuYwdna1YVFCJckanTc9dxoADPncPLGFTNV7gBS0gEmRvEkDXUTpPpgsq5AYz+f/AP1U+yYvEajmW67cHY2xocbqlbOGmSKaB7gABGi2yTq0atC/syTDRrsbN5mJFEbAxcJmdRMxsP3+mMjmq8kd0DqADOkdTEz8Pfg1ojWgf6ZnYB+jpqVFtw0BLXEtdsAAJAM3AxuBlXzecDQMupEsCQ4ItiVYSVJMwCsCTOoGuGmSdygNRQrayAZ64IAxYumI3zucUn+7h10MqwBi4gqFLGWCi6ZA1A1MxEbMV6bpUByplbaispJ550GsSABDD7Wxw9wJxDJpWQ06glCQSJI8JDDUa7gYAE1Thzu9wzhVVKgBWJlVVAQ3N4rtZGvNrcDGInBzEHO1WayAxc7gMA1oYD7a9NbRrJnG9+zGWP2SJYE8xMgFOXXZT3aAgbhRiVOy2Ua6aQ5ltIkxEkgb6QTp5QI2GAAc8GqHQZ2rJEDXYrOqi6SdRM3fOCuf6BrRH0yqOsi7yiDLnl1JEQZiSQIwXk+AZelU71KcPJaZJ5iLSdTvGmG+ABXwvhr0mcvXeqGCgBphYGsSTofn5ljrhpiYmABbxXM1UUGlT7wkmR5AAnzG8Wj1K4F/SWYmO4mCVJkiSLdRoeUyfPp64K4lSrMF7pgpEzJ3022Mjfy6HpgVstm4IFRBqLT7iDqLQTIEbiJM3YVK72sVK72v7G9s9VFkUZLAE82iyept6CJ9+kwTjyrn6oaBQJEsJkjbYnliDvvt6gjHjUs1GjpN5P8Ag6Dw6xr08jPTEbLZgFQtQWiAbtWIAHNMeImZ6RG2Jt+YXLz+xg3Eq8T9HMwCRcZnl08GviJ06KdjpgjI5qqzMHpWATBk666dPL+HkRgYUM11qKDaNBESCZiU0kEGdYI2jc3JU6oB71lY9IEDr6eUefXBG77/AGCN33+wdiYmJhg0W5vhFGoZdbjr1PVbD8LT89d8YDgtIEEBtIjmaNGVpiYmUGv/ALnDTExXTHwK6Y+BWONPl8oKbNTcgAmFva1aSBg5VQdu7RbiOup6EHPcXySUrmp2lB3QbnUmxalyLVQXtb3FQRGpC9GBxbMxk6bzeiPKshuUGUaLl1+yYEjYwMaf0VQlj3FKWJLci8xYEEnTWQ7T53HzOI0R4olKuBA+ayqlrxmVVSQzGrUtWGZSTFQmLlI+B6A4MyHEcolQU0QU6zkLaVAck3aFtZ0RjudBhiODZfvDV7mnfBE2jSS5YgdCxquWI1a4zON1DhdBLbKNNbfDaiiPHtA0+sf/ADt5nBHFCPwpIs22ZZ4vY3dxedFnYE6Sfdv8MLjVzXJCKOVSxMeODcvi2mBMeuuD+IUiyEBrTprr5iRoQdQI364Xrw6qsf3hjrJkbyfxdCZ/cZEARK7FTuzKjUzRK3IijS4ggnxajxfd/jO+mPWq5nmYqIGiqADdLAXHm+yJ6rM6xsMKOTqhSO/YyoUEjbU66Ec0GJ02HuwPl8pVZnQ125GImNSStwbeBBO3WMU1FN/M3HN5uY7pJgnfSRGk3aSZj4Axvj2hwZKnePXpJdUgNBaSAB1uPW7aND6mWOQoMi2u95kmYj4RJ0+OCsMiu4yMXzYpXs5lh/ygRcGAJMAgAAATAGkkbE6mcZvwLLE3d0oM3SsrDQBcLSIaBuNRhriYuXFeY4Hl3JZqYuItLAkNFxaLgQQLiTv1xuyPDKVEsaaBS+rGSSTruSfU4OxMACvO5eszmxwiALHqwJJnSYOg389NcYZXKV1aWq3DWRH7IAG2066R+/DbExXTvZXSrsS0sjmAB7aSBBnWdNNSN9d/dM420cpXVgTUBWWJBG4IMDboYM6ddMNsTBpQaEJKeRzAUDvpgaepG0mJPSfPUeuGmUpsEUM1zAanzON+JgSoFFImFefoDvEqtUstlVBiCWBHXWdVP+HDPAefyK1Lbp5TMAx/94lq0ElaFKZNQABm4AkgX/Zt02bwga6dB03xn9CDWhcxoEAUBpkrreRdBMwZ30GuD14VRGydZ3O8R5+WIvDKQMhTNtvibaI8940nfC9IvSgCjQRDf9JkRrzzJKBQ3i18M9ekdZ9XhgTT6QVtGouIhdgDzTaJ6nygjqYvCqIiE63eJt/n8/PG6pkqbMXKy3Lr+EyvyJPzPmcTp8g0oCyGUAcMtcuAzsVukG7oYOwPmCZ674c4ByXDqdJiUBkiNSTpJO511nz6Dywdi0VSGRVI9xMTExYsTExMTABMTExMAExMTEw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Эрнест Резерфорд – основоположник ядерной физики, получивший Нобелевскую  премию по… химии - RadioVan.f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429000" y="3048000"/>
            <a:ext cx="5715000" cy="3810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graphicFrame>
        <p:nvGraphicFramePr>
          <p:cNvPr id="15" name="Схема 14"/>
          <p:cNvGraphicFramePr/>
          <p:nvPr/>
        </p:nvGraphicFramePr>
        <p:xfrm>
          <a:off x="142844" y="1285860"/>
          <a:ext cx="5929354" cy="3714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8" y="1142984"/>
            <a:ext cx="2949570" cy="222877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60007" dir="5400000" sy="-100000" algn="bl" rotWithShape="0"/>
                </a:effectLst>
              </a:rPr>
              <a:t>СТРОЕНИЕ АТОМНОГО ЯДРА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4818" name="Picture 2" descr="ГЕЙЗЕНБЕРГ Вернер Карл (Heisenberg Werner Karl) | Объединение учителей  Санкт-Петербур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3643314"/>
            <a:ext cx="2071670" cy="321468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4820" name="Picture 4" descr="Фотографии Д.Д.Иваненк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42844" y="3835688"/>
            <a:ext cx="2166940" cy="302231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Овальная выноска 5"/>
          <p:cNvSpPr/>
          <p:nvPr/>
        </p:nvSpPr>
        <p:spPr>
          <a:xfrm>
            <a:off x="2357422" y="1714488"/>
            <a:ext cx="3929090" cy="1714512"/>
          </a:xfrm>
          <a:prstGeom prst="wedgeEllipseCallout">
            <a:avLst>
              <a:gd name="adj1" fmla="val -53508"/>
              <a:gd name="adj2" fmla="val 7596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ьная выноска 6"/>
          <p:cNvSpPr/>
          <p:nvPr/>
        </p:nvSpPr>
        <p:spPr>
          <a:xfrm>
            <a:off x="2357422" y="1500174"/>
            <a:ext cx="4214842" cy="2000264"/>
          </a:xfrm>
          <a:prstGeom prst="wedgeEllipseCallout">
            <a:avLst>
              <a:gd name="adj1" fmla="val 59013"/>
              <a:gd name="adj2" fmla="val 65302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АТОМНОЕ ЯДРО СОСТОИТ ИЗ ПРОТОНОВ И НЕЙТРОНОВ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4071934" y="3714752"/>
            <a:ext cx="571504" cy="642942"/>
          </a:xfrm>
          <a:prstGeom prst="down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822" name="Picture 6" descr="Открытие протона и нейтрона. Состав атомного ядра - презентация онлайн"/>
          <p:cNvPicPr>
            <a:picLocks noChangeAspect="1" noChangeArrowheads="1"/>
          </p:cNvPicPr>
          <p:nvPr/>
        </p:nvPicPr>
        <p:blipFill>
          <a:blip r:embed="rId4" cstate="print"/>
          <a:srcRect l="37354" t="53782" r="32617" b="4171"/>
          <a:stretch>
            <a:fillRect/>
          </a:stretch>
        </p:blipFill>
        <p:spPr bwMode="auto">
          <a:xfrm>
            <a:off x="142844" y="1643050"/>
            <a:ext cx="1928826" cy="1892405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2357422" y="4429132"/>
            <a:ext cx="4357718" cy="71435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ПРОТОН-НЕЙТРОННАЯ МОДЕЛЬ СТРОЕНИЯ АТОМНОГО ЯДРА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5" cstate="print"/>
          <a:srcRect l="40430" t="46875" r="25000" b="43604"/>
          <a:stretch>
            <a:fillRect/>
          </a:stretch>
        </p:blipFill>
        <p:spPr bwMode="auto">
          <a:xfrm>
            <a:off x="2285984" y="5214950"/>
            <a:ext cx="4500594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6" cstate="print"/>
          <a:srcRect l="46290" t="76905" r="31445" b="17968"/>
          <a:stretch>
            <a:fillRect/>
          </a:stretch>
        </p:blipFill>
        <p:spPr bwMode="auto">
          <a:xfrm>
            <a:off x="3143240" y="6215083"/>
            <a:ext cx="2428892" cy="44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Arial" pitchFamily="34" charset="0"/>
                <a:cs typeface="Arial" pitchFamily="34" charset="0"/>
              </a:rPr>
              <a:t>ПОСТУЛАТЫ Н.БОРА</a:t>
            </a:r>
            <a:endParaRPr lang="ru-RU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3"/>
              </a:solidFill>
              <a:effectLst>
                <a:reflection blurRad="6350" stA="55000" endA="50" endPos="85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805" y="3499805"/>
            <a:ext cx="3358195" cy="335819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2500298" y="3714752"/>
            <a:ext cx="2643206" cy="6429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Атом неустойчив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0034" y="5572140"/>
            <a:ext cx="2643206" cy="6429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Дискретный спектр излучения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Arial" pitchFamily="34" charset="0"/>
                <a:cs typeface="Arial" pitchFamily="34" charset="0"/>
              </a:rPr>
              <a:t>ПОСТУЛАТЫ Н.БОРА</a:t>
            </a:r>
            <a:endParaRPr lang="ru-RU" dirty="0"/>
          </a:p>
        </p:txBody>
      </p:sp>
      <p:pic>
        <p:nvPicPr>
          <p:cNvPr id="35842" name="Picture 2" descr="Цитаты учёных | Фізика – легко! | Сторінка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2443" y="3143248"/>
            <a:ext cx="3381557" cy="406437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Скругленный прямоугольник 8"/>
          <p:cNvSpPr/>
          <p:nvPr/>
        </p:nvSpPr>
        <p:spPr>
          <a:xfrm>
            <a:off x="928662" y="1714488"/>
            <a:ext cx="4572032" cy="7143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постулат стационарных состояний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42844" y="2428868"/>
            <a:ext cx="5786478" cy="164307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2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атомная система может находится только в особых стационарных или квантовых состояниях, каждому из которых соответствует определенная энергия </a:t>
            </a:r>
            <a:r>
              <a:rPr lang="ru-RU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ru-RU" b="1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. В стационарных состояниях атом не излучает.</a:t>
            </a:r>
            <a:endParaRPr lang="ru-RU" b="1" dirty="0"/>
          </a:p>
        </p:txBody>
      </p:sp>
      <p:sp>
        <p:nvSpPr>
          <p:cNvPr id="6" name="Овал 5"/>
          <p:cNvSpPr/>
          <p:nvPr/>
        </p:nvSpPr>
        <p:spPr>
          <a:xfrm>
            <a:off x="142844" y="1500174"/>
            <a:ext cx="1000132" cy="100013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6072198" y="1785926"/>
            <a:ext cx="2143140" cy="1500198"/>
          </a:xfrm>
          <a:prstGeom prst="wedgeEllipseCallout">
            <a:avLst>
              <a:gd name="adj1" fmla="val 32577"/>
              <a:gd name="adj2" fmla="val 63280"/>
            </a:avLst>
          </a:prstGeom>
          <a:gradFill flip="none" rotWithShape="1"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АТОМ УСТРОЕН ИНАЧЕ!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844" name="AutoShape 4" descr="Нильс Бор, атомы и ядра В этом году боровская модель строения атомов  празднует юбилей. Сто лет назад Нильс Бор дополнил планетарную  резерфордовскую модель предположением, что электроны в атоме могут  двигаться не по любым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6" name="AutoShape 6" descr="data:image/jpeg;base64,/9j/4AAQSkZJRgABAQAAAQABAAD/2wCEAAkGBxITEhUSExMVFhUXFx4aGBgYGBofHhkdHRcdGCAYHR4dHyggGCAlHhggITEhJSkrLi4uGB8zODMsNygtLisBCgoKDg0OGxAQGi0mICYwLS0tLS0tLS0tLS8tLS0tLy0tLS0tLS0tLS0tLS0tLS0tLS0tLS0tLS0tLS0tLS0tLf/AABEIAOEA4AMBIgACEQEDEQH/xAAcAAABBQEBAQAAAAAAAAAAAAAAAgMEBQYHAQj/xABEEAACAQIEAggDBgMFCAIDAAABAgMAEQQSITEFQQYTIjJRYXGBFFKRI0JiobHBB3LRM4KisvAVQ1OSwtLh4iRzJZPx/8QAGQEAAwEBAQAAAAAAAAAAAAAAAAEDAgQF/8QALhEAAQQBAgUDBAIDAQEAAAAAAQACAxEhEjEEE0FRYXGB8CKRobHB8TLR4SMU/9oADAMBAAIRAxEAPwDteY0ZjSaKlZWkrMaMxpNFFlCVmNGY0miiyhKzGjMaTRRZQlZjRmNJpqbEIveYDy5n0A1NFlCfzGjMai/EMe7G3q3Z/Lf8qMsp+8q+gJ/U/tRnuhSsxqs4zxyPDBTJmLObIiAFmPOwJAsPEkVJ+HbnK/tlH6Csr0z4BO7RT4e8jxggozakHW6309RVIg0vAeaClMXtjJYLNYC03DeLLNcAOjrYsjgBgDsdCQQfEE1OzGsr0d4fiWcz4q8bZMiKG1te5LEactB61oPh25SuPXKf1FKQU4hpsJxOLmguFHt/VqVmNGY1Fyyj7yt6qR+h/ajr3HejPqva/Lf8qxnuqKVmNGY0xFiEbusCfDYj1B1FO0WUJWY0ZjSaKLKErMaMxpNFFlCVmNGY0miiyhKzGjMaTRRZQiiiikhFFFFCEUUV47AC5NgNyaEL2mZsSFOXVm+Vd/fw96bDPJtdE8fvN6D7o8zrT8MKqLKLfv5nxNNCZ6uRu82UfKm/u39LUjETwYdczssYJtc7k+HiTUibEKu51OwGpPoBqawnTuPEddBihEzRIhXLuQSb5iova409q3EwPeGk15Up3mOMuaLI6fP+rcYPGRyrnjcMt7XHI+B8KGxkY0zAnwGv6Vmui4bESSYiSEpGVVVDC2dgT2svkDa58fKtBjeIQ4dQZGVATYC2pPgFAuT6Ch7NLtIytMk1M1EV64/pO/FX2Rz7W/Wsf054xKkkEV3ijcEsQbFiLDLcHQC9z6itdgMfHMC0bZgDY6EEHwINiPeqbphi8MqJFPD1xdrxxjQ3G7ZrjIBe1/OnDiQW287LHEC4nU7Tjft5+eyY6PcRBleKJnlj6sNqwJRr2sCTezb28jWh+J8Uce1/0qq6MiFA0MeHMDizMh1LA6B89znGltdR4VZ8Q4hFAueVwgJsL7k+AA1J8hRJReaFeP6wnFbWDUb87D56m0tcbGdMwB8G0/WjGYyOJc8jqi+JPjyHjTeDx8U4ORgwG4III9VYXHuKyP8AEHh0gOHnhjLJGWzqoO5y2bKPIMLjx86UbA54a40iV5bGXNFmsDutbh8RBiAWRlkANiRup8PEGl9U69xsw+V/2bce96y/RnFTTTHEfDskYiyG4ylzmBFge9lsdT81ayHEK2gOo3B0I9jRIzQ4tBtOJ+tgdVeopeRYkE5TdW+U8/TkfanqRNErCzAEf61HgaYu8e93T/Ev/cPz9awqKVRSY3DAEG4PMUqkhFFFFCEUUUUIRRRRQhFFFIlkCgsdhQhE0oUXbb8z5AczTKQliGkG3dTkPM+LfkKIIiT1j7/dX5R/3Hmfam+NZvh5QjZWKMFP4iLC3nemhCcXw5cxieIuLjLnW9xuN9xzHKl9az9zsr85Gp/lB/U/nXL+D4t+p+C+GczEhRcEFWBuGJI7Njreui9JeLHC4Z5rBmFgByLHS58udXlg5bg1pu+y5oOI5jC5zS2u4P8AIH4x5VhDh1XYancnUn1NUfS3pA2F6pIwpklY2LXyqBuSARffa4qFw7jWItC7SpIJWCFSuUoW0DCx1AO6n61YdIOjCYtAJJHEim6uLdnxAXax+vnS0cuQCUY6pmQzQl0JyRg+elo4fxWbrBDIEkZkzqydkWBAIYEmxFwdDrr4VSdOsFijJBiUj6xYwVKRgsRcg30FztbQU5BBDw11zM+IxEwso0AVQQTubKL211JtWjwXGVa6yKYpFsSjEG4OzKR3hWr5bxJGMdLCxp5sZilOayAdu3yvuqXowk08j4iaKSFTGqKGzIz2JOYrobC9hfxNedL+jMkxjmw7WkjuLOxswOuhN7EfnetL8Xfuo5/u2/W1Yz+IHEZFfDo4dIGuW177Dkcp2A1t/SiJz3zAtoG/ZEzGR8OQ+3ADPc/auuVadHODThjNi2BcrlRUJ7K3uSSLXJIGnK1V3T3hU+aDEQq8qxBlZBdiL2IYDUnaxt5VK6L8QVpXXDqWhCAsoOiPflmOmYch4A1pvi7bo49r/pehz5I5tR3H+uybI4peH0N/xI7nv3Od+qzXRl8VLIcQ0LRL1YQCQFS+t72tcW8xzNL6RdJZIposNGqrI65iz9pVW5UWAIuSQd9rVY8Z6SQwBd5Hc2VFtc+JN+6B41UcU4XHxBlDiTDYiNbqey2ZCfowDehBPnQCHPEkjfp8JOBbGYonfWB1398YvPT2V3wjiDu7xS5C6ANmS4Vg1xsScpBG16sZoFbcajYjQj0I1FU3A+jS4ZSRLI0rd6Q21A2XLtYfXzqobpDPLi5MOsiwrE2QtlvnYbmzbDlYfWscvW8iPbdU5vLYDLgmhjOT0WqMjx9/tL8wGo/mA39R9KRJxjDK4QzxBjbQut9duel+V96RwLHGaPM2XMrFGy7Eqe8PIixtXN8BiZMLJNBNh2d3Zvuk5yxOo0sQd704odZLSaI9P5WZ+I5bWua0uBPSziuwBPj90unyQFSWj3PeXk3n+FvP607DMGFx7g7g+BHI1E4AGGHiDHtBAG8QR90+Y2p+eEg9Yne5j5x4evgaiulSKKRDKGAYbH/Vj50uhCKKKKSEUUUUIRUWL7Rs/wBxT2B4nbP/AE+te4o5iIhzF28l/wDO31qRoByA2HL2poXkjhQWJsBuajwxFiJHFrdxT93zP4v02oX7Rr/cU6fiYfe9By86lE21O1CFQ4npKomaCKJ5nT+0ylQAbXygt3j5bcr07JEmOhIYEQtpl2YkHn8hBG3lWWxPR7GriZMRhMpSZywzGxGY3JPlckjytV1j1mwXDZCrZpgCzMBoCzdpgDyW/wCVXe2MNboOTv8ANvRc0b5S9wkbgbHuP33te8G6Ew4eRZOskkym6K5GVT81huRy8K0EuJAOVQWbwHL1Oy1z7g/EkyxFJpTO8iqylyc4Y2YEG9ja5uLWtXRo4lUWUWH+vrRxLJGvqQ2fndLg5IZI7iAA7ChnfNde6yPS3o5icQ0c8LxiVBlyEkC176NY6gk8tb1YdGOF4iMtLimUysAoVTcKo13IFyau58Qq2BOp2Uak+gFN5pW2AQfi1P0Gg+tYMr9HLvHzruqf/Ozmc2s+/wCttlJrO9LuJxRhIHhWdpTdY3AygD7zXBtblbWrr4S/ed297D6Las70t6K9eElicRSR82JykHxPI35+ZpRaNY17dVqbmcs8v/KseqsOj0qLfDiBIGUZ8sdsjA/eFgNb73F9vGrqsz0a4A6XlxEqSuwyrkJyqt76HmSf0FXvwlu67r/euPo1xRIGhx0nHzvlOIvLRrFH57fbCoem3R6XEiOSBlEsRNgxsGB87GxFqT0d4RjEYzYh48+XIiAlhYkEktpqco2Gmu9aDNKu4Vx5dk/Q3B+tOQYlW0GhG6nQj2/enzn6OXeFjkR8zm19Xv8ArbqenVJjxIvlYFG8Dsf5Tsf18qoON9C4cRMZw8kTnvFLdqwtfXY2rSSRhhZgCK5s3Ew2NmjxMrhY3KxqHZcoG2xFzzub1vh2Pc//AMzRA+bLHFyRMZ/7C2k1mq976LYiOPAQEgnqEF2B1YEnvA/eJPL6U3w7pIJChaF40c5UdipBJ2VraoTsNxfS+oqNBh2xvD2jZzdrhZCO9lfssfG9hciqfhXAsehRZyogjdWbLqzBTcWHhcC/O1+dDWMLXaz9Q/PwpOfIHM5bbad9hW1bkUKvpnZbaeIg50Gv3l+cf9w5H2p+KQMAym4NKVri41B1vUWT7Ns33GPa/CeT+nI+x8agupEw6tusHdPfH5Z/bn5elSq8DA8wfzqNhuwTEdrXT+XmPb9CKE1KooopJIpLuACTsBc+gokcKCzEAAXJOwA5mqSPj+HxDJFG7EM25R1V7a5VZlAe9uR2vTAJSLgKBO6tsIhsWPefU+Q5D2H71zvpPjFXiTDForxBR1SuLrkyi5AOl81wT5Cul1XrhI5rvJGjgnsZ1DWA2Ivtc6/SqwyCN+oi/n7UuIhMrNINbH7G/dUvAceVwU80akxoXaANfuBQbDmVDZreQrN8N4xmgMz4iRptGyFuy+vcK7WO2groM+PiX7NWjMndWMMt7nQDLuB+1UmJ4BgcGjYsw3MQzbm2bxVScoN9tLDlatxysGrU2728eFOWGQ6NL6re+vnBGe3TK04Og5VEZRNcH+y2t/xP/X9f1z+G4/NKiSSRokMjqrFWJdQxt7gkgEjYEmtWFtoBYDlUXscw07dXjkbINTDYWV//AB+ExGWLD5p7XtGtygPqbLfwFXeGx/Xi8Nwt7MzCxBG6hT94c76DzrH8Z4XjFxsmJwidarkXsyjKwFiO0wuNNxWp6M4CWKJjMR1sshkcDUKSqrlB56INfEmqyNYGNcHWeo+bKUckhkc1zaA2Pf8AO930+6soIFS9hqdydSfU86XJIqi7EAedMNOzErHbTdzsPIfMfypUOFUHMbs3zNqfbko8hUF0JPxd+4jt52sPq1qxP8RZ3VoGlT/44JLC91Lcs2gF7bb8639JkjDCzAEHcEXH0Nbik5bw6tlOaLmxll1YpY/onjRJLI2FjUQ5BnAOVesvuuls1r325VqRiiO8jr56MP8ADT8caqLKAoHICw+gpVKRwc4mqTiYWNDSb8/Px4SIpVYXUgjy/wBaV5PAr94bbHYj0PKky4VWN+63zLof/I8jTYnZDaS1uTjb0YfdPntWVtR8bxEYZC87fZj74GtzoFIG5J0BG9VC/A42RWlw5DsOw0i2zga2uDqQOR1tU3plwd8VhmijIDhg632JXkfC4J97VnuB4PHdZAMVH1UUT3BzKbtYhQMrGwJO58qsxrDGXF1O7fP+LmkkkErWhttO57G/UfytiFENsotFtYf7vzH4fLlUygjlWRwvSCVp5cPh1jZIWKZpGIJKmxUW2AIKgnwqbWOfsrPkaytR3Ne6oeFcX6x5jLiJIirNkVGsEsTYZdj53vVz0qx08nC1lUEFyhly/IT2j5KdD6GpsfAMFjB8S0Nne+bUjtAlTcA5WII9+d6uMPj49IneMSd0pmUE200XwI1q0krCWlraIq/avhUIoZAHhz7Buu4u+t1jYVjHlYjopj4Gmw6YaNVfXrsgsCmU6tbTvWsfGt9jIyVuveU5l/ce40qPJhI4vtI40Sxu+RQLqd72Gtt/ap9YmkEj9QFKnDwmJgYTftSTFIGAYbEXFKqhXpDhopJIS7HK2pVHZUvqVZlBVbHxOl6vVYEXBuDsRzqRBG6qHA7FVvSXANPhZoUNmdbDzO9j5G1vesTwOLGSBMKYHRUlUvIwAC5HDEg/eOltPGukM1gT4C9M4FbRrfci59T2j+tVZM5jC3oVGTh2yPa8k2O3saP2CMaxykDQsco99P0r3EowjZY+8EIT1y2FV0fGcPLMiJKptm56FtgAdmIGbap2O4hFCAZZFS+1zv6DnUiDsr2N1ybhPEUWJ8O0RbFG4Gn2vW8iDuGvrf8Aaup8WwSy4Z4pjoyWYr423HvS+FMjoJVKsXucwsdztfy2t5UvF6sieJzH0XX8yQPrV5pua4Gq9PmPRc3DcPyWltk339/vvuVj+CdCZkZOuxAaJWDiNVIZiCGAYk6C41A3tatji3OiKbM/PwA3b8/qRUio2E7RaT5tF/lB/c3P0qckr5DqebVYoY4hpYKCfijCgKBYAWFR5CZGKA2Ud8jmfkH7n2peLlIFl7zGy+vj7C59qchiCqFGw/1f3rColIoAAAsBsBTONxsUK55ZFRb2uxAF/AX3PlUDpPx6PBwmVyCx0jQmxdjoAPrr5VhelOFnlijx80qsIh/ZgZQAx1K66kab8hWOZG17WPNatlprbWxxHShMrth4pMTk3MdspPgCTrbyBqv4L0hxGNLGIpCqaWKmQsfEm62HKw186xnA+l0mGgkKRFluSp2FzzPO39KpsOZDLGiSECa7NYlVuTc7a2F72qRj4pzZNVMDThxz9I3xnp1odvIoGBdGfppMJXi+GU9UbP8AaasQLkppYDXS9XkHSfDuMyF2UAFmCMVW/JiNiOfhXOuP9FZsMyOkheOQ2ZVJVs1r6Ek6G3jUjo90lGFDwxxySqBcCwBVuaNc6+P1rcjy/hmy8MNZxe4J70DWfF4Bs3sloC6qjAgEEEEXBHMHnQwBFiLg7iuZ9EeK4whWiDyxIbPHdcoW9yqXsSyjb0sa6RhcSsiB0N1Yaf0PgR4VS26i0OBrejdHsVMikzGerIQm6HRSfun5D5eB9qkyICCpFwRYivJYwwKnY03hJCQVbvKbHz5hvcfvTSXmEci8bG5XY/Mp2PrpY+lZDivQmXr5J8NOsYkJZlZSbMTdspB5kk2PM+Fa7Gi2WT5Dr/KdCP0PtUmtxyPjOpppTlhZK3S8WFB4HhFigjRCSAN23JOpJ87muWcI4iIetgxMWfEMSGvcsXPMc731FvKusYbss6cu+vo249mB+opPFGRY2kYquQXDGwtY3tf8veqRT8smxd9/n37qU/D80NAJFHpXatjY227dErhyP1MYl7+QB/XLrXuBPZyndCV+mx+lqTgOIxTAmKRXta4B1F/EcqhTcZw8U7I8qglQT+EjTtEaLcEb+FQo7LosVaw+Ew+OwcssQw7yB3OV1HZbMxsSdhe+t+d66HwfCtFBFGxuyIAbeIFPYtM0bAcxceo1B+opyJ8yhvEA1WWZ0gF9FGHh2xFxaTk3npmzXum8efs28xb66fvUbj2FeTDTRRmztGyry1Ita/K+1/OpGO7oHi6/5h/Sn6krrlPBZsQ0fwK4Z1kDC7FCBGQb5ixFhbffwq16bmWHGx4kozxdWFBAJCm5uD4E3HrW6wZ0Y+Lt+Wn7VD4txSGMpG8qKSykgkaAa3PgLgamuo8W4yh9C/3f8riHAsbCYtRrHbFZHT92s7hOMvDhsRjTCUV2Xq42BXM1sue26gkgeeS/O9O8J4vNeOWWRJBIQhUKAUzHQrbcXOoP7Vp+I4KPERNFIMyONbH6EHx5g1mujvQyKGTrTLJJkY5FawAI0zG3eP0HlWQ+NzXF4ydq2/f+1t0czXMDD9I3vf1wM+mB+AtRjXKo1t7WHqTlH5mnI0CgKNgLfSq3ifFYEdI3lRWzqSCw0GpF/C5tvVpXOupRk7UrHkgyj1Op/K1PyuFUsdgCT6AXpnA90t8zsf8AER+1Z7+JOJljwTGMkAsqyEbhCbHXkDtfzpE0hcv4zxxuIyHGPlSNFsiXNwt77/OTbb0q44LiFCP8VmyPGY4mIzZCy2ACjZiTy3NhVVNgoJmjiRliDIdR43FswHIf9XlUSTGTLG4zr9g+XQXuQ2TMP1FKoeOiLAKcBY7jzZFVYpw9iFcDCs+H8NxEZXCYhTGki3uAHYoNL5VvY+tO4/o2sMkfw+IDo6lkdt1KkBgbWA31uL7+FMcP6WS4eR5VIlYoLmUm/wDKLcgbn3NOYnCyYueKRpEzSt2lC2QWHetfxt60yeKD3S8S4CMD6q/xODZ05Iyep2HS6TySruZQ+CWdsYwljYjK7plLDQhRpc2Nx617xjo+2FyTQSmQytlYPbfKSGBUbdnb0qR8KvDsQryIsqSoVBRRfMCDqrGw05g61ScaKkSTIJo41kslycqEgXW1yEvc29dK4+EEjZgInVFZIxQN0dPT6hsL62R0SulfdCMGxhdviHjlDtdBlyKb7FSO0PO/OpP8NMeZHxK5wbkOVvoXLPnZAfu90aabc6quNTYL4C8WVZrKFyaOxLAEG3eBub3qfwDATQvhp5Qix2y9g3K5xlUHQaE2uRtpUuAkjcXyONF7jpBH1dzkY6gdBfrlPGCuhVGl7Mit8wyn9R+/1qTUbiHcv8rK30YftevSUVIZQQQdiLGmcCxKC+4up9VOX9r+9P1VcP4pA0kkayoWLmwBGpsLgeNiDtQhUM/HJZcY8MUghWE5M2UMXO5vfYX8Nai9LZJ8Tgo5FTMYpz1qpcg5brnA3IuQba2v5VY9Ieh0U0vxCySROxAfJazXNs2ux/1atDw3AR4eJYo9FXmTqeZYnmTveunmRtDHMH1CvTC4+VK8vZIRpN1W+cdsUOt5WU6KY58RPG6wsixKwdypAN7WTXvG+vlaqOGbEYPEzRvh5JDK7FSELB7k2INra39q33C+KwSPIiSoxzkgA7jKtyPHW+1TcaeyPJ1/zUDiSHl2kZG3zKDwbXRtYXHBsHF9u1bGtvzlRejuGePDQxyd9Usw8OeX+6Dl9qk4DuAeFx9CR+1SKj4PZx4SN+dj+9cxXYBSMbsv/wBi1IqPju6D4Mp/xCpFCEzgtj/O3+Y1zafEy4PG4hpomfrZWZDlLZlPdA8bLZbcrVvsBxCFneJZYy4duyGBPInS/Ln4V7xnGxRBGkdU+0W1zqeRsNzYG+lWhlMbrAu8KHEQCZoBJFG7H/bCa6LQumGjEilTqQp3RSxKr5WB25bVNwOx/nb/ADVC4vxyOHCtiVIkUDs5SLMSbAXG2u/hVTwfjMwCSS9SUle1kBDIW2OrHML6ct6zoc8F9YWuY1hEZOf9Y/ayuFxUuExE8c0LSPI7a5SeszE2I+e4ro3R+B0w8SSCzBdR8vgvsNPan8bpkb5ZF/Ps/wDVUitSzmRrQRssQ8MInOIJyb6Ys32v7kqPw/8Asx6t/mNZ7+J6X4ZiO2F7IOv3rMOx71ocFoGX5Xb8zm/eqzptwsYnAzxG47BYW+ZBmGnPa3vUgacLXQuL8Jw7GETNEnVowZte0QNL23I12vV/gMRg0xi4iGGRYwAXDAZVYjvLqSLg31/eshw3E4iaAwxoGBAJII0sb87b+FXfAMZLkeRXQNlIKEaNZbW877a1zzcNLxDJBf1f46QaBae++e366K7Vof8AbOEaTGiQB1muRYWJsvZ1/wBWIrM8IyCHrOsKyILjU29LX2qS3DsiRYnDFGCpaRCwzXuTmAPeve1h4bU7wd8PhpG+IwueaNtdbhWJ0vY5b3YDXY0uFfBFC8x6pNW7cWNNNsixQOCawLFWKWvVLTiM+MMeRnmmUXVBYADne5t7k+lWPD5n+1w2JTL18iRyNmGVQNLCx1Y5rX5X8qpXTEQvI7QSoGJfNHmyZTrfMBYAX3pnCYiOFXMvWSSZTlH3FLaZyfvEbjWqPaDDojA5eNIjydRojU4EAC/uevQhV1/sGKCeT4h2GDjcKrqLktlVxGxXtCxIGg1I5VcYLiZeRIVkJw4ljyq6kSupYaDkVU2ud7fWstjkkeCGGKV5CZAVjJBuxBOa+99ybmrjocMTJj4FlgaPqlZznXUDKVBHhqbXpycJqIPESapG1Q8DqBvbiDZ2vwAFl2AV1o1H4j/ZP/KakVHx2qhfmZR/iufyFbUEzx6GR8PMkXfaNguttbePKuccFxUrRjBLh360MovlIyFSDmJ+7a166rUfCamRvFyP+UBf1Bq0Uxja5tA33XPNw4kc1xJBb29v9dM9ivcd3P7y/wCYVA6W4WSXBzxxd9k0A56glfcXHvVNi+Pyy4p8PD1SLEQC0gJzMNdAGFl5eflV9w7iqvCZZMseUlXu3ZBU2uCeR3HrWDG5gDiFRsrHktB2wf5+ywXAMXJKIsMkDB0kRi+Ujq8rAkk8uzcW53tzrpGP7v8AeX/MKi8Ix8UvWGORX7dzY6gZQASN9bb15xPiMKlY2ljVyy9ksAbXvtfS9q3PMZX6iK+eVPhoBBHoaSR5rtXQDsrGo+D/AN5/9h/yrUimMFsx8Xb9bftUV0L3GreNvS/01qLxtZHwswhP2jRNktvcry8CdgasCOVR+HnsAHdbqf7pt+lqELl3A8aTGuESD/5GYZTYgoQe8fC3Orfpw0sONjxLIXhCBQQLhTc3B8L3FbqfSRG8bqffUfmPzqRXWeLJkEmkfn4PbZcQ4FohMOo17Yo2On3u76rI8FwQxkGI62IxwzsuVdjcDWVRy1t65b01wPod1E69ZOZVUZ41yhRcG121N7XBsPGrjAdIMNfqetGZWKA2bKdbAZ7ZL8rXvVljdAr/ACG59Dof6+1SMrxYGA7orCCM6bFluxOSD/tOYqLMjL4g29eX517h5cyq3iPz5/nTgqLB2XZOTdpf+oex1/vVFXXp7Mo8HFv7y6/mL/SpNNYmHMpF7HcHwI1Bow02Ya6MDZh4H/WvvQhce6aYdeHY09Wg6qcGRVAsFN7Mv11/vVj8JInxD5zlVjmyodBf7t+dfQPSXgEONgaGVFOhyMRrGxFgyncH0riEvReTByqmOiUIbhHBBV/O4N/DQ2NaYY4dUtG+vn229fRUY6k3h8YiStr3WvGeWnLT9afknaaaWTMsbOe2rX35nbQ3F7UtOILBMRhOrtlBK/dDa7aaE87fvTUEEmIRsQ6Kzl8xFu02uo3tty12pM4hgeJnMr6aBvLr6VVVjJOLyFsOpTf9qu0aQdd1gbQoRZR5mxufG2lWvRjoxA7SQ4liTkDKUOW4JsSfMG2m2tVXEMXBihDHCgilQ3zKoAA55rWvtpz/ADquxnWQTqJZGbMBlKGxOu1tTv4eVc5MT+HcyFpjeaNC+hBvFA3WevbACCQpuIdcLIeqjV/h5TeXNdjluBZdl0Pa966J/Dsy4jNjnGVWUxxrzIDAs5O1iVAHv41mOHdDcRi3jYJ8PhwArZwQ7gG/ZXfme03iTrXWoYlRQqgBVFgBsAOVabG01Ib11kknz0/jpspudeEuox7Uvkg1/mb/AMfqKcxM2Vb7k6KPEnYUYWHKtjqSbsfEnf8Ap7CqrCVNIFUseQvScJGVRQd7XPqdT+ZNN4ntMsfLvN6A6D3P6GpNCFjeOdDhNijLFMYWdc0nZzC+wI1FifDbSo3TLgjRYKFIQ0iRS55AdWY2btkDvdo3tyuDyrZYPXNJ8x0/lXQfnc+9VvEOkOGu0IlGe4ViA2VbmxzOBkU+RNWbNJbc3pyB0XPJw8RDrAGoUTsTeFSdFMc2InjdYSiRqwdyLBr2sv4tdfK1Z+HHnC4nEJiYc7yOx1BOcG9reIttXVh5VGiF5Gb5QFH+Zv2+lUbxRDy/SM4rP9qbuDDo2s1HBu8X1G1Vse3ndRujsciYWIS3DhO0CdR4KfMLYe1SsAPs18xf6m/717jmtG1tz2R6scv708q2AHhpXKV1gUvajR9mRhyYBh6jsn9j71JqNjdAJB9w3Pmuzflr7UJpeLiLIQN9x6jUUmT7WI5TYuhsfAkfsakA1S4rjUOHlMLFizdtVRSxFzrcDYX196YBOAkXBuSVguGpjIo3wJwrln+zzFTl10zZ9rc73v710Pj2POGwkkpGcpHz2Y6Lr5Xp9sXFLA0mf7OxJbbLl1JI3BW23lVDhekq4iEmXDt8Ows73Gx0zFN1U77kjwq8kj5vqLdt6+eFywxR8P8AQHb7Wf16f2VB4LxmZYo5WxHWXZQ0RVR2WYLdLC4K30Gt7W862eKhLDTRlN1Pn/Q7VmsH0Hw8DiaMyuUYOiO91uNfDU+BN7EA1qIZQwDDY/6sfOszujc+4xQ+fPK3wzZWsqUgnv8AP6XmHmDi+x2I5gjcGm8REb5072xHJh4eo5Guf8exyjibrif7NVXIpJAK272m5vcX8q1fQ3G9bC5BLRrKyxsxuSgCnU87MWW/4aHwObG2Q7FEfEsfK6Ibj5fpnHdXMEwcXHoQdwfAjlScVhY5VySIrr4MAR9DXk2HucwOV/mHPyI+8KT8SV/tFt+JdVP7r7/WoroWV6Qfw3wmJlEqtJh2ChSIsoVgNjlIIBHiPe9QV/hs0bZYMUVhPJ1zOPQ6A+pH1rfxyBtVII8jUbifE4oFDSvlBNlG5Y+AA1NJw5gDXZHZMuoXa59hv4UMjlvjW07n2Yvvfta/pWp4B0Rhw/bf7ea9+sdR2bbBB9wfmfGrjh/EopgTG17d4EEEX2uDqKkyOFF2IA8zamR9WojKV2Eqm55lQXY+niT4AczTRxRbSNb/AIjoo/dvalQ4axzMcz+Ph5KOVCF5BES3WPvsq/KP3J5n2pzEShFzH2HMnkB5mqDp/jZIsG7xkqS6qzDdVJ1I8OQvyuTWf6O42HrcKsGbrCxEgBJBXKczEHmNO1vr51ZkDnxmQbBc8nEsZK2M7nb58pb3CxEAlu8xu39B5DasUnHZcRicRF15gjjkaNQqrc5CULNmBvcg6eFq3MsgUFjoBWYxvQuDESGeTrI3c3ZUewPKx03tuRzohdG1x5gx+k+IZK5o5Ro39x2sZCuOAYzroEfQHVTl2upK3HlpeudcITGYbrML8NJKzXUsFBVid2zbAHc+FzWswfSFQGhwmHZ44AVuGA7u+UHvC/MkX1q7TGwx4cTGQdVlDFzzvre3iSdvatMe+En6d+h+4WJImTgAuy07jGdj38+R905gkMUCBzcxxgMfHKutO4NCEF+8dT6nWqvDcaixDJGmcA9rtoy5gutlvvrYnyFXVQIINHddLXBwtpsKNPrIi8lu59tF/M39qk1GweuaT5zp/KNB9d/epNJNFFFFJCjYM5SYj93VfNTt9NvpWJ6Q8OxkOObFQxPMkgXualSFC5SNwNL321O1bjFRnRl7y6geI5r7/qBTkUgYBhsRVYpXRu1BSmhbK3S7wcb2Nln+j/D3kwswnGVsQzllG6XUJY8s3ZufOs7hOimPjBhaSM4e1mZSczLfUBbaG3nW7l+zYv8AdPfHh+P+tSgabZ3tJo7rL+GjeGhwvTtk/DfW90mIgqCuotofKoXEZ1w6vOTZALyD/qH4vLnWFfiYbHYiOeR40SUhEVyoAH3tDu2ja/NWiigbH4Bo2fViwSQjvZW7LG297a23pvgcxrXO2KUfEske5jd2pHx+FxeQz4S6M2WOSRUYXOwO5S+2ul9K0BwYW3VWjIFgAOyQNgVH/wDRWK4TwDiPZil6tYkYMe1ctlNwottcjc1uYcSGNu63NTv6jxHmKJmsa6ozYT4d8rmf+raPzbJx2SExeuVxkbz2PodvY61JrxlBFiLg8jUf4S3cZk8t1+h29iKirpcmEQm5UX8RofqNax3TrhM+eHEQK8ojBDJcswvrcA6kaWNrnatfmlG6o3oSPyN/1rK9MuOTRPDCpMIkuzvpew0yqeW+p32q3D6+a3Rv8/hc/F6OS7mbVmt0/wBGop5pGxE8ckIyCNVYlGaxvcgWIA2F7bmtImDjBuFF/E6n6m5qi4LxJutaFXadcgcE2zIb2Kk6XBvpz0NXmaU7Ki/zEn8h/WlNq1nUKWuH08saTY773nOfW/HZSKjvihfKgzt4DYfzNsPTevPhC3fdm8h2V+g1PuTUhEAFgAB4CpKyjjCX1ks5ItYjsgHcAH9TrWegx+EgmeHCYRS66SGJUSx3y3NsxHh7VpZsQFNt2Oyjc/0HmawuL6OY+LEyTYfIRKxYgtbITyPjbxFVhaxziHmsflQ4h8rWgxizYseOvULX8PnGIAm+5fsKdwRoSw5MDpblU9yACToBuazHEBNguGyFWzTAFiwGgZ21YDyvz8KoeEcRjywFZXeVpUDIzlhIC1iCDzF8wI2KjlTbAXtc5uw+e2O6y/iWRvax+C794Fetn9ntaoOiuOjkc4aSNYpGJBe4ZQTzW2v1q56U8AY8OXDxNdoiji+mcqdR6km4HjatYahx/aMH+4vd/Efn9By+vhQ6d7tNnbZabwsTdVD/AC33+D2q+qyHRuPGySQiaF4o4WLEvlBJylcoG/3tTtatjjDe0Y3ffyUbn9ven5JAoLE2AFzTOEQ6uwszcvlHJf3PmazLKZHaj+FqGFsTdLSfc2nwOVe0UVJVRRRRQhFRH+zYt9xj2vwn5vQ8/r41LrwjlTQvaiL9kbf7s7fgPgfw+fKhT1Wh/s/un5Pwny8D7V7xaF3glRDZ2Rgp8yLChNU+Mw/DcVMBJ1Mkvd31NvukjRreFP8AGsWuBgaZFGRbDqhoLk2GX5fOuf8ACMVKsTYL4WTre73WupB717dm29/KulcSwEeKw7ROcyuB2l3uNcw8wdbVeaIRuA1WPn2XLBM6VhOnSfI+X5O3QFVXDONzERPN1RSVgvYuGQttue0t9Dz1vWimhVhZhfw8R5g7isnwfoSYnVnxLuEN41CgAEbE3ve29tqk9KuPy4URRgIXlYhXOwAtclfHXxtQ9rHyaYeqUT3xQl3EEWNyM4HXAH2rGyrem3E5YZoIOtdYnUsxGjEg2y5hrYb+4qy6PcVTrHiWVniCqwLkkoSbFc3gdxfzpKxLiWGGxaxzgp1iOoKkEEBgcpupsw1B11FXPD+H4bCRlY1SKPcktudrszG5PqaHOa2PQW57oY17peYHfTW3kfjfJ6+VOSRTsQfQ1n+mYwZjRcUrMS32Sp381tcu1hbe+lXKRwyDMAjg8xYj6ist0z6PTOY58KuZ4wQUzWuDrdcxt7XH5ViINLxqNDuqzlwjcWCzWB3Vn0Tw2FjV0gjdH0LiTv2Oxvc3Xe1jber15ANyB6msz0d4fiXczYtAhyZFTMCbXuS2U25aC551oGiijBYhFA3JsAPc0pAA45vynCSWC214xj2GBhZLp3x1kMEcchVHJ6x1uDpbshuW+tqlcAxmebqYp3aPqs7XOYowYDRjcgNc6H5dOdXuNwWHxcWVwksZOljex8Qym6nzBBrL8RxUeAkjweDjWNpV6x3bM1hcqNWN2Nwdzpbzq0ZD2ctrfqvf54tQlDo5Oa59MoWPxj1J7dAtlDAqd0b7nmfMnc1l8R0jlfFvh4OrURHKzvc5mtcgAEWA2vvvVhw3iMzu8DGNnVQ3WDQFTp3fmBHjaqvi/QjPMZ4p2jdtZLqCGPiLWy38NqxEGNfUvwrcxkcy4auxv26jrSuuGzHEoTKFAVijRg3UkaEkkdoHcDz1qFh8NwzCz9gQxzbb6pfl4Je/lVrwnAR4WEIGJC6s7HVidSx9a5pw3FzYaSWGTDySPKzW7DHrLk9oaa33pxRNkc4aqHS+qzNM+JrSW2bzVmseM74/J7LprN1pKj+zHePz/hH4fE89qmAVC4JA6YeJH7yoAR4abe23tSnbrDlU9gd5hz/Cp/U+1QXUhftGv/u1On4mHP0B+pqXXigAWGgFe0IRRRRSQiiiihCKKKKELxgCLHUGqviOOXCRmSQkxCwHNlJNgo+YE6eIq1qj6ZcFbF4fq0YB1YOl9iQCLHwuGOvjatNqwDssvLg0lu/RPcM4+spVTHJGXBKZ7WawuQCCbG2tjU6TDa5kOVufyt6j9xrWQ4FwniGeI4gIiwnMovcu2Urbs90WY6+mlbCLEgnKQVb5T+x2YelblaxrqYbCnw73uYDI2j2x/BKSuLtpIMh/wn0b9jaqvpdwjDzxDr5Oqym6SXAsTy13v4VeML6HUeBrAdPsM8U0EyozQIpBUXIVyd7fduNPaiFuqQC68o4h2mJx06sbd1ddF+juHjUyLMcQzDL1l+6AdVXKezrvrfSqb+IgeN8M7ZngW+YNqA1xa+nhterHotjnlklnWB1iZVXQAZnBPaCkgmw0JG+nhWl+MjOhNr7hwR7a71QvcybWTqIKkImS8Py2jSCOgqs9sfkbHIyst0Sx3WyyyYeK0JRQ1jZTICdRpYnLoT6Uz054vKjwRHNFG4Jcq2rWsMtxqAL3+lbaMray2tyAt+1UHS/FYYIkWIi61na8cYte43fMbZAL7+fOkx4dMHabzsnJGWwFuusf5bV57AfauijdHuIXlaKFmljEYbtNco17WzG5sfA/Kaqv4jySg4eR0+wUnMAcwz6WLaW2vbzrRdGVgQNDHAYHFmZTYlgdA+YE5hpbxHhV27C3atbzt+9HMDJdYGx2PykzCZIDG5243GP3lY/opiRiJXeFTHCEAfJoGcHT3Ave3lUzpR0bw8yCSSQwsm0t/Hk2Y6i+2oNX3xcY0BBtyUX/ACA0rF/xF64/DyrG5hjZi4IG5y5WIFyAAGFz81Nji+YEHTnfslI3l8OQRrobYz/H/O6v+ifC4IUZoZeuLHtyEgnTZbDugX2q1bFC9kGc+Ww9Ty/Wsr0Xm+KmMoiZIhFla91EjZgRp96wvr51sVUAWAAHgKnMCHmzZVOHLTGNIodqr8Yx2TCYa5DOcxGw+6voOZ8z+VVuK6TRLMYFWSV17/VgEJpexuRc25C9Wk+JAOUXZvlXf35KPM1gp+BY+DFSzQIHWV2fsuBlLMWKnNbYnfa1ahYxzqea/wBpcQ+RjQY22bF+nWsj9raQT/EKGQkRHnszciPFRyPOpyqAAALAbAVX8AwLwwKkhBe5Z7bZmYsQPIXqxqJq8KzbqyiiiikmiiiihCKKKKEIooooQiiiihCKRLErCzAEedLooQo3VOvcbMPlfcejb/W9HxijRwU/mGn/ADbVJopoXikEaWI8tq9IvvUc4NL3AynxUkfpR1DjaU/3lB/ofzoQlNhIzui/QVmOl/Rh5jHLhiqyR3GViQGB89bEfnetL9qP+G3/ADD+tHWS/wDDX/n/APWtMe5jg5pyFiSNsjSxwwVQ9HeDThjLiypfLkVVJIAvcknS5NhpytWgXCRjZF+gpPWS/wDDX/8AZ/60fan/AIY/5j/Sh7y86iiONsbQ1u33/JypCi22lBNt9vOo/Uue9Kf7qgfrc0DBpuRmP4iT+tZW158Yp0QF/wCUaf8ANtR1cjd5so+VNz6ty9qk0UISIolUWUAD/X1pdFFJCKKKKEIooooQiiiihCcooorayiiiihCKKKKEIooooQiiiihC8r0V5RTQvaK8orKZXtFFFNJeUUUUBC9ooooQiiiihCKKKKEIooooQiiiihC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7" name="Picture 7"/>
          <p:cNvPicPr>
            <a:picLocks noChangeAspect="1" noChangeArrowheads="1"/>
          </p:cNvPicPr>
          <p:nvPr/>
        </p:nvPicPr>
        <p:blipFill>
          <a:blip r:embed="rId3" cstate="print"/>
          <a:srcRect l="35157" t="32959" r="34960" b="29687"/>
          <a:stretch>
            <a:fillRect/>
          </a:stretch>
        </p:blipFill>
        <p:spPr bwMode="auto">
          <a:xfrm>
            <a:off x="3786182" y="4500570"/>
            <a:ext cx="2214578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4080060"/>
            <a:ext cx="3571900" cy="2777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1000100" y="2214554"/>
            <a:ext cx="2571768" cy="7143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  правило частот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Arial" pitchFamily="34" charset="0"/>
                <a:cs typeface="Arial" pitchFamily="34" charset="0"/>
              </a:rPr>
              <a:t>ПОСТУЛАТЫ Н.БОРА</a:t>
            </a:r>
            <a:endParaRPr lang="ru-RU" dirty="0"/>
          </a:p>
        </p:txBody>
      </p:sp>
      <p:pic>
        <p:nvPicPr>
          <p:cNvPr id="35842" name="Picture 2" descr="Цитаты учёных | Фізика – легко! | Сторінка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2857496"/>
            <a:ext cx="3500430" cy="420724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Овал 6"/>
          <p:cNvSpPr/>
          <p:nvPr/>
        </p:nvSpPr>
        <p:spPr>
          <a:xfrm>
            <a:off x="214282" y="2071678"/>
            <a:ext cx="1000132" cy="100013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42844" y="3286124"/>
            <a:ext cx="5572164" cy="185738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при переходе атома из одного стационарного состояния с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энергией </a:t>
            </a:r>
            <a:r>
              <a:rPr lang="ru-RU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ru-RU" sz="16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другое стационарное состояние с энергией </a:t>
            </a:r>
            <a:r>
              <a:rPr lang="ru-RU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ru-RU" sz="16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излучается или поглощается квант, энергия которого равна разности энергий стационарных состояний</a:t>
            </a:r>
            <a:endParaRPr lang="ru-RU" b="1" dirty="0"/>
          </a:p>
        </p:txBody>
      </p:sp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 cstate="print"/>
          <a:srcRect l="36914" t="71778" r="41992" b="20165"/>
          <a:stretch>
            <a:fillRect/>
          </a:stretch>
        </p:blipFill>
        <p:spPr bwMode="auto">
          <a:xfrm>
            <a:off x="428596" y="5143512"/>
            <a:ext cx="303936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85728"/>
            <a:ext cx="7571184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Arial" pitchFamily="34" charset="0"/>
                <a:cs typeface="Arial" pitchFamily="34" charset="0"/>
              </a:rPr>
              <a:t>ГИДРОДИНАМИЧЕСКАЯ МОДЕЛЬ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 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9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7143768" y="1643050"/>
            <a:ext cx="1643074" cy="1643074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Н. Бор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072066" y="1928802"/>
            <a:ext cx="1643074" cy="1571636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Дж. Уиллер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7072330" y="3714752"/>
            <a:ext cx="1643074" cy="1643074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Я. Френкель</a:t>
            </a:r>
            <a:endParaRPr lang="ru-RU" dirty="0"/>
          </a:p>
        </p:txBody>
      </p:sp>
      <p:sp>
        <p:nvSpPr>
          <p:cNvPr id="7" name="Стрелка вниз 6"/>
          <p:cNvSpPr/>
          <p:nvPr/>
        </p:nvSpPr>
        <p:spPr>
          <a:xfrm rot="5400000">
            <a:off x="5525172" y="4118902"/>
            <a:ext cx="571504" cy="620461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>
            <a:stCxn id="4" idx="4"/>
            <a:endCxn id="6" idx="0"/>
          </p:cNvCxnSpPr>
          <p:nvPr/>
        </p:nvCxnSpPr>
        <p:spPr>
          <a:xfrm rot="5400000">
            <a:off x="7715272" y="3464719"/>
            <a:ext cx="428628" cy="7143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stCxn id="4" idx="2"/>
            <a:endCxn id="5" idx="6"/>
          </p:cNvCxnSpPr>
          <p:nvPr/>
        </p:nvCxnSpPr>
        <p:spPr>
          <a:xfrm rot="10800000" flipV="1">
            <a:off x="6715140" y="2464586"/>
            <a:ext cx="428628" cy="250033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 flipH="1" flipV="1">
            <a:off x="5773295" y="3656473"/>
            <a:ext cx="1071563" cy="330881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endCxn id="6" idx="1"/>
          </p:cNvCxnSpPr>
          <p:nvPr/>
        </p:nvCxnSpPr>
        <p:spPr>
          <a:xfrm flipV="1">
            <a:off x="6143636" y="3955374"/>
            <a:ext cx="1169317" cy="40232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2285984" y="3643314"/>
            <a:ext cx="3214710" cy="1500198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ГИДРОДИНАМИЧЕСКАЯ МОДЕЛЬ СТРОЕНИЯ АТОМНОГО ЯДРА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000" t="35679" r="10413" b="48782"/>
          <a:stretch/>
        </p:blipFill>
        <p:spPr bwMode="auto">
          <a:xfrm>
            <a:off x="0" y="5325519"/>
            <a:ext cx="7715304" cy="153248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Скругленный прямоугольник 32"/>
          <p:cNvSpPr/>
          <p:nvPr/>
        </p:nvSpPr>
        <p:spPr>
          <a:xfrm>
            <a:off x="214282" y="2143116"/>
            <a:ext cx="4714908" cy="1143008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Силы взаимодействия между нуклонами короткодействующие</a:t>
            </a:r>
            <a:endParaRPr lang="ru-RU" b="1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214282" y="3714752"/>
            <a:ext cx="1571636" cy="1357322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Силы имеют свойство насыщения</a:t>
            </a:r>
            <a:endParaRPr lang="ru-RU" b="1" dirty="0"/>
          </a:p>
        </p:txBody>
      </p:sp>
      <p:sp>
        <p:nvSpPr>
          <p:cNvPr id="35" name="Стрелка вниз 34"/>
          <p:cNvSpPr/>
          <p:nvPr/>
        </p:nvSpPr>
        <p:spPr>
          <a:xfrm>
            <a:off x="3643306" y="3357562"/>
            <a:ext cx="571504" cy="417387"/>
          </a:xfrm>
          <a:prstGeom prst="downArrow">
            <a:avLst>
              <a:gd name="adj1" fmla="val 49106"/>
              <a:gd name="adj2" fmla="val 50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низ 35"/>
          <p:cNvSpPr/>
          <p:nvPr/>
        </p:nvSpPr>
        <p:spPr>
          <a:xfrm rot="16200000">
            <a:off x="1818829" y="4181909"/>
            <a:ext cx="505686" cy="428628"/>
          </a:xfrm>
          <a:prstGeom prst="downArrow">
            <a:avLst>
              <a:gd name="adj1" fmla="val 49106"/>
              <a:gd name="adj2" fmla="val 50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60648"/>
            <a:ext cx="7358114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Arial" pitchFamily="34" charset="0"/>
                <a:cs typeface="Arial" pitchFamily="34" charset="0"/>
              </a:rPr>
              <a:t>ОБОЛОЧЕЧНАЯ МОДЕЛЬ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286380" y="1643050"/>
            <a:ext cx="2000264" cy="2000264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М. </a:t>
            </a:r>
            <a:r>
              <a:rPr lang="ru-RU" b="1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Гепперт-Маер</a:t>
            </a:r>
            <a:endParaRPr lang="ru-RU" b="1" dirty="0"/>
          </a:p>
        </p:txBody>
      </p:sp>
      <p:sp>
        <p:nvSpPr>
          <p:cNvPr id="5" name="Овал 4"/>
          <p:cNvSpPr/>
          <p:nvPr/>
        </p:nvSpPr>
        <p:spPr>
          <a:xfrm>
            <a:off x="7143768" y="3000372"/>
            <a:ext cx="1857388" cy="1857388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Й. В.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Венсен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Прямая соединительная линия 6"/>
          <p:cNvCxnSpPr>
            <a:stCxn id="4" idx="4"/>
            <a:endCxn id="12" idx="0"/>
          </p:cNvCxnSpPr>
          <p:nvPr/>
        </p:nvCxnSpPr>
        <p:spPr>
          <a:xfrm rot="16200000" flipH="1">
            <a:off x="5885726" y="4044100"/>
            <a:ext cx="985814" cy="18424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5" idx="2"/>
            <a:endCxn id="12" idx="0"/>
          </p:cNvCxnSpPr>
          <p:nvPr/>
        </p:nvCxnSpPr>
        <p:spPr>
          <a:xfrm rot="10800000" flipV="1">
            <a:off x="6470754" y="3929066"/>
            <a:ext cx="673014" cy="70006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Стрелка вниз 11"/>
          <p:cNvSpPr/>
          <p:nvPr/>
        </p:nvSpPr>
        <p:spPr>
          <a:xfrm rot="5387582">
            <a:off x="5872647" y="4282309"/>
            <a:ext cx="500066" cy="696152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3143240" y="3714752"/>
            <a:ext cx="2571768" cy="1428760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ОБОЛОЧЕЧНАЯ МОДЕЛЬ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00034" y="1857364"/>
            <a:ext cx="4572032" cy="1285884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«Магические числа» протонов и нейтронов:</a:t>
            </a:r>
          </a:p>
          <a:p>
            <a:pPr algn="ctr"/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2, 8, 20, 50, 82, 126</a:t>
            </a:r>
            <a:endParaRPr lang="ru-RU" b="1" dirty="0"/>
          </a:p>
        </p:txBody>
      </p:sp>
      <p:sp>
        <p:nvSpPr>
          <p:cNvPr id="42" name="Стрелка вниз 41"/>
          <p:cNvSpPr/>
          <p:nvPr/>
        </p:nvSpPr>
        <p:spPr>
          <a:xfrm>
            <a:off x="4214810" y="3214686"/>
            <a:ext cx="500066" cy="428628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трелка вниз 42"/>
          <p:cNvSpPr/>
          <p:nvPr/>
        </p:nvSpPr>
        <p:spPr>
          <a:xfrm rot="16200000">
            <a:off x="2607455" y="4321975"/>
            <a:ext cx="500066" cy="428628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428596" y="3714752"/>
            <a:ext cx="2071702" cy="1500198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«Плотная упаковка»</a:t>
            </a:r>
            <a:endParaRPr lang="ru-RU" b="1" dirty="0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500034" y="5643578"/>
            <a:ext cx="4572032" cy="1071594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Энергетические уровни</a:t>
            </a:r>
            <a:endParaRPr lang="ru-RU" b="1" dirty="0"/>
          </a:p>
        </p:txBody>
      </p:sp>
      <p:sp>
        <p:nvSpPr>
          <p:cNvPr id="52" name="Стрелка вниз 51"/>
          <p:cNvSpPr/>
          <p:nvPr/>
        </p:nvSpPr>
        <p:spPr>
          <a:xfrm rot="10800000">
            <a:off x="4214810" y="5143512"/>
            <a:ext cx="500066" cy="428628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hemi.nsu.ru/men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ln w="18415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0000" endA="300" endPos="50000" dist="60007" dir="5400000" sy="-100000" algn="bl" rotWithShape="0"/>
                </a:effectLst>
                <a:latin typeface="Arial" pitchFamily="34" charset="0"/>
                <a:cs typeface="Arial" pitchFamily="34" charset="0"/>
              </a:rPr>
              <a:t>ХАРАКТЕРИСТИКИ АТОМНОГО ЯДРА</a:t>
            </a:r>
            <a:endParaRPr lang="ru-RU" b="1" dirty="0">
              <a:ln w="18415" cmpd="sng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0000" endA="300" endPos="5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Смотреть исходное изображение"/>
          <p:cNvPicPr>
            <a:picLocks noChangeAspect="1" noChangeArrowheads="1"/>
          </p:cNvPicPr>
          <p:nvPr/>
        </p:nvPicPr>
        <p:blipFill>
          <a:blip r:embed="rId2" cstate="print"/>
          <a:srcRect l="32158" t="20228" r="48132" b="66546"/>
          <a:stretch>
            <a:fillRect/>
          </a:stretch>
        </p:blipFill>
        <p:spPr bwMode="auto">
          <a:xfrm>
            <a:off x="3143240" y="3286124"/>
            <a:ext cx="2580172" cy="230857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0" name="Picture 6" descr="Смотреть исходно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75" y="1500174"/>
            <a:ext cx="3476625" cy="216217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8" name="Стрелка вправо 7"/>
          <p:cNvSpPr/>
          <p:nvPr/>
        </p:nvSpPr>
        <p:spPr>
          <a:xfrm>
            <a:off x="500034" y="4286256"/>
            <a:ext cx="2286016" cy="114300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ЗАРЯДОВОЕ ЧИСЛО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357158" y="3071810"/>
            <a:ext cx="2428892" cy="114300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МАССОВОЕ ЧИСЛО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10800000" flipV="1">
            <a:off x="5572132" y="3786190"/>
            <a:ext cx="2714644" cy="1214446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АТОМНЫЙ СИМВОЛ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28596" y="5715016"/>
            <a:ext cx="2286016" cy="114298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q=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eZ</a:t>
            </a:r>
            <a:endParaRPr lang="en-US" sz="3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(порядковый номер)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 rot="10800000">
            <a:off x="1142976" y="5143512"/>
            <a:ext cx="571504" cy="500066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85720" y="1643050"/>
            <a:ext cx="2286016" cy="10715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11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=A – Z</a:t>
            </a:r>
          </a:p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число нейтронов)</a:t>
            </a:r>
            <a:endParaRPr lang="ru-RU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929322" y="5286388"/>
            <a:ext cx="2500330" cy="100013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название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химического элемента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 rot="10800000">
            <a:off x="6929454" y="4714884"/>
            <a:ext cx="571504" cy="500066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1157318" y="2802584"/>
            <a:ext cx="571504" cy="500066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Arial" pitchFamily="34" charset="0"/>
                <a:cs typeface="Arial" pitchFamily="34" charset="0"/>
              </a:rPr>
              <a:t>ИЗОТОПЫ</a:t>
            </a:r>
            <a:endParaRPr lang="ru-RU" sz="5400" b="1" dirty="0">
              <a:ln w="18415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0000" endA="300" endPos="5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2770" name="Picture 2" descr="Смотреть исходное изображение"/>
          <p:cNvPicPr>
            <a:picLocks noChangeAspect="1" noChangeArrowheads="1"/>
          </p:cNvPicPr>
          <p:nvPr/>
        </p:nvPicPr>
        <p:blipFill>
          <a:blip r:embed="rId2" cstate="print"/>
          <a:srcRect b="12727"/>
          <a:stretch>
            <a:fillRect/>
          </a:stretch>
        </p:blipFill>
        <p:spPr bwMode="auto">
          <a:xfrm>
            <a:off x="1214414" y="1714488"/>
            <a:ext cx="5786478" cy="2714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"/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28596" y="5715016"/>
            <a:ext cx="8429684" cy="100013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ядра химических элементов,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одинаковые по заряду, но отличные по массе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27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8297" t="60926" r="13499" b="26447"/>
          <a:stretch>
            <a:fillRect/>
          </a:stretch>
        </p:blipFill>
        <p:spPr bwMode="auto">
          <a:xfrm>
            <a:off x="1285852" y="4714884"/>
            <a:ext cx="579540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Arial" pitchFamily="34" charset="0"/>
                <a:cs typeface="Arial" pitchFamily="34" charset="0"/>
              </a:rPr>
              <a:t>ИЗОТОПЫ</a:t>
            </a:r>
            <a:endParaRPr lang="ru-RU" sz="5400" b="1" dirty="0">
              <a:ln w="19050">
                <a:solidFill>
                  <a:schemeClr val="tx1"/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  <a:reflection blurRad="6350" stA="60000" endA="900" endPos="6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1785926"/>
            <a:ext cx="2214578" cy="1357322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УСТОЙЧИВЫХ ИЗОТОПОВ НЕТ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3794" name="Picture 2" descr="Смотреть исходно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9427" y="3910016"/>
            <a:ext cx="5094573" cy="294798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3796" name="Picture 4" descr="Смотреть исходно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1785926"/>
            <a:ext cx="1357322" cy="1364110"/>
          </a:xfrm>
          <a:prstGeom prst="rect">
            <a:avLst/>
          </a:prstGeom>
          <a:noFill/>
        </p:spPr>
      </p:pic>
      <p:pic>
        <p:nvPicPr>
          <p:cNvPr id="33798" name="Picture 6" descr="Смотреть исходно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785926"/>
            <a:ext cx="1357321" cy="1357322"/>
          </a:xfrm>
          <a:prstGeom prst="rect">
            <a:avLst/>
          </a:prstGeom>
          <a:noFill/>
        </p:spPr>
      </p:pic>
      <p:pic>
        <p:nvPicPr>
          <p:cNvPr id="33800" name="Picture 8" descr="Смотреть исходное изображени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1785926"/>
            <a:ext cx="1357322" cy="1357323"/>
          </a:xfrm>
          <a:prstGeom prst="rect">
            <a:avLst/>
          </a:prstGeom>
          <a:noFill/>
        </p:spPr>
      </p:pic>
      <p:sp>
        <p:nvSpPr>
          <p:cNvPr id="12" name="Скругленный прямоугольник 11"/>
          <p:cNvSpPr/>
          <p:nvPr/>
        </p:nvSpPr>
        <p:spPr>
          <a:xfrm>
            <a:off x="142844" y="4000504"/>
            <a:ext cx="3500462" cy="107157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РАДИОАКТИВНЫ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1142976" y="3214686"/>
            <a:ext cx="571504" cy="642942"/>
          </a:xfrm>
          <a:prstGeom prst="down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14282" y="5357826"/>
            <a:ext cx="1000132" cy="107157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43,61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428728" y="5357826"/>
            <a:ext cx="1000132" cy="107157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84-92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71736" y="5357826"/>
            <a:ext cx="1000132" cy="107157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93-…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357686" y="3286124"/>
            <a:ext cx="71438" cy="642942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 flipV="1">
            <a:off x="4357686" y="4071942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572000" y="3429000"/>
            <a:ext cx="4000528" cy="642942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Магические числа: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2, 8, 20, 50, 82, 112, 152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454062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ea typeface="Cambria Math"/>
                <a:cs typeface="Arial" pitchFamily="34" charset="0"/>
              </a:rPr>
              <a:t>ЗАКОН РАДИАКТИВНОГО РАСПАДА</a:t>
            </a:r>
            <a:endParaRPr lang="ru-RU" sz="40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Сказка об Эрнесте Резерфорде, придумавшем космическую модель атом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08" y="3952871"/>
            <a:ext cx="4357692" cy="2905129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Овальная выноска 5"/>
          <p:cNvSpPr/>
          <p:nvPr/>
        </p:nvSpPr>
        <p:spPr>
          <a:xfrm>
            <a:off x="4143372" y="1643050"/>
            <a:ext cx="3429024" cy="1928826"/>
          </a:xfrm>
          <a:prstGeom prst="wedgeEllipseCallout">
            <a:avLst>
              <a:gd name="adj1" fmla="val 18218"/>
              <a:gd name="adj2" fmla="val 67195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АКТИВНОСТЬ РАДИОАКТИВНЫХ ЯДЕР РАЗЛИЧНА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2844" y="5643578"/>
            <a:ext cx="4714908" cy="107157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интенсивность радиоактивного распада зависит от времени  и количества радиоактивных атомов в образце  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l="74094" t="50870" r="4598" b="44869"/>
          <a:stretch>
            <a:fillRect/>
          </a:stretch>
        </p:blipFill>
        <p:spPr bwMode="auto">
          <a:xfrm>
            <a:off x="214282" y="2071678"/>
            <a:ext cx="3571900" cy="571504"/>
          </a:xfrm>
          <a:prstGeom prst="rect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40039" t="36084" r="24805" b="42676"/>
          <a:stretch>
            <a:fillRect/>
          </a:stretch>
        </p:blipFill>
        <p:spPr bwMode="auto">
          <a:xfrm>
            <a:off x="214282" y="3214686"/>
            <a:ext cx="428628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ea typeface="Cambria Math"/>
                <a:cs typeface="Arial" pitchFamily="34" charset="0"/>
              </a:rPr>
              <a:t>α</a:t>
            </a:r>
            <a:r>
              <a:rPr lang="ru-RU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ea typeface="Cambria Math"/>
                <a:cs typeface="Arial" pitchFamily="34" charset="0"/>
              </a:rPr>
              <a:t>-распад</a:t>
            </a:r>
            <a:endParaRPr lang="ru-RU" sz="66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052" name="AutoShape 4" descr="File:Alpha-decay-example.svg - Wikimedia Comm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4" name="Picture 6" descr="File:Alpha-decay.png - Wikimedia Commons"/>
          <p:cNvPicPr>
            <a:picLocks noChangeAspect="1" noChangeArrowheads="1"/>
          </p:cNvPicPr>
          <p:nvPr/>
        </p:nvPicPr>
        <p:blipFill>
          <a:blip r:embed="rId2" cstate="print"/>
          <a:srcRect b="29518"/>
          <a:stretch>
            <a:fillRect/>
          </a:stretch>
        </p:blipFill>
        <p:spPr bwMode="auto">
          <a:xfrm>
            <a:off x="0" y="3071810"/>
            <a:ext cx="5786478" cy="1812632"/>
          </a:xfrm>
          <a:prstGeom prst="rect">
            <a:avLst/>
          </a:prstGeom>
          <a:noFill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/>
          <a:srcRect l="43946" t="76172" r="30273" b="15039"/>
          <a:stretch>
            <a:fillRect/>
          </a:stretch>
        </p:blipFill>
        <p:spPr bwMode="auto">
          <a:xfrm>
            <a:off x="500034" y="1785926"/>
            <a:ext cx="5000660" cy="1363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057" name="Picture 9" descr="Эрнест Резерфорд /Эрнест Резерфорд/ фотограф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2285992"/>
            <a:ext cx="3571868" cy="409849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285720" y="5214950"/>
            <a:ext cx="5143536" cy="1285884"/>
          </a:xfrm>
          <a:prstGeom prst="wedgeRoundRectCallout">
            <a:avLst>
              <a:gd name="adj1" fmla="val 26395"/>
              <a:gd name="adj2" fmla="val 51203"/>
              <a:gd name="adj3" fmla="val 16667"/>
            </a:avLst>
          </a:prstGeom>
          <a:ln/>
          <a:effectLst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процесс самопроизвольного испускания радиоактивным ядром </a:t>
            </a:r>
            <a:r>
              <a:rPr lang="ru-RU" sz="2000" b="1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α-частиц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(ядер гелия )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Cambria Math"/>
                <a:ea typeface="Cambria Math"/>
                <a:cs typeface="Arial" pitchFamily="34" charset="0"/>
              </a:rPr>
              <a:t>β</a:t>
            </a:r>
            <a:r>
              <a:rPr lang="ru-RU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ea typeface="Cambria Math"/>
                <a:cs typeface="Arial" pitchFamily="34" charset="0"/>
              </a:rPr>
              <a:t>-распад</a:t>
            </a:r>
            <a:endParaRPr lang="ru-RU" sz="66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42910" y="1857364"/>
            <a:ext cx="3286148" cy="78581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ПОЗИТРОННЫЙ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14942" y="1857364"/>
            <a:ext cx="3286148" cy="78581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ЭЛЕКТРОННЫЙ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Купить постер (плакат) Энрико Ферми для интерьера (артикул 12903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215074" y="3164569"/>
            <a:ext cx="2772298" cy="369343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428596" y="5000636"/>
            <a:ext cx="5715040" cy="1571636"/>
          </a:xfrm>
          <a:prstGeom prst="wedgeRoundRectCallout">
            <a:avLst>
              <a:gd name="adj1" fmla="val 26395"/>
              <a:gd name="adj2" fmla="val 51203"/>
              <a:gd name="adj3" fmla="val 16667"/>
            </a:avLst>
          </a:prstGeom>
          <a:ln/>
          <a:effectLst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самопроизвольное превращение радиоактивного ядра  в ядро изобар. В этом процессе один из нейтронов ядра превращается в протон или один из протонов превращается в нейтрон.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4" descr="Бета-распад - Wikiwa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357430"/>
            <a:ext cx="3762364" cy="2559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Cambria Math"/>
                <a:ea typeface="Cambria Math"/>
                <a:cs typeface="Arial" pitchFamily="34" charset="0"/>
              </a:rPr>
              <a:t>β</a:t>
            </a:r>
            <a:r>
              <a:rPr lang="ru-RU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ea typeface="Cambria Math"/>
                <a:cs typeface="Arial" pitchFamily="34" charset="0"/>
              </a:rPr>
              <a:t>-распад</a:t>
            </a:r>
            <a:endParaRPr lang="ru-RU" sz="66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85720" y="1857364"/>
            <a:ext cx="3286148" cy="78581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ПОЗИТРОННЫЙ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428596" y="5857892"/>
            <a:ext cx="8286808" cy="785818"/>
          </a:xfrm>
          <a:prstGeom prst="wedgeRoundRectCallout">
            <a:avLst>
              <a:gd name="adj1" fmla="val 26395"/>
              <a:gd name="adj2" fmla="val 51203"/>
              <a:gd name="adj3" fmla="val 16667"/>
            </a:avLst>
          </a:prstGeom>
          <a:ln/>
          <a:effectLst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сопровождается испусканием позитрона и нейтрино; превращение в ядре протона в нейтрон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 cstate="print"/>
          <a:srcRect l="41506" t="70313" r="26758" b="17968"/>
          <a:stretch>
            <a:fillRect/>
          </a:stretch>
        </p:blipFill>
        <p:spPr bwMode="auto">
          <a:xfrm>
            <a:off x="3929058" y="1571612"/>
            <a:ext cx="5000555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3" cstate="print"/>
          <a:srcRect l="44727" t="39746" r="29492" b="52197"/>
          <a:stretch>
            <a:fillRect/>
          </a:stretch>
        </p:blipFill>
        <p:spPr bwMode="auto">
          <a:xfrm>
            <a:off x="0" y="4554156"/>
            <a:ext cx="3786182" cy="946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" name="Picture 2" descr="beta decaimiento decaimiento radioactivo decadimento beta átomo de partículas, búsqueda 2 beta, globo, fondo de pantalla de la computadora, electrón 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857496"/>
            <a:ext cx="5143536" cy="244665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Cambria Math"/>
                <a:ea typeface="Cambria Math"/>
                <a:cs typeface="Arial" pitchFamily="34" charset="0"/>
              </a:rPr>
              <a:t>β</a:t>
            </a:r>
            <a:r>
              <a:rPr lang="ru-RU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ea typeface="Cambria Math"/>
                <a:cs typeface="Arial" pitchFamily="34" charset="0"/>
              </a:rPr>
              <a:t>-распад</a:t>
            </a:r>
            <a:endParaRPr lang="ru-RU" sz="66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28596" y="2214554"/>
            <a:ext cx="3286148" cy="78581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ЭЛЕКТРОННЫЙ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428596" y="5857892"/>
            <a:ext cx="8286808" cy="785818"/>
          </a:xfrm>
          <a:prstGeom prst="wedgeRoundRectCallout">
            <a:avLst>
              <a:gd name="adj1" fmla="val 26395"/>
              <a:gd name="adj2" fmla="val 51203"/>
              <a:gd name="adj3" fmla="val 16667"/>
            </a:avLst>
          </a:prstGeom>
          <a:ln/>
          <a:effectLst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сопровождается испусканием электрона и электронного антинейтрино; превращение в ядре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нейтрона в протон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3984" t="53467" r="32617" b="36279"/>
          <a:stretch>
            <a:fillRect/>
          </a:stretch>
        </p:blipFill>
        <p:spPr bwMode="auto">
          <a:xfrm>
            <a:off x="4071934" y="2143116"/>
            <a:ext cx="4071966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" name="Picture 9" descr="Ядерные распады: 4. Бета-распа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3143248"/>
            <a:ext cx="5715000" cy="25146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34375" t="13916" r="32812" b="76562"/>
          <a:stretch>
            <a:fillRect/>
          </a:stretch>
        </p:blipFill>
        <p:spPr bwMode="auto">
          <a:xfrm>
            <a:off x="0" y="4572008"/>
            <a:ext cx="3857620" cy="895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Cambria Math"/>
                <a:ea typeface="Cambria Math"/>
                <a:cs typeface="Arial" pitchFamily="34" charset="0"/>
              </a:rPr>
              <a:t>β</a:t>
            </a:r>
            <a:r>
              <a:rPr lang="ru-RU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ea typeface="Cambria Math"/>
                <a:cs typeface="Arial" pitchFamily="34" charset="0"/>
              </a:rPr>
              <a:t>-распад</a:t>
            </a:r>
            <a:endParaRPr lang="ru-RU" sz="66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00034" y="2000240"/>
            <a:ext cx="3286148" cy="78581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K-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захват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 l="32813" t="40283" r="29687" b="49463"/>
          <a:stretch>
            <a:fillRect/>
          </a:stretch>
        </p:blipFill>
        <p:spPr bwMode="auto">
          <a:xfrm>
            <a:off x="4000496" y="1928802"/>
            <a:ext cx="4572032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45898" t="33887" r="30078" b="60985"/>
          <a:stretch>
            <a:fillRect/>
          </a:stretch>
        </p:blipFill>
        <p:spPr bwMode="auto">
          <a:xfrm>
            <a:off x="214282" y="4786322"/>
            <a:ext cx="3857652" cy="658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8" name="Picture 2" descr="Радиоактивность. Гамма излучение | Just science | Яндекс Дзен"/>
          <p:cNvPicPr>
            <a:picLocks noChangeAspect="1" noChangeArrowheads="1"/>
          </p:cNvPicPr>
          <p:nvPr/>
        </p:nvPicPr>
        <p:blipFill>
          <a:blip r:embed="rId4" cstate="print"/>
          <a:srcRect l="25720"/>
          <a:stretch>
            <a:fillRect/>
          </a:stretch>
        </p:blipFill>
        <p:spPr bwMode="auto">
          <a:xfrm>
            <a:off x="5572132" y="2643182"/>
            <a:ext cx="3102716" cy="321471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ea typeface="Cambria Math"/>
                <a:cs typeface="Arial" pitchFamily="34" charset="0"/>
              </a:rPr>
              <a:t>γ</a:t>
            </a:r>
            <a:r>
              <a:rPr lang="ru-RU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rial" pitchFamily="34" charset="0"/>
                <a:ea typeface="Cambria Math"/>
                <a:cs typeface="Arial" pitchFamily="34" charset="0"/>
              </a:rPr>
              <a:t>-распад</a:t>
            </a:r>
            <a:endParaRPr lang="ru-RU" sz="66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3010" name="AutoShape 2" descr="Сущность гамма-излучения — урок. Физика, 9 клас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 t="14648" r="12109" b="61182"/>
          <a:stretch>
            <a:fillRect/>
          </a:stretch>
        </p:blipFill>
        <p:spPr bwMode="auto">
          <a:xfrm>
            <a:off x="571472" y="3429000"/>
            <a:ext cx="811793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428596" y="2000240"/>
            <a:ext cx="3929090" cy="85725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СОПРОВОЖДАЕТ </a:t>
            </a:r>
            <a:r>
              <a:rPr lang="el-GR" sz="2400" b="1" dirty="0" smtClean="0">
                <a:solidFill>
                  <a:schemeClr val="tx1"/>
                </a:solidFill>
                <a:latin typeface="Arial" pitchFamily="34" charset="0"/>
                <a:ea typeface="Cambria Math"/>
                <a:cs typeface="Arial" pitchFamily="34" charset="0"/>
              </a:rPr>
              <a:t>α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ea typeface="Cambria Math"/>
                <a:cs typeface="Arial" pitchFamily="34" charset="0"/>
              </a:rPr>
              <a:t>-, </a:t>
            </a:r>
            <a:r>
              <a:rPr lang="el-GR" sz="2400" b="1" dirty="0" smtClean="0">
                <a:solidFill>
                  <a:schemeClr val="tx1"/>
                </a:solidFill>
                <a:latin typeface="Arial" pitchFamily="34" charset="0"/>
                <a:ea typeface="Cambria Math"/>
                <a:cs typeface="Arial" pitchFamily="34" charset="0"/>
              </a:rPr>
              <a:t>β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ea typeface="Cambria Math"/>
                <a:cs typeface="Arial" pitchFamily="34" charset="0"/>
              </a:rPr>
              <a:t> - РАСПАДЫ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428596" y="5857892"/>
            <a:ext cx="8286808" cy="785794"/>
          </a:xfrm>
          <a:prstGeom prst="wedgeRoundRectCallout">
            <a:avLst>
              <a:gd name="adj1" fmla="val 26395"/>
              <a:gd name="adj2" fmla="val 51203"/>
              <a:gd name="adj3" fmla="val 16667"/>
            </a:avLst>
          </a:prstGeom>
          <a:ln/>
          <a:effectLst>
            <a:outerShdw blurRad="40000" dist="230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испускание ядром  </a:t>
            </a:r>
            <a:r>
              <a:rPr lang="el-G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γ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-кванта, без изменения его зарядового и массового числа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628056" y="413048"/>
            <a:ext cx="6944472" cy="944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6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ЯДЕРНЫЕ СИЛЫ</a:t>
            </a:r>
            <a:endParaRPr kumimoji="0" lang="ru-RU" sz="66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44034" name="Picture 2" descr="Внутриядерные силы. Ядерные силы: свойства. Между какими частицами  действуют ядерные силы? Силы действующие между электроном и ядром атома"/>
          <p:cNvPicPr>
            <a:picLocks noChangeAspect="1" noChangeArrowheads="1"/>
          </p:cNvPicPr>
          <p:nvPr/>
        </p:nvPicPr>
        <p:blipFill>
          <a:blip r:embed="rId2" cstate="print"/>
          <a:srcRect t="14888"/>
          <a:stretch>
            <a:fillRect/>
          </a:stretch>
        </p:blipFill>
        <p:spPr bwMode="auto">
          <a:xfrm>
            <a:off x="2000232" y="2500306"/>
            <a:ext cx="5848350" cy="326707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28596" y="5286388"/>
            <a:ext cx="8286808" cy="1143008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взаимодействие между нуклонами в ядре, имеющее характер притяжения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0034" y="1714488"/>
            <a:ext cx="3500462" cy="71438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КОРОТКИЙ РАДИУС ДЕЙСТВИЯ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72066" y="1714488"/>
            <a:ext cx="3500462" cy="71438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ВЗАИМОДЕЙСТВИЕ НЕ ЗАВИСИТ  ОТ ЗАРЯДА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0034" y="4357694"/>
            <a:ext cx="3500462" cy="71438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НЕЦЕНТРАЛЬНЫЕ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72066" y="4357694"/>
            <a:ext cx="3500462" cy="71438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ОБЛАДАЮТ СВОЙСТВОМ НАСЫЩЕНИЯ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786050" y="3071810"/>
            <a:ext cx="3500462" cy="71438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ЗАВИСЯТ ОТ СКОРОСТИ ДВИЖЕНИЯ НУКЛОНОВ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ДЕЛЕНИЕ</a:t>
            </a:r>
            <a:r>
              <a:rPr kumimoji="0" lang="ru-RU" b="1" i="0" u="none" strike="noStrike" kern="1200" cap="none" spc="0" normalizeH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 ТЯЖЕЛЫХ АТОМНЫХ ЯДЕР</a:t>
            </a:r>
            <a:endParaRPr kumimoji="0" lang="ru-RU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1472" y="1714488"/>
            <a:ext cx="1872208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1938 г.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Нобелевские лауреаты: Отто Ган. Премия за деление ядра - Индикато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571744"/>
            <a:ext cx="5715039" cy="321471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500034" y="5500702"/>
            <a:ext cx="1714512" cy="64294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Отто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Ган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ШТРАССМАНН (Штрассман) Фриц (Strassmann Fritz (Friedrich) Wilhelm) |  Объединение учителей Санкт-Петербург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072198" y="2500306"/>
            <a:ext cx="2500330" cy="321471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6572264" y="5500702"/>
            <a:ext cx="1714512" cy="64294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Фриц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Штрассман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3714744" y="1571612"/>
            <a:ext cx="3214710" cy="1214446"/>
          </a:xfrm>
          <a:prstGeom prst="wedgeEllipseCallout">
            <a:avLst>
              <a:gd name="adj1" fmla="val 2268"/>
              <a:gd name="adj2" fmla="val 625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МЫ ПОЛУЧИЛИ БАРИЙ И ЛАНТАН 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 l="31055" t="37354" r="56054" b="45068"/>
          <a:stretch>
            <a:fillRect/>
          </a:stretch>
        </p:blipFill>
        <p:spPr bwMode="auto">
          <a:xfrm>
            <a:off x="2714612" y="1643050"/>
            <a:ext cx="928693" cy="92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 l="58594" t="42481" r="27343" b="37011"/>
          <a:stretch>
            <a:fillRect/>
          </a:stretch>
        </p:blipFill>
        <p:spPr bwMode="auto">
          <a:xfrm>
            <a:off x="7000892" y="1643050"/>
            <a:ext cx="92869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14160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ДЕЛЕНИЕ</a:t>
            </a:r>
            <a:r>
              <a:rPr kumimoji="0" lang="ru-RU" b="1" i="0" u="none" strike="noStrike" kern="1200" cap="none" spc="0" normalizeH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 ТЯЖЕЛЫХ АТОМНЫХ ЯДЕР</a:t>
            </a:r>
            <a:endParaRPr kumimoji="0" lang="ru-RU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46082" name="Picture 2" descr="Отто Ган и Лиза Мейтнер в лаборатории Института кайзера Вильгельм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2428868"/>
            <a:ext cx="4929222" cy="364498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0" y="6000768"/>
            <a:ext cx="2143140" cy="7143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Лиза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Мейтнер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571736" y="6000768"/>
            <a:ext cx="2143140" cy="7143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Отто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Фриш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3714744" y="1643050"/>
            <a:ext cx="4286280" cy="1143008"/>
          </a:xfrm>
          <a:prstGeom prst="wedgeEllipseCallout">
            <a:avLst>
              <a:gd name="adj1" fmla="val -69199"/>
              <a:gd name="adj2" fmla="val 6606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УРАН ДЕЛИТСЯ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ОТНОШЕНИИ 2:3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6086" name="Picture 6" descr="Сайт Никитина А.Н. - Деление ядер урана"/>
          <p:cNvPicPr>
            <a:picLocks noChangeAspect="1" noChangeArrowheads="1"/>
          </p:cNvPicPr>
          <p:nvPr/>
        </p:nvPicPr>
        <p:blipFill>
          <a:blip r:embed="rId3" cstate="print"/>
          <a:srcRect r="4477"/>
          <a:stretch>
            <a:fillRect/>
          </a:stretch>
        </p:blipFill>
        <p:spPr bwMode="auto">
          <a:xfrm>
            <a:off x="4357686" y="2714619"/>
            <a:ext cx="4786314" cy="3314754"/>
          </a:xfrm>
          <a:prstGeom prst="rect">
            <a:avLst/>
          </a:prstGeom>
          <a:noFill/>
          <a:effectLst>
            <a:softEdge rad="127000"/>
          </a:effectLst>
        </p:spPr>
      </p:pic>
    </p:spTree>
    <p:extLst>
      <p:ext uri="{BB962C8B-B14F-4D97-AF65-F5344CB8AC3E}">
        <p14:creationId xmlns="" xmlns:p14="http://schemas.microsoft.com/office/powerpoint/2010/main" val="114160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ЦЕПНАЯ ЯДЕРНАЯ РЕАКЦИЯ</a:t>
            </a:r>
            <a:endParaRPr kumimoji="0" lang="ru-RU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47106" name="Picture 2" descr="http://cdo.bru.by/course/distan/PGS/fizika_5sem/file/yader_fizika_html/img/img_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1643050"/>
            <a:ext cx="4867277" cy="4867277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 cstate="print"/>
          <a:srcRect l="22852" t="54200" r="55468" b="33349"/>
          <a:stretch>
            <a:fillRect/>
          </a:stretch>
        </p:blipFill>
        <p:spPr bwMode="auto">
          <a:xfrm>
            <a:off x="214282" y="3786190"/>
            <a:ext cx="3929090" cy="1805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4" name="Пятно 2 13"/>
          <p:cNvSpPr/>
          <p:nvPr/>
        </p:nvSpPr>
        <p:spPr>
          <a:xfrm>
            <a:off x="714348" y="1214422"/>
            <a:ext cx="3214710" cy="2786082"/>
          </a:xfrm>
          <a:prstGeom prst="irregularSeal2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 МэВ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160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ДЕЛЕНИЕ</a:t>
            </a:r>
            <a:r>
              <a:rPr kumimoji="0" lang="ru-RU" b="1" i="0" u="none" strike="noStrike" kern="1200" cap="none" spc="0" normalizeH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 ТЯЖЕЛЫХ АТОМНЫХ ЯДЕР</a:t>
            </a:r>
            <a:endParaRPr kumimoji="0" lang="ru-RU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357430"/>
            <a:ext cx="8232501" cy="3532931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Стрелка влево 8"/>
          <p:cNvSpPr/>
          <p:nvPr/>
        </p:nvSpPr>
        <p:spPr>
          <a:xfrm>
            <a:off x="7500926" y="2285992"/>
            <a:ext cx="1643074" cy="1000132"/>
          </a:xfrm>
          <a:prstGeom prst="lef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ОСКОЛОК ДЕЛЕНИЯ</a:t>
            </a:r>
            <a:endParaRPr lang="ru-RU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трелка влево 9"/>
          <p:cNvSpPr/>
          <p:nvPr/>
        </p:nvSpPr>
        <p:spPr>
          <a:xfrm>
            <a:off x="7500926" y="4929198"/>
            <a:ext cx="1643074" cy="1000132"/>
          </a:xfrm>
          <a:prstGeom prst="lef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ОСКОЛОК ДЕЛЕНИЯ</a:t>
            </a:r>
            <a:endParaRPr lang="ru-RU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160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9154" name="AutoShape 2" descr="Ферми (Fermi) Энрик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9156" name="Picture 4" descr="http://www.hrono.ru/img/lica/fermi_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3314211"/>
            <a:ext cx="4643438" cy="368666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4572000" y="6286496"/>
            <a:ext cx="2286016" cy="571504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Энрико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Ферми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3" cstate="print"/>
          <a:srcRect l="15234" t="24903" r="34375" b="37011"/>
          <a:stretch>
            <a:fillRect/>
          </a:stretch>
        </p:blipFill>
        <p:spPr bwMode="auto">
          <a:xfrm>
            <a:off x="0" y="1643050"/>
            <a:ext cx="5368841" cy="32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628056" y="413048"/>
            <a:ext cx="75711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ДЕЛЕНИЕ ТЯЖЕЛЫХ АТОМНЫХ ЯДЕР</a:t>
            </a:r>
            <a:endParaRPr kumimoji="0" lang="ru-RU" sz="44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160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9" descr="Деление ядер | это... Что такое Деление ядер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5925"/>
            <a:ext cx="2643174" cy="4028199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628056" y="413048"/>
            <a:ext cx="75711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ДЕЛЕНИЕ ТЯЖЕЛЫХ АТОМНЫХ ЯДЕР</a:t>
            </a:r>
            <a:endParaRPr kumimoji="0" lang="ru-RU" sz="44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51202" name="Picture 2" descr="Деление ядра урана. Цепная реакция. Описание процесса | Деление, Цепная  реакция, Ядерная физи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000240"/>
            <a:ext cx="6278854" cy="400052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628056" y="413048"/>
            <a:ext cx="75711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ДЕЛЕНИЕ ТЯЖЕЛЫХ АТОМНЫХ ЯДЕР</a:t>
            </a:r>
            <a:endParaRPr kumimoji="0" lang="ru-RU" sz="44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52226" name="Picture 2" descr="Атомный распад урана иллюстрация вектора. иллюстрации насчитывающей  сработанность - 32590252"/>
          <p:cNvPicPr>
            <a:picLocks noChangeAspect="1" noChangeArrowheads="1"/>
          </p:cNvPicPr>
          <p:nvPr/>
        </p:nvPicPr>
        <p:blipFill>
          <a:blip r:embed="rId2" cstate="print"/>
          <a:srcRect l="75253" t="29448" r="7476" b="50920"/>
          <a:stretch>
            <a:fillRect/>
          </a:stretch>
        </p:blipFill>
        <p:spPr bwMode="auto">
          <a:xfrm flipH="1">
            <a:off x="4429124" y="1214422"/>
            <a:ext cx="4572032" cy="522517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Стрелка вправо 8"/>
          <p:cNvSpPr/>
          <p:nvPr/>
        </p:nvSpPr>
        <p:spPr>
          <a:xfrm>
            <a:off x="1785918" y="2143116"/>
            <a:ext cx="1785950" cy="1214446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99, 27 %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1785918" y="3500438"/>
            <a:ext cx="1785950" cy="1214446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0, 72%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1785918" y="4857760"/>
            <a:ext cx="1785950" cy="1214446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0,01%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429124" y="6143644"/>
            <a:ext cx="4286280" cy="571504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ПРИРОДНЫЙ УРАН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 cstate="print"/>
          <a:srcRect l="38086" t="79834" r="51953" b="12109"/>
          <a:stretch>
            <a:fillRect/>
          </a:stretch>
        </p:blipFill>
        <p:spPr bwMode="auto">
          <a:xfrm>
            <a:off x="357158" y="2285992"/>
            <a:ext cx="121444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 cstate="print"/>
          <a:srcRect l="69922" t="79834" r="21875" b="12109"/>
          <a:stretch>
            <a:fillRect/>
          </a:stretch>
        </p:blipFill>
        <p:spPr bwMode="auto">
          <a:xfrm>
            <a:off x="500034" y="3714752"/>
            <a:ext cx="1000132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3" cstate="print"/>
          <a:srcRect l="9962" t="85694" r="81249" b="6250"/>
          <a:stretch>
            <a:fillRect/>
          </a:stretch>
        </p:blipFill>
        <p:spPr bwMode="auto">
          <a:xfrm>
            <a:off x="428596" y="5072074"/>
            <a:ext cx="107157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42844" y="2571744"/>
          <a:ext cx="5257808" cy="3614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1428728" y="413048"/>
            <a:ext cx="75724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КОЭФФИЦИЕНТ РАЗМНОЖЕНИЯ НЕЙТРОНОВ</a:t>
            </a:r>
            <a:endParaRPr kumimoji="0" lang="ru-RU" sz="36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050" name="AutoShape 2" descr="АЭС Энрико Ферми – авария 1966 года | MIRAES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Энрико Ферми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5929322" y="2643182"/>
            <a:ext cx="3066607" cy="392909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8" name="Скругленный прямоугольник 7"/>
          <p:cNvSpPr/>
          <p:nvPr/>
        </p:nvSpPr>
        <p:spPr>
          <a:xfrm>
            <a:off x="214282" y="1785926"/>
            <a:ext cx="1643074" cy="7143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1942 г.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071670" y="1928802"/>
            <a:ext cx="5715040" cy="50006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запуск первого ядерного реактора на медленных нейтронах</a:t>
            </a:r>
            <a:endParaRPr lang="ru-RU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0" y="6215082"/>
            <a:ext cx="6000760" cy="64291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число нейтронов в одном акте деления, к числу нейтронов в предыдущем акте деления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КУРЧАТОВ Игорь Васильевич | Объединение учителей Санкт-Петербур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2646783"/>
            <a:ext cx="2643174" cy="421121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050" name="AutoShape 2" descr="АЭС Энрико Ферми – авария 1966 года | MIRAES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4282" y="1785926"/>
            <a:ext cx="1643074" cy="7143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1946 г.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071670" y="1928802"/>
            <a:ext cx="5715040" cy="50006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запуск ядерного реактора в СССР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57984" y="6286496"/>
            <a:ext cx="2286016" cy="571504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И.В. Курчатов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14282" y="3000372"/>
            <a:ext cx="5715040" cy="2714644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устройство, предназначенное для организации управляемой, самоподдерживающейся цепной реакции деления, которая всегда сопровождается выделением энергии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428728" y="413048"/>
            <a:ext cx="75724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ЯДЕРНЫЙ РЕАКТОР</a:t>
            </a:r>
            <a:endParaRPr kumimoji="0" lang="ru-RU" sz="44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2000240"/>
            <a:ext cx="8800064" cy="467102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728" y="413048"/>
            <a:ext cx="75724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ЯДЕРНЫЙ РЕАКТОР</a:t>
            </a:r>
            <a:endParaRPr kumimoji="0" lang="ru-RU" sz="44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050" name="AutoShape 2" descr="АЭС Энрико Ферми – авария 1966 года | MIRAES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5720" y="1571612"/>
            <a:ext cx="1571636" cy="5715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1954 г.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643570" y="1643050"/>
            <a:ext cx="3357586" cy="50006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запуск первой АЭС, г. Обнинск</a:t>
            </a:r>
            <a:endParaRPr lang="ru-RU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29256" y="6143644"/>
            <a:ext cx="3571900" cy="57150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ЭНЕРГОНОСИТЕЛЬ: ВОДА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8" name="Picture 6" descr="https://avatars.mds.yandex.net/get-zen_doc/1863556/pub_5ded1860ec575b00b206bf1a_5dee668697b5d400af8862f0/scale_24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714488"/>
            <a:ext cx="8660905" cy="528641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728" y="413048"/>
            <a:ext cx="75724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ЯДЕРНЫЙ РЕАКТОР</a:t>
            </a:r>
            <a:endParaRPr kumimoji="0" lang="ru-RU" sz="44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050" name="AutoShape 2" descr="АЭС Энрико Ферми – авария 1966 года | MIRAES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2844" y="1643050"/>
            <a:ext cx="1571636" cy="57150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1973 г.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57554" y="1643050"/>
            <a:ext cx="5643602" cy="42862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запуск первого реактора на быстрых нейтронах, СССР</a:t>
            </a:r>
            <a:endParaRPr lang="ru-RU" b="1" dirty="0"/>
          </a:p>
        </p:txBody>
      </p:sp>
      <p:sp>
        <p:nvSpPr>
          <p:cNvPr id="54274" name="AutoShape 2" descr="Реактор на быстрых нейтрон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429256" y="6143644"/>
            <a:ext cx="3571900" cy="57150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ЭНЕРГОНОСИТЕЛЬ: МЕТАЛЛ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Белоярская АЭС - в мире она такая одн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643050"/>
            <a:ext cx="8786874" cy="521495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728" y="413048"/>
            <a:ext cx="75724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50000" endA="300" endPos="50000" dist="60007" dir="5400000" sy="-100000" algn="bl" rotWithShape="0"/>
                </a:effectLst>
                <a:uLnTx/>
                <a:uFillTx/>
                <a:latin typeface="Arial" pitchFamily="34" charset="0"/>
                <a:ea typeface="Cambria Math"/>
                <a:cs typeface="Arial" pitchFamily="34" charset="0"/>
              </a:rPr>
              <a:t>ЯДЕРНЫЙ РЕАКТОР</a:t>
            </a:r>
            <a:endParaRPr kumimoji="0" lang="ru-RU" sz="44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50000" endA="300" endPos="50000" dist="60007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050" name="AutoShape 2" descr="АЭС Энрико Ферми – авария 1966 года | MIRAES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42844" y="1643050"/>
            <a:ext cx="8786874" cy="928694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ядерный реактор, позволяющий нарабатывать ядерное топливо в количестве, превышающем потребности самого реактора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274" name="AutoShape 2" descr="Реактор на быстрых нейтрон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628056" y="413048"/>
            <a:ext cx="75711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reflection blurRad="6350" stA="60000" endA="900" endPos="60000" dist="60007" dir="5400000" sy="-100000" algn="bl" rotWithShape="0"/>
                </a:effectLst>
                <a:latin typeface="Arial" pitchFamily="34" charset="0"/>
                <a:ea typeface="+mj-ea"/>
                <a:cs typeface="Arial" pitchFamily="34" charset="0"/>
              </a:rPr>
              <a:t>ВПР 11 КЛАСС</a:t>
            </a:r>
            <a:endParaRPr kumimoji="0" lang="ru-RU" sz="6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reflection blurRad="6350" stA="60000" endA="900" endPos="60000" dist="60007" dir="5400000" sy="-100000" algn="bl" rotWithShape="0"/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2071678"/>
            <a:ext cx="2357454" cy="64294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КОД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14612" y="2143116"/>
            <a:ext cx="2143140" cy="50006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5720" y="2928934"/>
            <a:ext cx="2357454" cy="64294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ВАРИАНТ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14612" y="3000372"/>
            <a:ext cx="2143140" cy="50006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85720" y="3786190"/>
            <a:ext cx="2357454" cy="64294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Ф. И.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714612" y="3857628"/>
            <a:ext cx="2143140" cy="50006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85720" y="4714884"/>
            <a:ext cx="2357454" cy="64294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ГРУППА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714612" y="4786322"/>
            <a:ext cx="2143140" cy="50006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e86658ca7145559c732ceae3b7a85d253ce5f"/>
</p:tagLst>
</file>

<file path=ppt/theme/theme1.xml><?xml version="1.0" encoding="utf-8"?>
<a:theme xmlns:a="http://schemas.openxmlformats.org/drawingml/2006/main" name="nauka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nauka</Template>
  <TotalTime>3637</TotalTime>
  <Words>728</Words>
  <Application>Microsoft Office PowerPoint</Application>
  <PresentationFormat>Экран (4:3)</PresentationFormat>
  <Paragraphs>183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nauka</vt:lpstr>
      <vt:lpstr>КВАНТОВАЯ ФИЗИКА ОПОРНЫЕ КОНСПЕКТЫ</vt:lpstr>
      <vt:lpstr>ФОТОЭФФЕКТ</vt:lpstr>
      <vt:lpstr>ФОТОЭФФЕКТ</vt:lpstr>
      <vt:lpstr>ФОТОЭФФЕКТ</vt:lpstr>
      <vt:lpstr>ФОТОЭФФЕКТ</vt:lpstr>
      <vt:lpstr>Слайд 6</vt:lpstr>
      <vt:lpstr>ЭНЕРГИЯ ФОТОЭЛЕКТРОНА</vt:lpstr>
      <vt:lpstr>ЭНЕРГИЯ ФОТОЭЛЕКТРОНА</vt:lpstr>
      <vt:lpstr>РАДИОАКТИВНОСТЬ</vt:lpstr>
      <vt:lpstr>РАДИОАКТИВНОСТЬ</vt:lpstr>
      <vt:lpstr>ОТКРЫТИЕ НЕЙТРОНА</vt:lpstr>
      <vt:lpstr>СТРОЕНИЕ АТОМНОГО ЯДРА</vt:lpstr>
      <vt:lpstr>ПОСТУЛАТЫ Н.БОРА</vt:lpstr>
      <vt:lpstr>ПОСТУЛАТЫ Н.БОРА</vt:lpstr>
      <vt:lpstr>ПОСТУЛАТЫ Н.БОРА</vt:lpstr>
      <vt:lpstr>ГИДРОДИНАМИЧЕСКАЯ МОДЕЛЬ </vt:lpstr>
      <vt:lpstr>ОБОЛОЧЕЧНАЯ МОДЕЛЬ</vt:lpstr>
      <vt:lpstr>Слайд 18</vt:lpstr>
      <vt:lpstr>ХАРАКТЕРИСТИКИ АТОМНОГО ЯДРА</vt:lpstr>
      <vt:lpstr>ИЗОТОПЫ</vt:lpstr>
      <vt:lpstr>ИЗОТОПЫ</vt:lpstr>
      <vt:lpstr>ЗАКОН РАДИАКТИВНОГО РАСПАДА</vt:lpstr>
      <vt:lpstr>α-распад</vt:lpstr>
      <vt:lpstr>β-распад</vt:lpstr>
      <vt:lpstr>β-распад</vt:lpstr>
      <vt:lpstr>β-распад</vt:lpstr>
      <vt:lpstr>β-распад</vt:lpstr>
      <vt:lpstr>γ-распад</vt:lpstr>
      <vt:lpstr>Слайд 29</vt:lpstr>
      <vt:lpstr>ДЕЛЕНИЕ ТЯЖЕЛЫХ АТОМНЫХ ЯДЕР</vt:lpstr>
      <vt:lpstr>ДЕЛЕНИЕ ТЯЖЕЛЫХ АТОМНЫХ ЯДЕР</vt:lpstr>
      <vt:lpstr>ЦЕПНАЯ ЯДЕРНАЯ РЕАКЦИЯ</vt:lpstr>
      <vt:lpstr>ДЕЛЕНИЕ ТЯЖЕЛЫХ АТОМНЫХ ЯДЕР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Company>khpk</Company>
  <LinksUpToDate>false</LinksUpToDate>
  <SharedDoc>false</SharedDoc>
  <HyperlinkBase>http://presentation-creation.ru/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УГО  ЭЛЕМЕНТОВ ЭЛЕКТРИЧЕСКИХ СХЕМ</dc:title>
  <dc:creator>badina</dc:creator>
  <cp:lastModifiedBy>badina</cp:lastModifiedBy>
  <cp:revision>276</cp:revision>
  <dcterms:created xsi:type="dcterms:W3CDTF">2022-02-26T03:47:53Z</dcterms:created>
  <dcterms:modified xsi:type="dcterms:W3CDTF">2024-06-04T06:39:13Z</dcterms:modified>
</cp:coreProperties>
</file>