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56" r:id="rId5"/>
    <p:sldId id="262" r:id="rId6"/>
    <p:sldId id="261" r:id="rId7"/>
    <p:sldId id="263" r:id="rId8"/>
    <p:sldId id="264" r:id="rId9"/>
    <p:sldId id="275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4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66"/>
    <a:srgbClr val="660066"/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15" d="100"/>
          <a:sy n="115" d="100"/>
        </p:scale>
        <p:origin x="-396" y="-33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FC6D1-6160-4CC3-91F0-48489EE7E6AD}" type="datetimeFigureOut">
              <a:rPr lang="ru-RU" smtClean="0"/>
              <a:t>28.02.2018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2C844-3CFA-49C9-8F7F-6BA9668704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4464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FC6D1-6160-4CC3-91F0-48489EE7E6AD}" type="datetimeFigureOut">
              <a:rPr lang="ru-RU" smtClean="0"/>
              <a:t>28.02.2018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2C844-3CFA-49C9-8F7F-6BA9668704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97533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FC6D1-6160-4CC3-91F0-48489EE7E6AD}" type="datetimeFigureOut">
              <a:rPr lang="ru-RU" smtClean="0"/>
              <a:t>28.02.2018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2C844-3CFA-49C9-8F7F-6BA9668704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3639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FC6D1-6160-4CC3-91F0-48489EE7E6AD}" type="datetimeFigureOut">
              <a:rPr lang="ru-RU" smtClean="0"/>
              <a:t>28.02.2018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2C844-3CFA-49C9-8F7F-6BA9668704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03865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FC6D1-6160-4CC3-91F0-48489EE7E6AD}" type="datetimeFigureOut">
              <a:rPr lang="ru-RU" smtClean="0"/>
              <a:t>28.02.2018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2C844-3CFA-49C9-8F7F-6BA9668704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57113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FC6D1-6160-4CC3-91F0-48489EE7E6AD}" type="datetimeFigureOut">
              <a:rPr lang="ru-RU" smtClean="0"/>
              <a:t>28.02.2018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2C844-3CFA-49C9-8F7F-6BA9668704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00384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FC6D1-6160-4CC3-91F0-48489EE7E6AD}" type="datetimeFigureOut">
              <a:rPr lang="ru-RU" smtClean="0"/>
              <a:t>28.02.2018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2C844-3CFA-49C9-8F7F-6BA9668704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18993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FC6D1-6160-4CC3-91F0-48489EE7E6AD}" type="datetimeFigureOut">
              <a:rPr lang="ru-RU" smtClean="0"/>
              <a:t>28.02.2018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2C844-3CFA-49C9-8F7F-6BA9668704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67771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FC6D1-6160-4CC3-91F0-48489EE7E6AD}" type="datetimeFigureOut">
              <a:rPr lang="ru-RU" smtClean="0"/>
              <a:t>28.02.2018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2C844-3CFA-49C9-8F7F-6BA9668704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5386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FC6D1-6160-4CC3-91F0-48489EE7E6AD}" type="datetimeFigureOut">
              <a:rPr lang="ru-RU" smtClean="0"/>
              <a:t>28.02.2018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2C844-3CFA-49C9-8F7F-6BA9668704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34586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FC6D1-6160-4CC3-91F0-48489EE7E6AD}" type="datetimeFigureOut">
              <a:rPr lang="ru-RU" smtClean="0"/>
              <a:t>28.02.2018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2C844-3CFA-49C9-8F7F-6BA9668704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80848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1FC6D1-6160-4CC3-91F0-48489EE7E6AD}" type="datetimeFigureOut">
              <a:rPr lang="ru-RU" smtClean="0"/>
              <a:t>28.02.2018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C2C844-3CFA-49C9-8F7F-6BA9668704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37341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50" name="Picture 2" descr="Картинки по запросу фон для презентаций производные предлог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0363" y="432811"/>
            <a:ext cx="8271355" cy="6203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7074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048000" y="-2286000"/>
            <a:ext cx="18288000" cy="11430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896600" cy="2128693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Найдите производный и непроизводный предлоги в следующих предложениях, объясните свою точку зрения.</a:t>
            </a:r>
            <a:endParaRPr lang="ru-RU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48691" y="2493817"/>
            <a:ext cx="9705109" cy="4142509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4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зайду к вам после. </a:t>
            </a:r>
          </a:p>
          <a:p>
            <a:pPr marL="0" indent="0" algn="ctr">
              <a:buNone/>
            </a:pPr>
            <a:endParaRPr lang="ru-RU" sz="4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расскажу тебе это после урока.</a:t>
            </a:r>
            <a:endParaRPr lang="ru-RU" sz="4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3840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-1338262"/>
            <a:ext cx="12372109" cy="862575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Замените непроизводные предлоги синонимичными производными</a:t>
            </a:r>
            <a:endParaRPr lang="ru-RU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424545"/>
            <a:ext cx="10515600" cy="425334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800" dirty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4800" dirty="0" smtClean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ыполнить за другого </a:t>
            </a:r>
          </a:p>
          <a:p>
            <a:pPr marL="0" indent="0" algn="ctr">
              <a:buNone/>
            </a:pPr>
            <a:r>
              <a:rPr lang="ru-RU" sz="4800" dirty="0" smtClean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из-за болезни </a:t>
            </a:r>
          </a:p>
          <a:p>
            <a:pPr marL="0" indent="0" algn="ctr">
              <a:buNone/>
            </a:pPr>
            <a:r>
              <a:rPr lang="ru-RU" sz="4800" dirty="0" smtClean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ходить у дома </a:t>
            </a:r>
          </a:p>
          <a:p>
            <a:pPr marL="0" indent="0" algn="ctr">
              <a:buNone/>
            </a:pPr>
            <a:r>
              <a:rPr lang="ru-RU" sz="4800" dirty="0" smtClean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Через речонку лежало бревно.  </a:t>
            </a:r>
            <a:endParaRPr lang="ru-RU" sz="4800" dirty="0">
              <a:solidFill>
                <a:srgbClr val="66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361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81891" y="-1447800"/>
            <a:ext cx="12954000" cy="97536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 «Четвертый лишний»</a:t>
            </a: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90800" y="2396835"/>
            <a:ext cx="8762999" cy="3780127"/>
          </a:xfrm>
        </p:spPr>
        <p:txBody>
          <a:bodyPr/>
          <a:lstStyle/>
          <a:p>
            <a:pPr marL="0" indent="0">
              <a:buNone/>
            </a:pPr>
            <a:r>
              <a:rPr lang="ru-RU" sz="4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без, в, до, из, к</a:t>
            </a:r>
          </a:p>
          <a:p>
            <a:pPr marL="0" indent="0">
              <a:buNone/>
            </a:pPr>
            <a:r>
              <a:rPr lang="ru-RU" sz="4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у, через, для, за</a:t>
            </a:r>
          </a:p>
          <a:p>
            <a:pPr marL="0" indent="0">
              <a:buNone/>
            </a:pPr>
            <a:r>
              <a:rPr lang="ru-RU" sz="4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 вследствие, позади, кругом</a:t>
            </a:r>
          </a:p>
          <a:p>
            <a:pPr marL="0" indent="0">
              <a:buNone/>
            </a:pPr>
            <a:r>
              <a:rPr lang="ru-RU" sz="4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перед, при, про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0515700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19525" y="-1300162"/>
            <a:ext cx="18288000" cy="11430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86038" y="1400175"/>
            <a:ext cx="8767761" cy="5257800"/>
          </a:xfrm>
        </p:spPr>
        <p:txBody>
          <a:bodyPr/>
          <a:lstStyle/>
          <a:p>
            <a:pPr marL="0" indent="0">
              <a:buNone/>
            </a:pPr>
            <a:r>
              <a:rPr lang="ru-RU" sz="4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на встречу, на счет, на верху</a:t>
            </a:r>
          </a:p>
          <a:p>
            <a:pPr marL="0" indent="0">
              <a:buNone/>
            </a:pPr>
            <a:r>
              <a:rPr lang="ru-RU" sz="4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из-за, под, в</a:t>
            </a:r>
          </a:p>
          <a:p>
            <a:pPr marL="0" indent="0">
              <a:buNone/>
            </a:pPr>
            <a:r>
              <a:rPr lang="ru-RU" sz="4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 навстречу, насчет, наверху</a:t>
            </a:r>
          </a:p>
          <a:p>
            <a:pPr marL="0" indent="0">
              <a:buNone/>
            </a:pPr>
            <a:r>
              <a:rPr lang="ru-RU" sz="4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благодаря, по, на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50733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5250" y="-2762250"/>
            <a:ext cx="12382500" cy="123825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483966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Тестовые задания.</a:t>
            </a:r>
            <a:br>
              <a:rPr lang="ru-RU" sz="5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на карточках.</a:t>
            </a:r>
            <a:endParaRPr lang="ru-RU" sz="5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4447309"/>
            <a:ext cx="10515600" cy="1729654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75965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282918" y="1"/>
            <a:ext cx="15377022" cy="714894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131167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Рефлексия. Верно ли утверждение?</a:t>
            </a:r>
            <a:endParaRPr lang="ru-RU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554181" y="1496292"/>
            <a:ext cx="11152909" cy="516774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32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В переводе с греческого языка «предлог» обозначает «перед словом». </a:t>
            </a:r>
          </a:p>
          <a:p>
            <a:pPr marL="0" indent="0">
              <a:buNone/>
            </a:pPr>
            <a:r>
              <a:rPr lang="ru-RU" sz="32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Предлогов русском языке не так много: около 60 слов. </a:t>
            </a:r>
          </a:p>
          <a:p>
            <a:pPr marL="0" indent="0">
              <a:buNone/>
            </a:pPr>
            <a:r>
              <a:rPr lang="ru-RU" sz="32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Самый употребительный из предлогов – это предлог «в». </a:t>
            </a:r>
          </a:p>
          <a:p>
            <a:pPr marL="0" indent="0">
              <a:buNone/>
            </a:pPr>
            <a:r>
              <a:rPr lang="ru-RU" sz="32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Предлоги обозначают время, место, причину, условие, действие? </a:t>
            </a:r>
          </a:p>
          <a:p>
            <a:pPr marL="0" indent="0">
              <a:buNone/>
            </a:pPr>
            <a:r>
              <a:rPr lang="ru-RU" sz="32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Предлоги с другими частями речи пишутся раздельно. </a:t>
            </a:r>
          </a:p>
          <a:p>
            <a:pPr marL="0" indent="0">
              <a:buNone/>
            </a:pPr>
            <a:r>
              <a:rPr lang="ru-RU" sz="32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Предлоги бывают производительные и непроизводительные. </a:t>
            </a:r>
          </a:p>
          <a:p>
            <a:pPr marL="0" indent="0">
              <a:buNone/>
            </a:pPr>
            <a:r>
              <a:rPr lang="ru-RU" sz="32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 Производные предлоги образуются путем перехода из самостоятельной части речи в служебную. 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57381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28600"/>
            <a:ext cx="12192000" cy="73152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задание. 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175163"/>
            <a:ext cx="10515600" cy="4001799"/>
          </a:xfrm>
        </p:spPr>
        <p:txBody>
          <a:bodyPr/>
          <a:lstStyle/>
          <a:p>
            <a:pPr marL="0" indent="0">
              <a:buNone/>
            </a:pPr>
            <a:r>
              <a:rPr lang="ru-RU" sz="4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	Повторить изученный материал. </a:t>
            </a:r>
          </a:p>
          <a:p>
            <a:pPr marL="0" indent="0">
              <a:buNone/>
            </a:pPr>
            <a:r>
              <a:rPr lang="ru-RU" sz="4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	Составить предложения с производными и непроизводными предлогами: вокруг, из-под, внутри, над, около, у. </a:t>
            </a:r>
          </a:p>
          <a:p>
            <a:pPr marL="0" indent="0">
              <a:buNone/>
            </a:pP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06894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4690" y="1"/>
            <a:ext cx="12316690" cy="8463394"/>
          </a:xfrm>
          <a:prstGeom prst="rect">
            <a:avLst/>
          </a:prstGeom>
        </p:spPr>
      </p:pic>
      <p:pic>
        <p:nvPicPr>
          <p:cNvPr id="2050" name="Picture 2" descr="Картинки по запросу фон для презентаций производные предлог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82" y="375732"/>
            <a:ext cx="7342909" cy="6203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927272" y="1357745"/>
            <a:ext cx="4807527" cy="4849092"/>
          </a:xfrm>
        </p:spPr>
        <p:txBody>
          <a:bodyPr>
            <a:normAutofit/>
          </a:bodyPr>
          <a:lstStyle/>
          <a:p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</a:t>
            </a:r>
          </a:p>
          <a:p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</a:p>
          <a:p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урок!</a:t>
            </a:r>
            <a:endParaRPr lang="ru-RU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3311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47750" y="-2105025"/>
            <a:ext cx="14287500" cy="1106805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Проверка домашнего задания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" y="1399308"/>
            <a:ext cx="12192000" cy="5112327"/>
          </a:xfrm>
        </p:spPr>
        <p:txBody>
          <a:bodyPr>
            <a:normAutofit/>
          </a:bodyPr>
          <a:lstStyle/>
          <a:p>
            <a:pPr marL="0" indent="0" algn="ctr">
              <a:spcBef>
                <a:spcPts val="1585"/>
              </a:spcBef>
              <a:spcAft>
                <a:spcPts val="0"/>
              </a:spcAft>
              <a:buNone/>
              <a:tabLst>
                <a:tab pos="740410" algn="l"/>
              </a:tabLst>
            </a:pPr>
            <a:r>
              <a:rPr lang="ru-RU" sz="3200" spc="-65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3200" dirty="0" smtClean="0">
              <a:effectLst/>
            </a:endParaRPr>
          </a:p>
          <a:p>
            <a:pPr marL="0" indent="0" algn="ctr">
              <a:spcBef>
                <a:spcPts val="1610"/>
              </a:spcBef>
              <a:spcAft>
                <a:spcPts val="0"/>
              </a:spcAft>
              <a:buNone/>
              <a:tabLst>
                <a:tab pos="975360" algn="l"/>
              </a:tabLst>
            </a:pPr>
            <a:r>
              <a:rPr lang="ru-RU" sz="3200" b="1" spc="-10" dirty="0">
                <a:solidFill>
                  <a:srgbClr val="000066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Дать определение предлога. </a:t>
            </a:r>
            <a:endParaRPr lang="ru-RU" sz="3200" b="1" spc="-10" dirty="0" smtClean="0">
              <a:solidFill>
                <a:srgbClr val="000066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ctr">
              <a:spcBef>
                <a:spcPts val="1610"/>
              </a:spcBef>
              <a:spcAft>
                <a:spcPts val="0"/>
              </a:spcAft>
              <a:buNone/>
              <a:tabLst>
                <a:tab pos="975360" algn="l"/>
              </a:tabLst>
            </a:pPr>
            <a:endParaRPr lang="ru-RU" sz="3200" b="1" dirty="0" smtClean="0">
              <a:solidFill>
                <a:srgbClr val="000066"/>
              </a:solidFill>
              <a:effectLst/>
            </a:endParaRPr>
          </a:p>
          <a:p>
            <a:pPr marL="0" indent="0" algn="ctr">
              <a:spcAft>
                <a:spcPts val="0"/>
              </a:spcAft>
              <a:buNone/>
            </a:pPr>
            <a:r>
              <a:rPr lang="ru-RU" sz="3200" b="1" spc="-10" dirty="0">
                <a:solidFill>
                  <a:srgbClr val="000066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Чем предлоги отличаются от самостоятельных частей речи? </a:t>
            </a:r>
            <a:endParaRPr lang="ru-RU" sz="3200" b="1" spc="-10" dirty="0" smtClean="0">
              <a:solidFill>
                <a:srgbClr val="000066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ctr">
              <a:spcAft>
                <a:spcPts val="0"/>
              </a:spcAft>
              <a:buNone/>
            </a:pPr>
            <a:endParaRPr lang="ru-RU" sz="3200" b="1" dirty="0" smtClean="0">
              <a:solidFill>
                <a:srgbClr val="000066"/>
              </a:solidFill>
              <a:effectLst/>
            </a:endParaRPr>
          </a:p>
          <a:p>
            <a:pPr marL="0" indent="0" algn="ctr">
              <a:buNone/>
            </a:pPr>
            <a:r>
              <a:rPr lang="ru-RU" sz="3200" b="1" spc="-5" dirty="0">
                <a:solidFill>
                  <a:srgbClr val="000066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Как отличить предлог от приставки? </a:t>
            </a:r>
            <a:endParaRPr lang="ru-RU" sz="3200" b="1" spc="-5" dirty="0" smtClean="0">
              <a:solidFill>
                <a:srgbClr val="000066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3200" b="1" spc="-5" dirty="0" smtClean="0">
              <a:solidFill>
                <a:srgbClr val="000066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3200" b="1" spc="-5" dirty="0" smtClean="0">
                <a:solidFill>
                  <a:srgbClr val="000066"/>
                </a:solidFill>
                <a:latin typeface="Times New Roman" panose="02020603050405020304" pitchFamily="18" charset="0"/>
              </a:rPr>
              <a:t>Как пишутся предлоги с другими частями речи?</a:t>
            </a:r>
            <a:endParaRPr lang="ru-RU" sz="3200" b="1" dirty="0">
              <a:solidFill>
                <a:srgbClr val="00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30212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072"/>
            <a:ext cx="12192000" cy="684192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740766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Какой частью речи является слово «позади» в предложениях?</a:t>
            </a:r>
            <a:endParaRPr lang="ru-RU" dirty="0">
              <a:solidFill>
                <a:srgbClr val="66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48640" y="1825624"/>
            <a:ext cx="11022676" cy="461673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r>
              <a:rPr lang="ru-RU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Холмы остались </a:t>
            </a:r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позади</a:t>
            </a:r>
            <a:r>
              <a:rPr lang="ru-RU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0" indent="0" algn="ctr"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Позади</a:t>
            </a:r>
            <a:r>
              <a:rPr lang="ru-RU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дома был роскошный сад. </a:t>
            </a:r>
          </a:p>
          <a:p>
            <a:pPr marL="0" indent="0" algn="ctr">
              <a:spcAft>
                <a:spcPts val="0"/>
              </a:spcAft>
              <a:buNone/>
            </a:pPr>
            <a:r>
              <a:rPr lang="ru-RU" sz="40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Я уходил от знакомых, </a:t>
            </a:r>
            <a: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благодаря </a:t>
            </a:r>
            <a:r>
              <a:rPr lang="ru-RU" sz="40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их за теплый прием</a:t>
            </a:r>
            <a:r>
              <a:rPr lang="ru-RU" sz="40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</a:t>
            </a:r>
            <a:r>
              <a:rPr lang="ru-RU" sz="40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 </a:t>
            </a:r>
          </a:p>
          <a:p>
            <a:pPr marL="0" indent="0" algn="ctr">
              <a:buNone/>
            </a:pPr>
            <a: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Благодаря </a:t>
            </a:r>
            <a:r>
              <a:rPr lang="ru-RU" sz="40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помощи друга я справился с трудностями.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16720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фон для презентаций русский язык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76"/>
            <a:ext cx="12192000" cy="6861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9927" y="665018"/>
            <a:ext cx="10349345" cy="4301765"/>
          </a:xfrm>
        </p:spPr>
        <p:txBody>
          <a:bodyPr>
            <a:normAutofit/>
          </a:bodyPr>
          <a:lstStyle/>
          <a:p>
            <a:r>
              <a:rPr lang="ru-RU" sz="8800" b="1" spc="-15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Производные и непроизводные </a:t>
            </a:r>
            <a:r>
              <a:rPr lang="ru-RU" sz="8800" b="1" spc="-15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8800" b="1" spc="-15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8800" b="1" spc="-15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предлоги</a:t>
            </a:r>
            <a:endParaRPr lang="ru-RU" sz="8800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01091" y="4966783"/>
            <a:ext cx="9144000" cy="1655762"/>
          </a:xfrm>
        </p:spPr>
        <p:txBody>
          <a:bodyPr/>
          <a:lstStyle/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690000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366"/>
            <a:ext cx="12192000" cy="686873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9262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Опорные слова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759527"/>
            <a:ext cx="10515600" cy="4765964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  <a:p>
            <a:pPr marL="0" indent="0" algn="ctr">
              <a:buNone/>
            </a:pPr>
            <a:r>
              <a:rPr lang="ru-RU" sz="48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Познакомиться с … </a:t>
            </a:r>
          </a:p>
          <a:p>
            <a:pPr marL="0" indent="0" algn="ctr">
              <a:buNone/>
            </a:pPr>
            <a:endParaRPr lang="ru-RU" sz="4800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48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Научиться различать …</a:t>
            </a:r>
          </a:p>
          <a:p>
            <a:pPr marL="0" indent="0" algn="ctr">
              <a:buNone/>
            </a:pPr>
            <a:endParaRPr lang="ru-RU" sz="4800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48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Продолжить работу … </a:t>
            </a:r>
          </a:p>
        </p:txBody>
      </p:sp>
    </p:spTree>
    <p:extLst>
      <p:ext uri="{BB962C8B-B14F-4D97-AF65-F5344CB8AC3E}">
        <p14:creationId xmlns:p14="http://schemas.microsoft.com/office/powerpoint/2010/main" val="1689043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799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1383" y="430889"/>
            <a:ext cx="10791092" cy="615814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6240737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757363"/>
            <a:ext cx="12192000" cy="1037272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827061">
            <a:off x="5262127" y="271030"/>
            <a:ext cx="5991338" cy="6156280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Рубрика </a:t>
            </a:r>
            <a:br>
              <a:rPr lang="ru-RU" sz="5400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«Это интересно!» </a:t>
            </a:r>
            <a:endParaRPr lang="ru-RU" sz="5400" b="1" dirty="0">
              <a:solidFill>
                <a:srgbClr val="8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 flipV="1">
            <a:off x="838200" y="6176963"/>
            <a:ext cx="1738745" cy="57582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1093418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33525" y="-3200400"/>
            <a:ext cx="18288000" cy="11430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83127" y="1825625"/>
            <a:ext cx="12036829" cy="4351338"/>
          </a:xfrm>
        </p:spPr>
        <p:txBody>
          <a:bodyPr/>
          <a:lstStyle/>
          <a:p>
            <a:pPr marL="0" indent="0">
              <a:buNone/>
            </a:pPr>
            <a:endParaRPr lang="ru-RU" sz="4800" dirty="0" smtClean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8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sz="48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рассчитывай </a:t>
            </a:r>
            <a:r>
              <a:rPr lang="ru-RU" sz="4800" b="1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встречу </a:t>
            </a:r>
            <a:r>
              <a:rPr lang="ru-RU" sz="48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друзьями.</a:t>
            </a:r>
          </a:p>
          <a:p>
            <a:pPr marL="0" indent="0">
              <a:buNone/>
            </a:pPr>
            <a:endParaRPr lang="ru-RU" sz="4800" dirty="0" smtClean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8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Цветы тянутся </a:t>
            </a:r>
            <a:r>
              <a:rPr lang="ru-RU" sz="4800" b="1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навстречу</a:t>
            </a:r>
            <a:r>
              <a:rPr lang="ru-RU" sz="48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солнцу.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01930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-1338262"/>
            <a:ext cx="12372109" cy="862575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163781"/>
          </a:xfrm>
        </p:spPr>
        <p:txBody>
          <a:bodyPr/>
          <a:lstStyle/>
          <a:p>
            <a:pPr algn="ctr"/>
            <a:r>
              <a:rPr lang="ru-RU" u="sng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Работа в парах</a:t>
            </a: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130531"/>
            <a:ext cx="10515600" cy="5046432"/>
          </a:xfrm>
        </p:spPr>
        <p:txBody>
          <a:bodyPr/>
          <a:lstStyle/>
          <a:p>
            <a:pPr>
              <a:spcAft>
                <a:spcPts val="0"/>
              </a:spcAft>
            </a:pPr>
            <a:endParaRPr lang="ru-RU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3200" dirty="0" smtClean="0">
                <a:solidFill>
                  <a:srgbClr val="002060"/>
                </a:solidFill>
                <a:latin typeface="Times New Roman"/>
                <a:ea typeface="Times New Roman"/>
              </a:rPr>
              <a:t>Поговорил </a:t>
            </a:r>
            <a:r>
              <a:rPr lang="ru-RU" sz="3200" dirty="0">
                <a:solidFill>
                  <a:srgbClr val="002060"/>
                </a:solidFill>
                <a:latin typeface="Times New Roman"/>
                <a:ea typeface="Times New Roman"/>
              </a:rPr>
              <a:t>с другом</a:t>
            </a:r>
            <a:r>
              <a:rPr lang="ru-RU" sz="3200" dirty="0">
                <a:solidFill>
                  <a:srgbClr val="002060"/>
                </a:solidFill>
                <a:latin typeface="Arial"/>
                <a:ea typeface="Times New Roman"/>
              </a:rPr>
              <a:t> </a:t>
            </a:r>
            <a:r>
              <a:rPr lang="ru-RU" sz="3200" b="1" dirty="0">
                <a:solidFill>
                  <a:srgbClr val="002060"/>
                </a:solidFill>
                <a:latin typeface="Times New Roman"/>
                <a:ea typeface="Times New Roman"/>
              </a:rPr>
              <a:t>насчет</a:t>
            </a:r>
            <a:r>
              <a:rPr lang="ru-RU" sz="3200" dirty="0">
                <a:solidFill>
                  <a:srgbClr val="002060"/>
                </a:solidFill>
                <a:latin typeface="Arial"/>
                <a:ea typeface="Times New Roman"/>
              </a:rPr>
              <a:t> </a:t>
            </a:r>
            <a:r>
              <a:rPr lang="ru-RU" sz="3200" dirty="0">
                <a:solidFill>
                  <a:srgbClr val="002060"/>
                </a:solidFill>
                <a:latin typeface="Times New Roman"/>
                <a:ea typeface="Times New Roman"/>
              </a:rPr>
              <a:t>работы.</a:t>
            </a:r>
            <a:r>
              <a:rPr lang="ru-RU" sz="3200" dirty="0">
                <a:solidFill>
                  <a:srgbClr val="002060"/>
                </a:solidFill>
                <a:latin typeface="Arial"/>
                <a:ea typeface="Times New Roman"/>
              </a:rPr>
              <a:t> – </a:t>
            </a:r>
            <a:r>
              <a:rPr lang="ru-RU" sz="3200" dirty="0">
                <a:solidFill>
                  <a:srgbClr val="002060"/>
                </a:solidFill>
                <a:latin typeface="Times New Roman"/>
                <a:ea typeface="Times New Roman"/>
              </a:rPr>
              <a:t>Положил деньги</a:t>
            </a:r>
            <a:r>
              <a:rPr lang="ru-RU" sz="3200" dirty="0">
                <a:solidFill>
                  <a:srgbClr val="002060"/>
                </a:solidFill>
                <a:latin typeface="Arial"/>
                <a:ea typeface="Times New Roman"/>
              </a:rPr>
              <a:t> </a:t>
            </a:r>
            <a:r>
              <a:rPr lang="ru-RU" sz="3200" b="1" dirty="0">
                <a:solidFill>
                  <a:srgbClr val="002060"/>
                </a:solidFill>
                <a:latin typeface="Times New Roman"/>
                <a:ea typeface="Times New Roman"/>
              </a:rPr>
              <a:t>на счет</a:t>
            </a:r>
            <a:r>
              <a:rPr lang="ru-RU" sz="3200" dirty="0">
                <a:solidFill>
                  <a:srgbClr val="002060"/>
                </a:solidFill>
                <a:latin typeface="Arial"/>
                <a:ea typeface="Times New Roman"/>
              </a:rPr>
              <a:t> </a:t>
            </a:r>
            <a:r>
              <a:rPr lang="ru-RU" sz="3200" dirty="0">
                <a:solidFill>
                  <a:srgbClr val="002060"/>
                </a:solidFill>
                <a:latin typeface="Times New Roman"/>
                <a:ea typeface="Times New Roman"/>
              </a:rPr>
              <a:t>в банке.</a:t>
            </a:r>
          </a:p>
          <a:p>
            <a:pPr>
              <a:spcAft>
                <a:spcPts val="0"/>
              </a:spcAft>
            </a:pPr>
            <a:r>
              <a:rPr lang="ru-RU" sz="3200" dirty="0">
                <a:solidFill>
                  <a:srgbClr val="002060"/>
                </a:solidFill>
                <a:latin typeface="Times New Roman"/>
                <a:ea typeface="Times New Roman"/>
              </a:rPr>
              <a:t>Футболист промчался</a:t>
            </a:r>
            <a:r>
              <a:rPr lang="ru-RU" sz="3200" dirty="0">
                <a:solidFill>
                  <a:srgbClr val="002060"/>
                </a:solidFill>
                <a:latin typeface="Arial"/>
                <a:ea typeface="Times New Roman"/>
              </a:rPr>
              <a:t> </a:t>
            </a:r>
            <a:r>
              <a:rPr lang="ru-RU" sz="3200" b="1" dirty="0">
                <a:solidFill>
                  <a:srgbClr val="002060"/>
                </a:solidFill>
                <a:latin typeface="Times New Roman"/>
                <a:ea typeface="Times New Roman"/>
              </a:rPr>
              <a:t>мимо.</a:t>
            </a:r>
            <a:r>
              <a:rPr lang="ru-RU" sz="3200" dirty="0">
                <a:solidFill>
                  <a:srgbClr val="002060"/>
                </a:solidFill>
                <a:latin typeface="Arial"/>
                <a:ea typeface="Times New Roman"/>
              </a:rPr>
              <a:t> – </a:t>
            </a:r>
            <a:r>
              <a:rPr lang="ru-RU" sz="3200" dirty="0">
                <a:solidFill>
                  <a:srgbClr val="002060"/>
                </a:solidFill>
                <a:latin typeface="Times New Roman"/>
                <a:ea typeface="Times New Roman"/>
              </a:rPr>
              <a:t>Корабль проплыл</a:t>
            </a:r>
            <a:r>
              <a:rPr lang="ru-RU" sz="3200" dirty="0">
                <a:solidFill>
                  <a:srgbClr val="002060"/>
                </a:solidFill>
                <a:latin typeface="Arial"/>
                <a:ea typeface="Times New Roman"/>
              </a:rPr>
              <a:t> </a:t>
            </a:r>
            <a:r>
              <a:rPr lang="ru-RU" sz="3200" b="1" dirty="0">
                <a:solidFill>
                  <a:srgbClr val="002060"/>
                </a:solidFill>
                <a:latin typeface="Times New Roman"/>
                <a:ea typeface="Times New Roman"/>
              </a:rPr>
              <a:t>мимо</a:t>
            </a:r>
            <a:r>
              <a:rPr lang="ru-RU" sz="3200" dirty="0">
                <a:solidFill>
                  <a:srgbClr val="002060"/>
                </a:solidFill>
                <a:latin typeface="Arial"/>
                <a:ea typeface="Times New Roman"/>
              </a:rPr>
              <a:t> </a:t>
            </a:r>
            <a:r>
              <a:rPr lang="ru-RU" sz="3200" dirty="0">
                <a:solidFill>
                  <a:srgbClr val="002060"/>
                </a:solidFill>
                <a:latin typeface="Times New Roman"/>
                <a:ea typeface="Times New Roman"/>
              </a:rPr>
              <a:t>острова.</a:t>
            </a:r>
          </a:p>
          <a:p>
            <a:pPr algn="just">
              <a:spcAft>
                <a:spcPts val="0"/>
              </a:spcAft>
            </a:pPr>
            <a:r>
              <a:rPr lang="ru-RU" sz="3200" b="1" dirty="0">
                <a:solidFill>
                  <a:srgbClr val="002060"/>
                </a:solidFill>
                <a:latin typeface="Times New Roman"/>
                <a:ea typeface="Times New Roman"/>
              </a:rPr>
              <a:t>Вблизи</a:t>
            </a:r>
            <a:r>
              <a:rPr lang="ru-RU" sz="3200" dirty="0">
                <a:solidFill>
                  <a:srgbClr val="002060"/>
                </a:solidFill>
                <a:latin typeface="Times New Roman"/>
                <a:ea typeface="Times New Roman"/>
              </a:rPr>
              <a:t> виднелся лес. – </a:t>
            </a:r>
            <a:r>
              <a:rPr lang="ru-RU" sz="3200" b="1" dirty="0">
                <a:solidFill>
                  <a:srgbClr val="002060"/>
                </a:solidFill>
                <a:latin typeface="Times New Roman"/>
                <a:ea typeface="Times New Roman"/>
              </a:rPr>
              <a:t>Вблизи</a:t>
            </a:r>
            <a:r>
              <a:rPr lang="ru-RU" sz="3200" dirty="0">
                <a:solidFill>
                  <a:srgbClr val="002060"/>
                </a:solidFill>
                <a:latin typeface="Times New Roman"/>
                <a:ea typeface="Times New Roman"/>
              </a:rPr>
              <a:t> села протекала река.</a:t>
            </a:r>
          </a:p>
          <a:p>
            <a:pPr algn="just">
              <a:spcAft>
                <a:spcPts val="0"/>
              </a:spcAft>
            </a:pPr>
            <a:r>
              <a:rPr lang="ru-RU" sz="3200" dirty="0">
                <a:solidFill>
                  <a:srgbClr val="002060"/>
                </a:solidFill>
                <a:latin typeface="Times New Roman"/>
                <a:ea typeface="Times New Roman"/>
              </a:rPr>
              <a:t>Я зайду к вам </a:t>
            </a:r>
            <a:r>
              <a:rPr lang="ru-RU" sz="3200" b="1" dirty="0">
                <a:solidFill>
                  <a:srgbClr val="002060"/>
                </a:solidFill>
                <a:latin typeface="Times New Roman"/>
                <a:ea typeface="Times New Roman"/>
              </a:rPr>
              <a:t>после</a:t>
            </a:r>
            <a:r>
              <a:rPr lang="ru-RU" sz="3200" dirty="0">
                <a:solidFill>
                  <a:srgbClr val="002060"/>
                </a:solidFill>
                <a:latin typeface="Times New Roman"/>
                <a:ea typeface="Times New Roman"/>
              </a:rPr>
              <a:t>. –  Я расскажу тебе это </a:t>
            </a:r>
            <a:r>
              <a:rPr lang="ru-RU" sz="3200" b="1" dirty="0">
                <a:solidFill>
                  <a:srgbClr val="002060"/>
                </a:solidFill>
                <a:latin typeface="Times New Roman"/>
                <a:ea typeface="Times New Roman"/>
              </a:rPr>
              <a:t>после</a:t>
            </a:r>
            <a:r>
              <a:rPr lang="ru-RU" sz="3200" dirty="0">
                <a:solidFill>
                  <a:srgbClr val="002060"/>
                </a:solidFill>
                <a:latin typeface="Times New Roman"/>
                <a:ea typeface="Times New Roman"/>
              </a:rPr>
              <a:t> урока.</a:t>
            </a:r>
          </a:p>
          <a:p>
            <a:pPr>
              <a:spcAft>
                <a:spcPts val="0"/>
              </a:spcAft>
              <a:tabLst>
                <a:tab pos="935990" algn="l"/>
              </a:tabLst>
            </a:pPr>
            <a:r>
              <a:rPr lang="ru-RU" sz="3200" dirty="0">
                <a:solidFill>
                  <a:srgbClr val="002060"/>
                </a:solidFill>
                <a:latin typeface="Times New Roman"/>
                <a:ea typeface="Times New Roman"/>
              </a:rPr>
              <a:t>Я обошел вокруг дерева. – Вокруг хорошо видно. 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5615310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</TotalTime>
  <Words>281</Words>
  <Application>Microsoft Office PowerPoint</Application>
  <PresentationFormat>Произвольный</PresentationFormat>
  <Paragraphs>69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Презентация PowerPoint</vt:lpstr>
      <vt:lpstr>Проверка домашнего задания</vt:lpstr>
      <vt:lpstr>Какой частью речи является слово «позади» в предложениях?</vt:lpstr>
      <vt:lpstr>Производные и непроизводные  предлоги</vt:lpstr>
      <vt:lpstr>Опорные слова</vt:lpstr>
      <vt:lpstr>Презентация PowerPoint</vt:lpstr>
      <vt:lpstr>Рубрика  «Это интересно!» </vt:lpstr>
      <vt:lpstr>Презентация PowerPoint</vt:lpstr>
      <vt:lpstr>Работа в парах</vt:lpstr>
      <vt:lpstr>Найдите производный и непроизводный предлоги в следующих предложениях, объясните свою точку зрения.</vt:lpstr>
      <vt:lpstr>Замените непроизводные предлоги синонимичными производными</vt:lpstr>
      <vt:lpstr>Игра «Четвертый лишний»</vt:lpstr>
      <vt:lpstr>Презентация PowerPoint</vt:lpstr>
      <vt:lpstr>Тестовые задания.  Работа на карточках.</vt:lpstr>
      <vt:lpstr>Рефлексия. Верно ли утверждение?</vt:lpstr>
      <vt:lpstr>Домашнее задание. 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Энвер</cp:lastModifiedBy>
  <cp:revision>18</cp:revision>
  <dcterms:created xsi:type="dcterms:W3CDTF">2018-02-27T13:55:59Z</dcterms:created>
  <dcterms:modified xsi:type="dcterms:W3CDTF">2018-02-27T21:30:21Z</dcterms:modified>
</cp:coreProperties>
</file>