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62" r:id="rId3"/>
    <p:sldId id="263" r:id="rId4"/>
    <p:sldId id="266" r:id="rId5"/>
    <p:sldId id="267" r:id="rId6"/>
    <p:sldId id="269" r:id="rId7"/>
    <p:sldId id="271" r:id="rId8"/>
    <p:sldId id="272" r:id="rId9"/>
    <p:sldId id="257" r:id="rId10"/>
    <p:sldId id="284" r:id="rId11"/>
    <p:sldId id="286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7" d="100"/>
          <a:sy n="77" d="100"/>
        </p:scale>
        <p:origin x="64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9/30/2025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9/30/2025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9/30/2025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9/30/2025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9/30/2025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9/30/2025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9/30/2025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9/30/2025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9/30/2025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9/30/2025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9/30/2025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9/30/2025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9/30/2025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9/30/2025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9/30/2025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9/30/2025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9/30/2025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8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9/30/2025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ru.ruwiki.ru/wiki/%D0%A0%D0%B5%D0%BC%D0%B1%D0%BE,_%D0%90%D1%80%D1%82%D1%8E%D1%80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ru.ruwiki.ru/wiki/%D0%9A%D0%B0%D0%BD%D0%B4%D0%B8%D0%BD%D1%81%D0%BA%D0%B8%D0%B9,_%D0%92%D0%B0%D1%81%D0%B8%D0%BB%D0%B8%D0%B9_%D0%92%D0%B0%D1%81%D0%B8%D0%BB%D1%8C%D0%B5%D0%B2%D0%B8%D1%87" TargetMode="External"/><Relationship Id="rId4" Type="http://schemas.openxmlformats.org/officeDocument/2006/relationships/hyperlink" Target="https://ru.ruwiki.ru/wiki/%D0%96%D0%B8%D0%B2%D0%BE%D0%BF%D0%B8%D1%81%D1%8C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https://ru.ruwiki.ru/wiki/%D0%A4%D0%B0%D0%B9%D0%BB:Scriabin_keyboard.svg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B050"/>
                </a:solidFill>
              </a:rPr>
              <a:t>Звуки и </a:t>
            </a:r>
            <a:r>
              <a:rPr lang="ru-RU" dirty="0" smtClean="0">
                <a:solidFill>
                  <a:srgbClr val="00B050"/>
                </a:solidFill>
              </a:rPr>
              <a:t>цвета. что такое  синестезия.</a:t>
            </a:r>
            <a:br>
              <a:rPr lang="ru-RU" dirty="0" smtClean="0">
                <a:solidFill>
                  <a:srgbClr val="00B050"/>
                </a:solidFill>
              </a:rPr>
            </a:br>
            <a:r>
              <a:rPr lang="ru-RU" dirty="0" smtClean="0">
                <a:solidFill>
                  <a:srgbClr val="00B050"/>
                </a:solidFill>
              </a:rPr>
              <a:t> Применяем на практике.</a:t>
            </a:r>
            <a:br>
              <a:rPr lang="ru-RU" dirty="0" smtClean="0">
                <a:solidFill>
                  <a:srgbClr val="00B050"/>
                </a:solidFill>
              </a:rPr>
            </a:br>
            <a:r>
              <a:rPr lang="ru-RU" dirty="0" smtClean="0">
                <a:solidFill>
                  <a:srgbClr val="00B050"/>
                </a:solidFill>
              </a:rPr>
              <a:t>Интервалы </a:t>
            </a:r>
            <a:r>
              <a:rPr lang="ru-RU" smtClean="0">
                <a:solidFill>
                  <a:srgbClr val="00B050"/>
                </a:solidFill>
              </a:rPr>
              <a:t>в цвете.</a:t>
            </a:r>
            <a:endParaRPr lang="ru-RU" dirty="0">
              <a:solidFill>
                <a:srgbClr val="00B05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5197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ru-RU" spc="5" dirty="0">
                <a:solidFill>
                  <a:srgbClr val="1E1E1E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слово «синестезия» происходит от древнегреческого </a:t>
            </a:r>
            <a:r>
              <a:rPr lang="ru-RU" spc="5" dirty="0" err="1">
                <a:solidFill>
                  <a:srgbClr val="1E1E1E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σύν</a:t>
            </a:r>
            <a:r>
              <a:rPr lang="ru-RU" spc="5" dirty="0">
                <a:solidFill>
                  <a:srgbClr val="1E1E1E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(</a:t>
            </a:r>
            <a:r>
              <a:rPr lang="ru-RU" spc="5" dirty="0" err="1">
                <a:solidFill>
                  <a:srgbClr val="1E1E1E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syn</a:t>
            </a:r>
            <a:r>
              <a:rPr lang="ru-RU" spc="5" dirty="0">
                <a:solidFill>
                  <a:srgbClr val="1E1E1E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), «вместе», и α</a:t>
            </a:r>
            <a:r>
              <a:rPr lang="ru-RU" spc="5" dirty="0" err="1">
                <a:solidFill>
                  <a:srgbClr val="1E1E1E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ἴσθησις</a:t>
            </a:r>
            <a:r>
              <a:rPr lang="ru-RU" spc="5" dirty="0">
                <a:solidFill>
                  <a:srgbClr val="1E1E1E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(</a:t>
            </a:r>
            <a:r>
              <a:rPr lang="ru-RU" spc="5" dirty="0" err="1">
                <a:solidFill>
                  <a:srgbClr val="1E1E1E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aisthēsis</a:t>
            </a:r>
            <a:r>
              <a:rPr lang="ru-RU" spc="5" dirty="0">
                <a:solidFill>
                  <a:srgbClr val="1E1E1E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), «ощущение</a:t>
            </a:r>
            <a:r>
              <a:rPr lang="ru-RU" spc="5" dirty="0" smtClean="0">
                <a:solidFill>
                  <a:srgbClr val="1E1E1E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»).</a:t>
            </a:r>
          </a:p>
          <a:p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В нашем языке легко можно найти словосочетания и обороты, доказывающие, что признаки синестезии есть если не у всех, то, по крайней мере, у многих людей. Для нас нет ничего необычного в таких словосочетаниях, как «сладкие звуки», «кислотные цвета», «медовый голос», «холодный тон», «горящий взгляд», «режущий звук», «бархатная ночь», «белое безмолвие», «резкие цвета» </a:t>
            </a:r>
            <a:r>
              <a:rPr lang="ru-RU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61133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3775" y="-1064029"/>
            <a:ext cx="10216965" cy="8063345"/>
          </a:xfrm>
        </p:spPr>
        <p:txBody>
          <a:bodyPr>
            <a:normAutofit/>
          </a:bodyPr>
          <a:lstStyle/>
          <a:p>
            <a:pPr algn="l"/>
            <a:r>
              <a:rPr lang="ru-RU" b="1" dirty="0"/>
              <a:t>Синестезия в </a:t>
            </a:r>
            <a:r>
              <a:rPr lang="ru-RU" b="1" dirty="0" smtClean="0"/>
              <a:t>поэзии</a:t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sz="1800" b="1" dirty="0" err="1" smtClean="0"/>
              <a:t>артюр</a:t>
            </a:r>
            <a:r>
              <a:rPr lang="ru-RU" sz="1800" b="1" dirty="0" smtClean="0"/>
              <a:t> </a:t>
            </a:r>
            <a:r>
              <a:rPr lang="ru-RU" sz="1800" b="1" dirty="0" err="1" smtClean="0"/>
              <a:t>рембо</a:t>
            </a:r>
            <a:r>
              <a:rPr lang="ru-RU" sz="1800" b="1" dirty="0" smtClean="0"/>
              <a:t> (1854-1891</a:t>
            </a:r>
            <a:r>
              <a:rPr lang="ru-RU" sz="1800" b="1" dirty="0" smtClean="0"/>
              <a:t>)</a:t>
            </a: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/>
              <a:t/>
            </a:r>
            <a:br>
              <a:rPr lang="ru-RU" b="1" dirty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/>
              <a:t/>
            </a:r>
            <a:br>
              <a:rPr lang="ru-RU" b="1" dirty="0"/>
            </a:br>
            <a:r>
              <a:rPr lang="ru-RU" b="1" dirty="0" smtClean="0"/>
              <a:t/>
            </a:r>
            <a:br>
              <a:rPr lang="ru-RU" b="1" dirty="0" smtClean="0"/>
            </a:b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7359" y="241866"/>
            <a:ext cx="3167149" cy="3699165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840344" y="4146115"/>
            <a:ext cx="10363826" cy="1945709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Довольно ярким примером является сонет </a:t>
            </a:r>
            <a:r>
              <a:rPr lang="ru-RU" u="sng" dirty="0" err="1">
                <a:solidFill>
                  <a:srgbClr val="0563C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 tooltip="Рембо, Артюр"/>
              </a:rPr>
              <a:t>Артюра</a:t>
            </a:r>
            <a:r>
              <a:rPr lang="ru-RU" u="sng" dirty="0">
                <a:solidFill>
                  <a:srgbClr val="0563C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 tooltip="Рембо, Артюр"/>
              </a:rPr>
              <a:t> Рембо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«Гласные» (1871 г.), который содержит в себе как элементарные ассоциации между гласными и тем или иным цветом, так и образы, порожденные этими ассоциациями: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 — черно, бело — Е, У — зелено, О — сине,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 — красно… Я хочу открыть рождение гласных.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82619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ru-RU" b="1" dirty="0"/>
              <a:t>Синестезия в живописи</a:t>
            </a:r>
            <a:r>
              <a:rPr lang="ru-RU" dirty="0"/>
              <a:t/>
            </a:r>
            <a:br>
              <a:rPr lang="ru-RU" dirty="0"/>
            </a:br>
            <a:r>
              <a:rPr lang="ru-RU" sz="1800" dirty="0" smtClean="0"/>
              <a:t>Василий </a:t>
            </a:r>
            <a:r>
              <a:rPr lang="ru-RU" sz="1800" dirty="0" err="1" smtClean="0"/>
              <a:t>кандинский</a:t>
            </a:r>
            <a:r>
              <a:rPr lang="ru-RU" sz="1800" dirty="0" smtClean="0"/>
              <a:t> (1866-1944)                        </a:t>
            </a:r>
            <a:r>
              <a:rPr lang="ru-RU" sz="1800" dirty="0" err="1" smtClean="0"/>
              <a:t>микалоюс</a:t>
            </a:r>
            <a:r>
              <a:rPr lang="ru-RU" sz="1800" dirty="0" smtClean="0"/>
              <a:t> </a:t>
            </a:r>
            <a:r>
              <a:rPr lang="ru-RU" sz="1800" dirty="0" err="1" smtClean="0"/>
              <a:t>чюрлёнис</a:t>
            </a:r>
            <a:r>
              <a:rPr lang="ru-RU" sz="1800" dirty="0" smtClean="0"/>
              <a:t> (1975-1911)</a:t>
            </a:r>
            <a:r>
              <a:rPr lang="ru-RU" sz="2000" b="1" dirty="0"/>
              <a:t/>
            </a:r>
            <a:br>
              <a:rPr lang="ru-RU" sz="2000" b="1" dirty="0"/>
            </a:br>
            <a:r>
              <a:rPr lang="ru-RU" sz="2000" dirty="0"/>
              <a:t/>
            </a:r>
            <a:br>
              <a:rPr lang="ru-RU" sz="2000" dirty="0"/>
            </a:br>
            <a:endParaRPr lang="ru-RU" sz="20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572" y="1772625"/>
            <a:ext cx="4287463" cy="2902657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8231" y="1750946"/>
            <a:ext cx="2610197" cy="3388084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048000" y="2345563"/>
            <a:ext cx="6096000" cy="37555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65491" y="4913701"/>
            <a:ext cx="5930509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Синестезия не могла не коснуться живописи.</a:t>
            </a:r>
            <a:r>
              <a:rPr lang="ru-RU" spc="5" dirty="0">
                <a:solidFill>
                  <a:srgbClr val="1E1E1E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Одним из известных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синестетов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в </a:t>
            </a:r>
            <a:r>
              <a:rPr lang="ru-RU" u="sng" dirty="0">
                <a:solidFill>
                  <a:srgbClr val="0563C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4" tooltip="Живопись"/>
              </a:rPr>
              <a:t>живописи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является </a:t>
            </a:r>
            <a:r>
              <a:rPr lang="ru-RU" u="sng" dirty="0">
                <a:solidFill>
                  <a:srgbClr val="0563C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5" tooltip="Кандинский, Василий Васильевич"/>
              </a:rPr>
              <a:t>Василий Кандинский</a:t>
            </a:r>
            <a:r>
              <a:rPr lang="ru-RU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ru-RU" spc="5" dirty="0" smtClean="0">
                <a:solidFill>
                  <a:srgbClr val="1E1E1E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Живописец характеризовал цвет с помощью звуковых определений и тем самым положил начало практике приложения визуальных понятий к музыке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9907490" y="2453113"/>
            <a:ext cx="2004761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Его называют «мастером гармонии», чьё творчество отличается глубоким символизмом и философским содержанием.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88453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dirty="0" smtClean="0"/>
              <a:t>Кандинский</a:t>
            </a:r>
            <a:br>
              <a:rPr lang="ru-RU" altLang="ru-RU" dirty="0" smtClean="0"/>
            </a:br>
            <a:r>
              <a:rPr lang="ru-RU" altLang="ru-RU" dirty="0" smtClean="0"/>
              <a:t> </a:t>
            </a:r>
            <a:r>
              <a:rPr lang="ru-RU" altLang="ru-RU" dirty="0"/>
              <a:t>Импресия2 Концерт</a:t>
            </a:r>
            <a:endParaRPr lang="ru-RU" dirty="0"/>
          </a:p>
        </p:txBody>
      </p:sp>
      <p:pic>
        <p:nvPicPr>
          <p:cNvPr id="4" name="Рисунок 4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9869" y="2214695"/>
            <a:ext cx="7955280" cy="42775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26161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3775" y="116379"/>
            <a:ext cx="10364451" cy="1504603"/>
          </a:xfrm>
        </p:spPr>
        <p:txBody>
          <a:bodyPr/>
          <a:lstStyle/>
          <a:p>
            <a:r>
              <a:rPr lang="ru-RU" dirty="0" err="1" smtClean="0"/>
              <a:t>Чюрлёнис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Соната </a:t>
            </a:r>
            <a:r>
              <a:rPr lang="ru-RU" dirty="0"/>
              <a:t>весны. Анданте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2803" y="1562793"/>
            <a:ext cx="4671178" cy="5228705"/>
          </a:xfrm>
        </p:spPr>
      </p:pic>
    </p:spTree>
    <p:extLst>
      <p:ext uri="{BB962C8B-B14F-4D97-AF65-F5344CB8AC3E}">
        <p14:creationId xmlns:p14="http://schemas.microsoft.com/office/powerpoint/2010/main" val="3562384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ru-RU" b="1" dirty="0"/>
              <a:t>Синестезия в </a:t>
            </a:r>
            <a:r>
              <a:rPr lang="ru-RU" b="1" dirty="0" smtClean="0"/>
              <a:t>музыке</a:t>
            </a:r>
            <a:r>
              <a:rPr lang="en-US" dirty="0"/>
              <a:t/>
            </a:r>
            <a:br>
              <a:rPr lang="en-US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1800" dirty="0" smtClean="0"/>
              <a:t>Александр Скрябин (1871-1915)                             </a:t>
            </a:r>
            <a:br>
              <a:rPr lang="ru-RU" sz="1800" dirty="0" smtClean="0"/>
            </a:br>
            <a:r>
              <a:rPr lang="ru-RU" sz="1800" dirty="0"/>
              <a:t> </a:t>
            </a:r>
            <a:r>
              <a:rPr lang="ru-RU" sz="1800" dirty="0" smtClean="0"/>
              <a:t>                                                                 </a:t>
            </a:r>
            <a:br>
              <a:rPr lang="ru-RU" sz="1800" dirty="0" smtClean="0"/>
            </a:br>
            <a:r>
              <a:rPr lang="ru-RU" sz="1800" dirty="0"/>
              <a:t> </a:t>
            </a:r>
            <a:r>
              <a:rPr lang="ru-RU" sz="1800" dirty="0" smtClean="0"/>
              <a:t>                                                                                          Николай Римский-корсаков (1844-1908)              </a:t>
            </a:r>
            <a:endParaRPr lang="ru-RU" sz="1800" dirty="0"/>
          </a:p>
        </p:txBody>
      </p:sp>
      <p:pic>
        <p:nvPicPr>
          <p:cNvPr id="4" name="Picture 6" descr="Александр Скрябин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807" y="1957021"/>
            <a:ext cx="3014091" cy="3424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C:\Users\User11\Desktop\97f2b6ad0ce7a41cf4d7260fa5e59d6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0" y="2985437"/>
            <a:ext cx="2709201" cy="3315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534422" y="2493744"/>
            <a:ext cx="4609578" cy="27596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Скрябин создал собственную систему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цветотональности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в которой обозначил до-мажор красным цветом, ре-мажор — желтым, соль-мажор — оранжево-розовым, а ля-мажор — зеленым. При этом их видение цветов тональностей сильно различалось, так, Римский-Корсаков в отличие от Скрябина видел до мажор белым.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4504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Соответствие цветов и тональностей по Скрябину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4" name="Объект 3" descr="https://cdn.ruwiki.ru/commonswiki/files/thumb/7/77/Scriabin_keyboard.svg/300px-Scriabin_keyboard.svg.png">
            <a:hlinkClick r:id="rId2"/>
          </p:cNvPr>
          <p:cNvPicPr>
            <a:picLocks noGrp="1"/>
          </p:cNvPicPr>
          <p:nvPr>
            <p:ph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4807" y="2044931"/>
            <a:ext cx="7257011" cy="372410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65346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5358334"/>
          </a:xfrm>
        </p:spPr>
        <p:txBody>
          <a:bodyPr/>
          <a:lstStyle/>
          <a:p>
            <a:r>
              <a:rPr lang="ru-RU" dirty="0">
                <a:solidFill>
                  <a:srgbClr val="FF0000"/>
                </a:solidFill>
              </a:rPr>
              <a:t>Синестезия </a:t>
            </a:r>
            <a:r>
              <a:rPr lang="ru-RU" dirty="0" smtClean="0">
                <a:solidFill>
                  <a:srgbClr val="FF0000"/>
                </a:solidFill>
              </a:rPr>
              <a:t>буквально </a:t>
            </a:r>
            <a:r>
              <a:rPr lang="ru-RU" dirty="0">
                <a:solidFill>
                  <a:srgbClr val="FF0000"/>
                </a:solidFill>
              </a:rPr>
              <a:t>означает «союз чувств</a:t>
            </a:r>
            <a:r>
              <a:rPr lang="ru-RU" dirty="0" smtClean="0">
                <a:solidFill>
                  <a:srgbClr val="FF0000"/>
                </a:solidFill>
              </a:rPr>
              <a:t>» или «совместное ощущение»</a:t>
            </a:r>
            <a:r>
              <a:rPr lang="ru-RU" dirty="0">
                <a:solidFill>
                  <a:srgbClr val="FF0000"/>
                </a:solidFill>
              </a:rPr>
              <a:t/>
            </a:r>
            <a:br>
              <a:rPr lang="ru-RU" dirty="0">
                <a:solidFill>
                  <a:srgbClr val="FF0000"/>
                </a:solidFill>
              </a:rPr>
            </a:b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913775" y="1138843"/>
            <a:ext cx="10363826" cy="2784763"/>
          </a:xfrm>
        </p:spPr>
        <p:txBody>
          <a:bodyPr/>
          <a:lstStyle/>
          <a:p>
            <a:endParaRPr lang="ru-RU" dirty="0" smtClean="0"/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371595" y="3660560"/>
            <a:ext cx="6096000" cy="2964786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Синестезия вызывает соединение сигналов от органов чувств, непроизвольное и автоматическое. В результате происходит смешение ощущений, и тогда цвет приобретает вкус, звуки воспринимаются кожей, а запахи могут иметь и вкус, и цвет, и </a:t>
            </a:r>
            <a:r>
              <a:rPr lang="ru-RU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текстуру.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Поэтому мы можем не только слушать интервалы, которые прошли сегодня но и суметь их нарисовать.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Посмотрите как увидели их дети на следующем слайде, прежде чем приступим к работе сами.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5044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13742" y="618517"/>
            <a:ext cx="4664484" cy="1596177"/>
          </a:xfrm>
        </p:spPr>
        <p:txBody>
          <a:bodyPr>
            <a:normAutofit/>
          </a:bodyPr>
          <a:lstStyle/>
          <a:p>
            <a:r>
              <a:rPr lang="ru-RU" sz="2000" dirty="0" smtClean="0"/>
              <a:t>Большая терция</a:t>
            </a:r>
            <a:br>
              <a:rPr lang="ru-RU" sz="2000" dirty="0" smtClean="0"/>
            </a:br>
            <a:r>
              <a:rPr lang="ru-RU" sz="2000" dirty="0" smtClean="0"/>
              <a:t>и</a:t>
            </a:r>
            <a:br>
              <a:rPr lang="ru-RU" sz="2000" dirty="0" smtClean="0"/>
            </a:br>
            <a:r>
              <a:rPr lang="ru-RU" sz="2000" dirty="0" smtClean="0"/>
              <a:t>чистая квинта</a:t>
            </a:r>
            <a:endParaRPr lang="ru-RU" sz="20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1191" y="2450092"/>
            <a:ext cx="4386690" cy="4095404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2485"/>
            <a:ext cx="5631180" cy="3454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7694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3775" y="618519"/>
            <a:ext cx="10364451" cy="1842048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rgbClr val="0070C0"/>
                </a:solidFill>
              </a:rPr>
              <a:t>Звук рождается на свет божий из ноты,</a:t>
            </a:r>
            <a:br>
              <a:rPr lang="ru-RU" dirty="0">
                <a:solidFill>
                  <a:srgbClr val="0070C0"/>
                </a:solidFill>
              </a:rPr>
            </a:br>
            <a:r>
              <a:rPr lang="ru-RU" dirty="0">
                <a:solidFill>
                  <a:srgbClr val="0070C0"/>
                </a:solidFill>
              </a:rPr>
              <a:t>Как живое </a:t>
            </a:r>
            <a:r>
              <a:rPr lang="ru-RU" dirty="0" smtClean="0">
                <a:solidFill>
                  <a:srgbClr val="0070C0"/>
                </a:solidFill>
              </a:rPr>
              <a:t>существо из скорлупы, </a:t>
            </a:r>
            <a:br>
              <a:rPr lang="ru-RU" dirty="0" smtClean="0">
                <a:solidFill>
                  <a:srgbClr val="0070C0"/>
                </a:solidFill>
              </a:rPr>
            </a:br>
            <a:r>
              <a:rPr lang="ru-RU" dirty="0" smtClean="0">
                <a:solidFill>
                  <a:srgbClr val="0070C0"/>
                </a:solidFill>
              </a:rPr>
              <a:t>как живое создание со страницы</a:t>
            </a:r>
            <a:br>
              <a:rPr lang="ru-RU" dirty="0" smtClean="0">
                <a:solidFill>
                  <a:srgbClr val="0070C0"/>
                </a:solidFill>
              </a:rPr>
            </a:br>
            <a:r>
              <a:rPr lang="ru-RU" dirty="0" smtClean="0">
                <a:solidFill>
                  <a:srgbClr val="0070C0"/>
                </a:solidFill>
              </a:rPr>
              <a:t>рисованной книжки</a:t>
            </a:r>
            <a:br>
              <a:rPr lang="ru-RU" dirty="0" smtClean="0">
                <a:solidFill>
                  <a:srgbClr val="0070C0"/>
                </a:solidFill>
              </a:rPr>
            </a:br>
            <a:r>
              <a:rPr lang="ru-RU" dirty="0">
                <a:solidFill>
                  <a:srgbClr val="0070C0"/>
                </a:solidFill>
              </a:rPr>
              <a:t> </a:t>
            </a:r>
            <a:r>
              <a:rPr lang="ru-RU" dirty="0" smtClean="0">
                <a:solidFill>
                  <a:srgbClr val="0070C0"/>
                </a:solidFill>
              </a:rPr>
              <a:t>                                             </a:t>
            </a:r>
            <a:r>
              <a:rPr lang="ru-RU" sz="2000" dirty="0" smtClean="0">
                <a:solidFill>
                  <a:srgbClr val="0070C0"/>
                </a:solidFill>
              </a:rPr>
              <a:t>(</a:t>
            </a:r>
            <a:r>
              <a:rPr lang="ru-RU" sz="2000" b="1" dirty="0">
                <a:solidFill>
                  <a:srgbClr val="0070C0"/>
                </a:solidFill>
                <a:latin typeface="-apple-system"/>
              </a:rPr>
              <a:t>Иоганн Вольфганг фон Гёте</a:t>
            </a:r>
            <a:r>
              <a:rPr lang="ru-RU" sz="2000" dirty="0">
                <a:solidFill>
                  <a:srgbClr val="0070C0"/>
                </a:solidFill>
                <a:latin typeface="-apple-system"/>
              </a:rPr>
              <a:t> </a:t>
            </a:r>
            <a:r>
              <a:rPr lang="ru-RU" sz="2000" dirty="0" smtClean="0">
                <a:solidFill>
                  <a:srgbClr val="0070C0"/>
                </a:solidFill>
              </a:rPr>
              <a:t>)</a:t>
            </a:r>
            <a:r>
              <a:rPr lang="ru-RU" sz="2000" dirty="0">
                <a:solidFill>
                  <a:srgbClr val="0070C0"/>
                </a:solidFill>
              </a:rPr>
              <a:t/>
            </a:r>
            <a:br>
              <a:rPr lang="ru-RU" sz="2000" dirty="0">
                <a:solidFill>
                  <a:srgbClr val="0070C0"/>
                </a:solidFill>
              </a:rPr>
            </a:br>
            <a:endParaRPr lang="ru-RU" sz="2000" dirty="0">
              <a:solidFill>
                <a:srgbClr val="0070C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825" y="2460567"/>
            <a:ext cx="10241280" cy="4430987"/>
          </a:xfrm>
        </p:spPr>
      </p:pic>
    </p:spTree>
    <p:extLst>
      <p:ext uri="{BB962C8B-B14F-4D97-AF65-F5344CB8AC3E}">
        <p14:creationId xmlns:p14="http://schemas.microsoft.com/office/powerpoint/2010/main" val="1142526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Капля">
  <a:themeElements>
    <a:clrScheme name="Droplet">
      <a:dk1>
        <a:sysClr val="windowText" lastClr="000000"/>
      </a:dk1>
      <a:lt1>
        <a:sysClr val="window" lastClr="FFFFFF"/>
      </a:lt1>
      <a:dk2>
        <a:srgbClr val="27537E"/>
      </a:dk2>
      <a:lt2>
        <a:srgbClr val="AABED7"/>
      </a:lt2>
      <a:accent1>
        <a:srgbClr val="E34B7A"/>
      </a:accent1>
      <a:accent2>
        <a:srgbClr val="AC339A"/>
      </a:accent2>
      <a:accent3>
        <a:srgbClr val="6953B7"/>
      </a:accent3>
      <a:accent4>
        <a:srgbClr val="1D7EAB"/>
      </a:accent4>
      <a:accent5>
        <a:srgbClr val="43AFD6"/>
      </a:accent5>
      <a:accent6>
        <a:srgbClr val="DE85E1"/>
      </a:accent6>
      <a:hlink>
        <a:srgbClr val="ED87A6"/>
      </a:hlink>
      <a:folHlink>
        <a:srgbClr val="C99EAC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8000"/>
                <a:shade val="100000"/>
                <a:hueMod val="136000"/>
                <a:satMod val="160000"/>
                <a:lumMod val="105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C71B277C-C29A-4BA0-A7BA-43502DF21AB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TM04033925[[fn=Капля]]</Template>
  <TotalTime>26655</TotalTime>
  <Words>302</Words>
  <Application>Microsoft Office PowerPoint</Application>
  <PresentationFormat>Широкоэкранный</PresentationFormat>
  <Paragraphs>22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7" baseType="lpstr">
      <vt:lpstr>-apple-system</vt:lpstr>
      <vt:lpstr>Arial</vt:lpstr>
      <vt:lpstr>Calibri</vt:lpstr>
      <vt:lpstr>Times New Roman</vt:lpstr>
      <vt:lpstr>Tw Cen MT</vt:lpstr>
      <vt:lpstr>Капля</vt:lpstr>
      <vt:lpstr>Звуки и цвета. что такое  синестезия.  Применяем на практике. Интервалы в цвете.</vt:lpstr>
      <vt:lpstr>Презентация PowerPoint</vt:lpstr>
      <vt:lpstr>Синестезия в поэзии  артюр рембо (1854-1891)       </vt:lpstr>
      <vt:lpstr>Синестезия в живописи Василий кандинский (1866-1944)                        микалоюс чюрлёнис (1975-1911)  </vt:lpstr>
      <vt:lpstr>Кандинский  Импресия2 Концерт</vt:lpstr>
      <vt:lpstr>Чюрлёнис Соната весны. Анданте</vt:lpstr>
      <vt:lpstr>Синестезия в музыке  Александр Скрябин (1871-1915)                                                                                                                                                                                            Николай Римский-корсаков (1844-1908)              </vt:lpstr>
      <vt:lpstr>Соответствие цветов и тональностей по Скрябину </vt:lpstr>
      <vt:lpstr>Синестезия буквально означает «союз чувств» или «совместное ощущение» </vt:lpstr>
      <vt:lpstr>Большая терция и чистая квинта</vt:lpstr>
      <vt:lpstr>Звук рождается на свет божий из ноты, Как живое существо из скорлупы,  как живое создание со страницы рисованной книжки                                               (Иоганн Вольфганг фон Гёте ) 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Звуки и цвета: синестезия как инструмент для изучения музыкально-теоретических дисциплин</dc:title>
  <dc:creator>User</dc:creator>
  <cp:lastModifiedBy>User</cp:lastModifiedBy>
  <cp:revision>35</cp:revision>
  <dcterms:created xsi:type="dcterms:W3CDTF">2024-10-12T10:05:14Z</dcterms:created>
  <dcterms:modified xsi:type="dcterms:W3CDTF">2025-09-30T11:03:52Z</dcterms:modified>
</cp:coreProperties>
</file>