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4" r:id="rId18"/>
    <p:sldId id="273" r:id="rId19"/>
    <p:sldId id="276" r:id="rId20"/>
    <p:sldId id="275" r:id="rId21"/>
    <p:sldId id="278" r:id="rId22"/>
    <p:sldId id="279" r:id="rId23"/>
    <p:sldId id="281" r:id="rId24"/>
    <p:sldId id="287" r:id="rId25"/>
    <p:sldId id="284" r:id="rId26"/>
    <p:sldId id="285" r:id="rId27"/>
    <p:sldId id="283" r:id="rId28"/>
    <p:sldId id="288" r:id="rId29"/>
    <p:sldId id="289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06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10.01.2024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10.01.2024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10.01.2024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10.01.2024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10.01.2024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10.01.2024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10.01.2024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10.01.2024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10.01.2024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10.01.2024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10.01.2024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10.01.2024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muravlenko.com/uploads/posts/2010-05/1273633609_111111111111111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hyperlink" Target="http://www.novobeladmin.gomel.by/Libraries/%d0%9d%d0%be%d0%b2%d0%be%d1%81%d1%82%d0%b8/%d1%81%d0%b5%d0%bc%d1%8c%d1%8f.sflb.ashx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uravlenko.com/uploads/posts/2010-05/1273633609_111111111111111.jp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764704"/>
            <a:ext cx="8496944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</a:t>
            </a:r>
            <a:r>
              <a:rPr lang="ru-RU" sz="40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классного часа: </a:t>
            </a:r>
          </a:p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Семья </a:t>
            </a:r>
            <a:r>
              <a:rPr lang="ru-RU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– главное </a:t>
            </a:r>
            <a:endParaRPr lang="ru-RU" sz="4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путешествие </a:t>
            </a:r>
            <a:r>
              <a:rPr lang="ru-RU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нашей жизни</a:t>
            </a:r>
          </a:p>
          <a:p>
            <a:r>
              <a:rPr lang="ru-RU" dirty="0"/>
              <a:t> </a:t>
            </a:r>
          </a:p>
        </p:txBody>
      </p:sp>
      <p:pic>
        <p:nvPicPr>
          <p:cNvPr id="3074" name="Picture 2" descr="15 Мая - Международный день семь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639"/>
            <a:ext cx="1835696" cy="177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2708920"/>
            <a:ext cx="8496944" cy="2862322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Формирование  ответственного отношения к созданию семьи.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- Способствовать формированию нравственной культуры, углублению представлений о семейных правах и обязанностей;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             - Акцентировать внимание на важность умения находить компромиссы, правильно разрешать конфликтные ситуации для сохранения семьи;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              - составление собственных представлений о моральных ценностях семьи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Планируемые результаты: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 потребность и стремление иметь в будущем семью, отвечающую социокультурным идеалам и традициям</a:t>
            </a:r>
          </a:p>
        </p:txBody>
      </p:sp>
    </p:spTree>
    <p:extLst>
      <p:ext uri="{BB962C8B-B14F-4D97-AF65-F5344CB8AC3E}">
        <p14:creationId xmlns:p14="http://schemas.microsoft.com/office/powerpoint/2010/main" val="18066455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Картинка 279 из 1637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b="6279"/>
          <a:stretch>
            <a:fillRect/>
          </a:stretch>
        </p:blipFill>
        <p:spPr bwMode="auto">
          <a:xfrm>
            <a:off x="-746710" y="0"/>
            <a:ext cx="989071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556792"/>
            <a:ext cx="85324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96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 днем </a:t>
            </a:r>
            <a:r>
              <a:rPr lang="ru-RU" sz="96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семьи!</a:t>
            </a:r>
            <a:endParaRPr lang="ru-RU" sz="96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Картинка 129 из 16372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9065" y="4178963"/>
            <a:ext cx="3744800" cy="26689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928852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91880" y="1236540"/>
            <a:ext cx="485192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Международный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день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семьи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был учрежден 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1993 году Генеральной Ассамблеей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ООН.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Установление этого дня призвано обратить внимание общественности разных стран на многочисленные проблемы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семьи, которых сейчас не мало.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Международный день семьи!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94" y="227382"/>
            <a:ext cx="3096344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6448" y="3496816"/>
            <a:ext cx="83083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Представление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 безусловной ценности семьи незыблемо и имело место практически во всех культурах и цивилизациях.  По сути, речь идет об одной из  самых бесспорных ценностях человечества.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этом смысле создаваемые сейчас на Западе и возводимые в закон доктрины «гендерного       равенства», однополых браков в корне противоречат вековым российским традициям и отвергаются большинством национальных культур и традиционных   религий   мира. </a:t>
            </a:r>
          </a:p>
        </p:txBody>
      </p:sp>
      <p:pic>
        <p:nvPicPr>
          <p:cNvPr id="1028" name="Picture 4" descr="15 Мая - Международный день семь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159602"/>
            <a:ext cx="1752192" cy="1698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92741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6791" y="2532669"/>
            <a:ext cx="7919665" cy="461665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AutoShape 2" descr="15 Мая - Международный день семь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4" name="AutoShape 4" descr="15 Мая - Международный день семьи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5" name="AutoShape 6" descr="15 Мая - Международный день семьи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6" name="AutoShape 8" descr="https://hislav.admin-smolensk.ru/files/198/55325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7" name="AutoShape 10" descr="https://hislav.admin-smolensk.ru/files/198/55325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8" name="AutoShape 12" descr="https://hislav.admin-smolensk.ru/files/198/55325.jpg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9" name="AutoShape 14" descr="https://hislav.admin-smolensk.ru/files/198/55325.jpg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0" name="AutoShape 16" descr="15 Мая - Международный день семьи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1" name="AutoShape 18" descr="15 Мая - Международный день семьи"/>
          <p:cNvSpPr>
            <a:spLocks noChangeAspect="1" noChangeArrowheads="1"/>
          </p:cNvSpPr>
          <p:nvPr/>
        </p:nvSpPr>
        <p:spPr bwMode="auto">
          <a:xfrm>
            <a:off x="1374775" y="1074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2068" name="Picture 20" descr="15 Мая - Международный день семь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2300" y="4653136"/>
            <a:ext cx="2171700" cy="210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Блок-схема: перфолента 11"/>
          <p:cNvSpPr/>
          <p:nvPr/>
        </p:nvSpPr>
        <p:spPr>
          <a:xfrm>
            <a:off x="307974" y="1556792"/>
            <a:ext cx="8360097" cy="3625245"/>
          </a:xfrm>
          <a:prstGeom prst="flowChartPunchedTap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Всякая </a:t>
            </a:r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социальная доктрина, пытающаяся разрушить семью, негодна и, кроме того, неприменима.</a:t>
            </a:r>
          </a:p>
          <a:p>
            <a:r>
              <a:rPr lang="ru-RU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Семья — это кристалл общества»</a:t>
            </a:r>
            <a:r>
              <a:rPr lang="ru-RU" sz="36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Виктор Гюго</a:t>
            </a:r>
            <a:r>
              <a:rPr lang="ru-RU" sz="36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                                            Виктор Гюго</a:t>
            </a:r>
          </a:p>
        </p:txBody>
      </p:sp>
    </p:spTree>
    <p:extLst>
      <p:ext uri="{BB962C8B-B14F-4D97-AF65-F5344CB8AC3E}">
        <p14:creationId xmlns:p14="http://schemas.microsoft.com/office/powerpoint/2010/main" val="2335678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124744"/>
            <a:ext cx="892899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КОНЦЕПЦИЯ ГОСУДАРСТВЕННОЙ СЕМЕЙНОЙ ПОЛИТИКИ В РОССИЙСКОЙ ФЕДЕРАЦИИ НА ПЕРИОД ДО 2025 ГОДА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РАСПОРЯЖЕНИЕ ПРАВИТЕЛЬСТВА РОССИЙСКОЙ ФЕДЕРАЦИИ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от 25 августа 2014 года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№ 1618-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[Об утверждении Концепции государственной семейной политики в Российской Федерации на период до 2025 года]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Утвердить прилагаемую Концепцию государственной семейной политики 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Российской Федерации на период до 2025 года.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Минтруду России совместно с заинтересованными федеральными органами исполнительной власти представить до 1 декабря 2014 года в Правительство Российской Федерации проект плана мероприятий на 2015-2018 годы по реализации первого этапа Концепции государственной семейной политики в Российской Федерации на период до 2025 года.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Председатель Правительства Российской Федерации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Д.Медведев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4116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5779" y="1196752"/>
            <a:ext cx="8640960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КОНЦЕПЦИЯ ГОСУДАРСТВЕННОЙ СЕМЕЙНОЙ ПОЛИТИКИ В РОССИЙСКОЙ ФЕДЕРАЦИИ НА ПЕРИОД ДО 2025 ГОДА</a:t>
            </a:r>
          </a:p>
          <a:p>
            <a:pPr algn="just"/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Целями государственной семейной политики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являются поддержка, укрепление и защита семьи и ценностей семейной жизни, создание необходимых условий для выполнения семьей ее функций, повышение качества жизни семей и обеспечение прав членов семьи в процессе ее общественного развития.</a:t>
            </a: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К традиционным семейным ценностям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провозглашаемым Концепцией, относятся ценности брака, понимаемого как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союз мужчины и женщины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основанный на государственной регистрации в органах записи актов гражданского состояния, заключаемый в целях создания семьи, рождения и (или) совместного воспитания детей, основанный на заботе и уважении друг к другу, к детям и родителям, характеризующийся добровольностью, устойчивостью и совместным бытом, связанный с взаимным стремлением супругов и всех членов семьи к его сохранению.</a:t>
            </a:r>
          </a:p>
        </p:txBody>
      </p:sp>
    </p:spTree>
    <p:extLst>
      <p:ext uri="{BB962C8B-B14F-4D97-AF65-F5344CB8AC3E}">
        <p14:creationId xmlns:p14="http://schemas.microsoft.com/office/powerpoint/2010/main" val="7171196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356127"/>
            <a:ext cx="8568952" cy="3046988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/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А как Вы понимаете это слово </a:t>
            </a:r>
            <a:r>
              <a:rPr lang="ru-RU" sz="24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«семья»? </a:t>
            </a:r>
            <a:endParaRPr lang="ru-RU" sz="2400" b="1" u="sng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Вы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когда-нибудь обращали внимание на то, как звучит это слово?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Давайте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каждый про себя или вслух медленно произнесёт: «семья».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Что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возникает в вашем воображении, когда вы его произносите?..</a:t>
            </a:r>
          </a:p>
        </p:txBody>
      </p:sp>
      <p:pic>
        <p:nvPicPr>
          <p:cNvPr id="3" name="Picture 20" descr="15 Мая - Международный день семь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188215"/>
            <a:ext cx="1619672" cy="1569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вал 3"/>
          <p:cNvSpPr/>
          <p:nvPr/>
        </p:nvSpPr>
        <p:spPr>
          <a:xfrm>
            <a:off x="1802650" y="908720"/>
            <a:ext cx="5550532" cy="1432587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Вопрос к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студентам 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64783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0" descr="15 Мая - Международный день семь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2300" y="4653136"/>
            <a:ext cx="2171700" cy="210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вал 3"/>
          <p:cNvSpPr/>
          <p:nvPr/>
        </p:nvSpPr>
        <p:spPr>
          <a:xfrm>
            <a:off x="3252689" y="2276872"/>
            <a:ext cx="2664295" cy="1872208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Семья</a:t>
            </a:r>
            <a:endParaRPr lang="ru-RU" sz="4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484376" y="4828486"/>
            <a:ext cx="4322574" cy="1754326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семье мы овладеваем началами родного языка, базовыми элементами бытового, коммуникативного, трудового и нравственного опыта, проявляем и развиваем свои природные задатки. </a:t>
            </a:r>
          </a:p>
          <a:p>
            <a:pPr algn="ctr"/>
            <a:endParaRPr lang="ru-RU" dirty="0"/>
          </a:p>
        </p:txBody>
      </p:sp>
      <p:sp>
        <p:nvSpPr>
          <p:cNvPr id="13" name="Стрелка вправо 12"/>
          <p:cNvSpPr/>
          <p:nvPr/>
        </p:nvSpPr>
        <p:spPr>
          <a:xfrm>
            <a:off x="5961045" y="2970661"/>
            <a:ext cx="676492" cy="3863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6671682" y="2419086"/>
            <a:ext cx="2376264" cy="2031325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закладывает основы гражданской идентичности, мировоззрения, направленности личности</a:t>
            </a:r>
            <a:endParaRPr lang="ru-RU" dirty="0"/>
          </a:p>
          <a:p>
            <a:pPr algn="ctr"/>
            <a:endParaRPr lang="ru-RU" dirty="0"/>
          </a:p>
        </p:txBody>
      </p:sp>
      <p:sp>
        <p:nvSpPr>
          <p:cNvPr id="16" name="Стрелка вправо 15"/>
          <p:cNvSpPr/>
          <p:nvPr/>
        </p:nvSpPr>
        <p:spPr>
          <a:xfrm rot="10800000">
            <a:off x="2484377" y="2994121"/>
            <a:ext cx="746168" cy="3628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Стрелка вправо 16"/>
          <p:cNvSpPr/>
          <p:nvPr/>
        </p:nvSpPr>
        <p:spPr>
          <a:xfrm rot="16200000">
            <a:off x="4209495" y="1825779"/>
            <a:ext cx="568513" cy="3336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107505" y="2419087"/>
            <a:ext cx="2249659" cy="2031325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первооснова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образования человека как носителя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культуры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294070" y="508029"/>
            <a:ext cx="4322574" cy="1200329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важнейший институт общества, ведущий фактор социализации                                 подрастающего  поколения. </a:t>
            </a:r>
          </a:p>
          <a:p>
            <a:pPr algn="ctr"/>
            <a:endParaRPr lang="ru-RU" dirty="0"/>
          </a:p>
        </p:txBody>
      </p:sp>
      <p:sp>
        <p:nvSpPr>
          <p:cNvPr id="20" name="Стрелка вправо 19"/>
          <p:cNvSpPr/>
          <p:nvPr/>
        </p:nvSpPr>
        <p:spPr>
          <a:xfrm rot="5400000">
            <a:off x="4376331" y="4283575"/>
            <a:ext cx="568513" cy="3336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13714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3212976"/>
            <a:ext cx="8568952" cy="132343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как вы считаете? </a:t>
            </a:r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Какие функции выполняет 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семья?</a:t>
            </a:r>
          </a:p>
        </p:txBody>
      </p:sp>
      <p:sp>
        <p:nvSpPr>
          <p:cNvPr id="5" name="Овал 4"/>
          <p:cNvSpPr/>
          <p:nvPr/>
        </p:nvSpPr>
        <p:spPr>
          <a:xfrm>
            <a:off x="1835696" y="1282821"/>
            <a:ext cx="5994666" cy="1656184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Вопрос к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студентам 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0" descr="15 Мая - Международный день семь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8196" y="4775166"/>
            <a:ext cx="2045804" cy="1982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08633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428897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3" name="Picture 20" descr="15 Мая - Международный день семь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8196" y="4775166"/>
            <a:ext cx="2045804" cy="1982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23728" y="1412776"/>
            <a:ext cx="5184576" cy="79208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ФУНКЦИИ СЕМЬИ</a:t>
            </a:r>
          </a:p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971600" y="2843644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5528" y="2832857"/>
            <a:ext cx="1797287" cy="646331"/>
          </a:xfrm>
          <a:prstGeom prst="rect">
            <a:avLst/>
          </a:prstGeom>
          <a:solidFill>
            <a:schemeClr val="accent1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Воспитательная</a:t>
            </a: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124000" y="2996044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445301" y="2799592"/>
            <a:ext cx="1941557" cy="646331"/>
          </a:xfrm>
          <a:prstGeom prst="rect">
            <a:avLst/>
          </a:prstGeom>
          <a:solidFill>
            <a:schemeClr val="accent1"/>
          </a:solidFill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Социокультурная</a:t>
            </a:r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940766" y="2824344"/>
            <a:ext cx="1565920" cy="64633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Хозяйственно-бытовая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50451" y="2814510"/>
            <a:ext cx="1828869" cy="64633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моциональная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7522131" y="2803061"/>
            <a:ext cx="1565920" cy="64633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Духовно-нравственная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трелка вниз 14"/>
          <p:cNvSpPr/>
          <p:nvPr/>
        </p:nvSpPr>
        <p:spPr>
          <a:xfrm>
            <a:off x="2843808" y="2235898"/>
            <a:ext cx="242316" cy="607746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Стрелка вниз 15"/>
          <p:cNvSpPr/>
          <p:nvPr/>
        </p:nvSpPr>
        <p:spPr>
          <a:xfrm>
            <a:off x="4351905" y="2216598"/>
            <a:ext cx="242316" cy="607746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Стрелка вниз 16"/>
          <p:cNvSpPr/>
          <p:nvPr/>
        </p:nvSpPr>
        <p:spPr>
          <a:xfrm>
            <a:off x="5868144" y="2235898"/>
            <a:ext cx="242316" cy="607746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Стрелка вниз 17"/>
          <p:cNvSpPr/>
          <p:nvPr/>
        </p:nvSpPr>
        <p:spPr>
          <a:xfrm rot="2301705">
            <a:off x="1733966" y="2166001"/>
            <a:ext cx="257375" cy="724493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Стрелка вниз 18"/>
          <p:cNvSpPr/>
          <p:nvPr/>
        </p:nvSpPr>
        <p:spPr>
          <a:xfrm rot="19822277">
            <a:off x="7383830" y="2161509"/>
            <a:ext cx="276603" cy="670003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467544" y="3735338"/>
            <a:ext cx="85689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С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семьи начинается жизнь любого человека, именно в семье происходит формирование его как личности и гражданина. Прививаются соответствующие интересы,  формируется определенный образ жизни, определяется статус.</a:t>
            </a:r>
          </a:p>
        </p:txBody>
      </p:sp>
    </p:spTree>
    <p:extLst>
      <p:ext uri="{BB962C8B-B14F-4D97-AF65-F5344CB8AC3E}">
        <p14:creationId xmlns:p14="http://schemas.microsoft.com/office/powerpoint/2010/main" val="26598631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953" y="764704"/>
            <a:ext cx="871296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ТРАДИЦИОННЫЕ ЦЕННОСТИ</a:t>
            </a:r>
            <a:r>
              <a:rPr lang="ru-RU" sz="2400" b="1" u="heavy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endParaRPr lang="ru-RU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lvl="0" indent="-285750" algn="just">
              <a:buFont typeface="Wingdings" pitchFamily="2" charset="2"/>
              <a:buChar char="Ø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Патриархальный  уклад  жизни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 Браки,  в  которых 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мужчина  –  главный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он  основной  добытчик  и  за  ним  остается  последнее  слово,  –   далеко не редкость. Слово отца, его мнение не подвергается сомнению, его уважают и ему подчиняются. Обратная сторона этой модели – это единоличная ответственность за своих родных и близких. Глава семейства взваливает на свои плечи решение всех проблем и сложных ситуаций. Женщина здесь в первую очередь жена и мать. Она самореализуется посредством рождения и воспитания детей, создания уютной и доверительной атмосферы, берет на себя все домашние хлопоты.</a:t>
            </a:r>
          </a:p>
          <a:p>
            <a:pPr marL="285750" lvl="0" indent="-285750" algn="just">
              <a:buFont typeface="Wingdings" pitchFamily="2" charset="2"/>
              <a:buChar char="Ø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Многодетность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или по крайней мере наличие двух детей. Появление каждого ребенка в таких союзах – это продолжение рода, счастье и радость.</a:t>
            </a:r>
          </a:p>
          <a:p>
            <a:pPr marL="285750" lvl="0" indent="-285750" algn="just">
              <a:buFont typeface="Wingdings" pitchFamily="2" charset="2"/>
              <a:buChar char="Ø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Культивирование и воспитание ценностей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неполный список которых включает в себя любовь, доброту по отношению друг к другу, уважение ко всем членам рода.</a:t>
            </a:r>
          </a:p>
          <a:p>
            <a:pPr marL="285750" lvl="0" indent="-285750" algn="just">
              <a:buFont typeface="Wingdings" pitchFamily="2" charset="2"/>
              <a:buChar char="Ø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Традиция сватовства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когда родители молодых подбирают жениха или невесту, а дети обязательно просят благословения у старших.</a:t>
            </a:r>
          </a:p>
        </p:txBody>
      </p:sp>
      <p:pic>
        <p:nvPicPr>
          <p:cNvPr id="3" name="Picture 20" descr="15 Мая - Международный день семь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909026"/>
            <a:ext cx="1907704" cy="1849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28662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124744"/>
            <a:ext cx="8640960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u="sng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ЦЕННОСТИ СОВРЕМЕННОЙ ЯЧЕЙКИ ОБЩЕСТВА</a:t>
            </a:r>
            <a:r>
              <a:rPr lang="ru-RU" sz="2400" b="1" i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endParaRPr lang="ru-RU" sz="2400" b="1" i="1" u="sng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algn="just">
              <a:buFont typeface="Wingdings" pitchFamily="2" charset="2"/>
              <a:buChar char="Ø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Женщина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теперь выполняет не только роль матери и хозяйки дома. Она успешно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реализует себя в профессии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строит карьеру, зарабатывает деньги наравне с мужем. А домашние обязанности часто делятся поровну, по взаимному согласию.</a:t>
            </a:r>
          </a:p>
          <a:p>
            <a:pPr marL="800100" lvl="1" indent="-342900" algn="just">
              <a:buFont typeface="Wingdings" pitchFamily="2" charset="2"/>
              <a:buChar char="Ø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Практичные  люди  стали  заключать 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брачные  контракты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или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просто сожительствовать без официального оформления отношений.</a:t>
            </a:r>
          </a:p>
          <a:p>
            <a:pPr marL="800100" lvl="1" indent="-342900" algn="just">
              <a:buFont typeface="Wingdings" pitchFamily="2" charset="2"/>
              <a:buChar char="Ø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Вступать в брак начали позже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– темп жизни изменился. Молодым людям хочется все успеть – получить высшее образование, поработать, получить какой-то опыт, встать на ноги. Только добившись всего намеченного, они всерьез начинают задумываться об образовании новой ячейки общества.</a:t>
            </a:r>
          </a:p>
        </p:txBody>
      </p:sp>
      <p:pic>
        <p:nvPicPr>
          <p:cNvPr id="3" name="Picture 20" descr="15 Мая - Международный день семь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8196" y="4775166"/>
            <a:ext cx="2045804" cy="1982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22122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15 Мая - Международный день семь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8196" y="4775166"/>
            <a:ext cx="2045804" cy="1982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3529" y="3429000"/>
            <a:ext cx="8496944" cy="1384995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какие ценности вы бы обращали внимание при формировании своей семьи в будущем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853343" y="1282821"/>
            <a:ext cx="5994666" cy="1656184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Вопрос к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студентам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07165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140968"/>
            <a:ext cx="8568952" cy="1384995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А как вы относитесь к тому, что многие люди сейчас просто сожительствуют без официального оформления отношений?</a:t>
            </a:r>
          </a:p>
        </p:txBody>
      </p:sp>
      <p:sp>
        <p:nvSpPr>
          <p:cNvPr id="3" name="Овал 2"/>
          <p:cNvSpPr/>
          <p:nvPr/>
        </p:nvSpPr>
        <p:spPr>
          <a:xfrm>
            <a:off x="1853343" y="1282821"/>
            <a:ext cx="5994666" cy="1656184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Вопрос к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студентам 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0" descr="15 Мая - Международный день семь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048621"/>
            <a:ext cx="1763688" cy="1709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86485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Тесты: польза и вред | Работа. Карьера. Призвание | Дзе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422861"/>
            <a:ext cx="6126596" cy="4407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0" descr="15 Мая - Международный день семь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8196" y="4775166"/>
            <a:ext cx="2045804" cy="1982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Блок-схема: перфолента 1"/>
          <p:cNvSpPr/>
          <p:nvPr/>
        </p:nvSpPr>
        <p:spPr>
          <a:xfrm>
            <a:off x="971601" y="767410"/>
            <a:ext cx="6202004" cy="1658156"/>
          </a:xfrm>
          <a:prstGeom prst="flowChartPunchedTape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123728" y="1268760"/>
            <a:ext cx="40777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Работа с тестами по теме: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основы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семейного права</a:t>
            </a:r>
          </a:p>
        </p:txBody>
      </p:sp>
    </p:spTree>
    <p:extLst>
      <p:ext uri="{BB962C8B-B14F-4D97-AF65-F5344CB8AC3E}">
        <p14:creationId xmlns:p14="http://schemas.microsoft.com/office/powerpoint/2010/main" val="37368091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88640"/>
            <a:ext cx="8903975" cy="6340197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1.Какой брак считается зарегистрированным: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А) заключенный в церкви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Б) при совместном проживании более 3-х лет</a:t>
            </a:r>
          </a:p>
          <a:p>
            <a:r>
              <a:rPr 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В) зарегистрированный в ЗАГСе</a:t>
            </a:r>
            <a:endParaRPr lang="ru-RU" sz="1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2.Какая пара условий необходима для юридического заключения брака: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А) наличие беременности и чувство долга</a:t>
            </a:r>
          </a:p>
          <a:p>
            <a:r>
              <a:rPr 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взаимное согласие и достижение брачного возраста обоими партнерами</a:t>
            </a:r>
            <a:endParaRPr lang="ru-RU" sz="1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В) равенство социального статуса и достижение брачного возраста обоими партнерами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3.Брачный возраст в России определен :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А)14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лет    </a:t>
            </a: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Б)18 лет</a:t>
            </a:r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В)20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лет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4.Брак не может быть заключен между: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А) мужчиной и женщиной с большой разницей в возрасте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Б) лицами  без определенного места жительства</a:t>
            </a:r>
          </a:p>
          <a:p>
            <a:r>
              <a:rPr 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В) близкими родственниками</a:t>
            </a:r>
            <a:endParaRPr lang="ru-RU" sz="1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5.Согласно принципам семейного права: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А) главой семьи является мужчина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Б) главой семьи является женщина</a:t>
            </a:r>
          </a:p>
          <a:p>
            <a:r>
              <a:rPr 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В) супруги обладают равными правами</a:t>
            </a:r>
            <a:endParaRPr lang="ru-RU" sz="1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6.Брачный договор-это..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А) соглашение лиц, вступающих в брак, определяющие личные права и обязанности супругов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Б) соглашение лиц, вступающих в брак, определяющие имущественные и личные права и обязанности супругов</a:t>
            </a:r>
          </a:p>
          <a:p>
            <a:r>
              <a:rPr 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В) соглашение лиц, вступающих в брак, определяющие имущественные права и обязанности супругов</a:t>
            </a:r>
            <a:endParaRPr lang="ru-RU" sz="1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7.Имеющим юридическую силу является брачный договор: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А) заключенный устно в присутствии родственников обоих сторон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Б) составленный письменно по желанию одного без согласия другого</a:t>
            </a:r>
          </a:p>
          <a:p>
            <a:r>
              <a:rPr 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В) составленный письменно по согласию двух сторон, удостоверено нотариально</a:t>
            </a:r>
            <a:endParaRPr lang="ru-RU" sz="1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8.Муж и жена серьезно поссорились, и жена ушла жить к своим родителям. Так они живут на протяжении нескольких лет. Брак является расторгнутым, муж и жена в разводе?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А)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да      </a:t>
            </a: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нет</a:t>
            </a:r>
            <a:endParaRPr lang="ru-RU" sz="1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0" descr="15 Мая - Международный день семь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1362" y="0"/>
            <a:ext cx="2045804" cy="1982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36215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15 Мая - Международный день семь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8196" y="4775166"/>
            <a:ext cx="2045804" cy="1982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7" y="3429000"/>
            <a:ext cx="8424936" cy="1384995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Назовите,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какая же основная ценность для создания семьи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algn="ctr"/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853343" y="1282821"/>
            <a:ext cx="5994666" cy="1656184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Вопрос к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студентам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29889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64042" y="1378997"/>
            <a:ext cx="5868144" cy="646331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lvl="1"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ежность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 отношению к любимым, желании о них заботиться, защищать, быть постоянно рядом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548680"/>
            <a:ext cx="72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ВИДЫ СЕМЕЙНЫХ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ЦЕННОСТЕЙ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07504" y="1432808"/>
            <a:ext cx="1728192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/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ЛЮБОВЬ</a:t>
            </a:r>
            <a:endParaRPr lang="ru-RU" b="1" dirty="0">
              <a:solidFill>
                <a:srgbClr val="FF0000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5" name="Стрелка вправо 4"/>
          <p:cNvSpPr/>
          <p:nvPr/>
        </p:nvSpPr>
        <p:spPr>
          <a:xfrm>
            <a:off x="1907704" y="147216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107504" y="2132856"/>
            <a:ext cx="1728192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/>
          </a:p>
          <a:p>
            <a:pPr algn="just"/>
            <a:endParaRPr lang="ru-RU" b="1" dirty="0"/>
          </a:p>
          <a:p>
            <a:pPr algn="just"/>
            <a:r>
              <a:rPr lang="ru-RU" b="1" dirty="0" smtClean="0">
                <a:solidFill>
                  <a:srgbClr val="C00000"/>
                </a:solidFill>
              </a:rPr>
              <a:t>ДОВЕРИЕ</a:t>
            </a:r>
            <a:endParaRPr lang="ru-RU" b="1" dirty="0">
              <a:solidFill>
                <a:srgbClr val="C00000"/>
              </a:solidFill>
            </a:endParaRPr>
          </a:p>
          <a:p>
            <a:pPr algn="ctr"/>
            <a:endParaRPr lang="ru-RU" b="1" dirty="0">
              <a:solidFill>
                <a:srgbClr val="FF0000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107504" y="2924944"/>
            <a:ext cx="1728192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/>
          </a:p>
          <a:p>
            <a:r>
              <a:rPr lang="ru-RU" b="1" dirty="0">
                <a:solidFill>
                  <a:srgbClr val="C00000"/>
                </a:solidFill>
              </a:rPr>
              <a:t>ДОБРОТА</a:t>
            </a:r>
          </a:p>
          <a:p>
            <a:pPr algn="ctr"/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100584" y="3622463"/>
            <a:ext cx="1800200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/>
          </a:p>
          <a:p>
            <a:r>
              <a:rPr lang="ru-RU" b="1" dirty="0">
                <a:solidFill>
                  <a:srgbClr val="C00000"/>
                </a:solidFill>
              </a:rPr>
              <a:t>ВЕРНОСТЬ</a:t>
            </a:r>
          </a:p>
          <a:p>
            <a:pPr algn="ctr"/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107504" y="4374854"/>
            <a:ext cx="1800200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/>
          </a:p>
          <a:p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ВЗАИМОПОНИМАНИЕ</a:t>
            </a:r>
            <a:endParaRPr lang="ru-RU" sz="1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11" name="Стрелка вправо 10"/>
          <p:cNvSpPr/>
          <p:nvPr/>
        </p:nvSpPr>
        <p:spPr>
          <a:xfrm>
            <a:off x="1906381" y="2163521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Стрелка вправо 11"/>
          <p:cNvSpPr/>
          <p:nvPr/>
        </p:nvSpPr>
        <p:spPr>
          <a:xfrm>
            <a:off x="1900784" y="2944637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Стрелка вправо 12"/>
          <p:cNvSpPr/>
          <p:nvPr/>
        </p:nvSpPr>
        <p:spPr>
          <a:xfrm>
            <a:off x="1959213" y="371389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трелка вправо 13"/>
          <p:cNvSpPr/>
          <p:nvPr/>
        </p:nvSpPr>
        <p:spPr>
          <a:xfrm>
            <a:off x="1933328" y="5213027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964042" y="2166200"/>
            <a:ext cx="5868144" cy="646331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lvl="1"/>
            <a:r>
              <a:rPr lang="ru-RU" dirty="0">
                <a:latin typeface="Times New Roman" pitchFamily="18" charset="0"/>
                <a:cs typeface="Times New Roman" pitchFamily="18" charset="0"/>
              </a:rPr>
              <a:t>Важно научиться доверять друг другу и приучить к этому своих детей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964042" y="2952976"/>
            <a:ext cx="5868144" cy="646331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lvl="1"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Это желание помочь слабому, беззащитному, оказать ему поддержку, потребность быть полезным. 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970726" y="3702457"/>
            <a:ext cx="5868144" cy="646331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lvl="1"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Готовность быть с любимым человеком и в горе и в радости, несмотря ни на какие соблазны. 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3000530" y="4463220"/>
            <a:ext cx="5868144" cy="646331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lvl="1"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Это желание помочь слабому, беззащитному, оказать ему поддержку, потребность быть полезным. </a:t>
            </a:r>
          </a:p>
        </p:txBody>
      </p:sp>
      <p:sp>
        <p:nvSpPr>
          <p:cNvPr id="21" name="Овал 20"/>
          <p:cNvSpPr/>
          <p:nvPr/>
        </p:nvSpPr>
        <p:spPr>
          <a:xfrm>
            <a:off x="100584" y="5109551"/>
            <a:ext cx="1800200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/>
          </a:p>
          <a:p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УВАЖЕНИЕ</a:t>
            </a:r>
          </a:p>
          <a:p>
            <a:pPr algn="ctr"/>
            <a:endParaRPr lang="ru-RU" dirty="0"/>
          </a:p>
        </p:txBody>
      </p:sp>
      <p:sp>
        <p:nvSpPr>
          <p:cNvPr id="22" name="Стрелка вправо 21"/>
          <p:cNvSpPr/>
          <p:nvPr/>
        </p:nvSpPr>
        <p:spPr>
          <a:xfrm>
            <a:off x="1959213" y="446322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2970726" y="5261951"/>
            <a:ext cx="5868144" cy="646331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lvl="1"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важение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 индивидуальности каждого члена фамилии</a:t>
            </a:r>
          </a:p>
        </p:txBody>
      </p:sp>
    </p:spTree>
    <p:extLst>
      <p:ext uri="{BB962C8B-B14F-4D97-AF65-F5344CB8AC3E}">
        <p14:creationId xmlns:p14="http://schemas.microsoft.com/office/powerpoint/2010/main" val="25744740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15 Мая - Международный день семь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2045804" cy="1982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1520" y="2636912"/>
            <a:ext cx="8640960" cy="3539430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 слов -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помощников составить две цепочки разрешения конфликта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sz="2800" b="1" i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(несогласие, согласие, недовольство, умение слушать, понимание, разрыв отношений, противодействие, компромисс, агрессия) </a:t>
            </a:r>
          </a:p>
          <a:p>
            <a:pPr marL="514350" indent="-514350" algn="just">
              <a:buAutoNum type="arabicPeriod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конфликт разрешается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правильно</a:t>
            </a:r>
          </a:p>
          <a:p>
            <a:pPr marL="514350" indent="-514350" algn="just">
              <a:buAutoNum type="arabicPeriod"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Как конфликт разрешается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правильно.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(Начните со слова – несогласие!)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835696" y="908720"/>
            <a:ext cx="5994666" cy="1656184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Задание студентам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97442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653136"/>
            <a:ext cx="8280920" cy="1231106"/>
          </a:xfrm>
          <a:prstGeom prst="rect">
            <a:avLst/>
          </a:prstGeom>
          <a:solidFill>
            <a:srgbClr val="FF9999"/>
          </a:solidFill>
        </p:spPr>
        <p:txBody>
          <a:bodyPr wrap="square">
            <a:spAutoFit/>
          </a:bodyPr>
          <a:lstStyle/>
          <a:p>
            <a:endParaRPr lang="ru-RU" dirty="0" smtClean="0"/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2.Несогласие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– умение слушать – компромисс – понимание – согласие</a:t>
            </a:r>
            <a:r>
              <a:rPr lang="ru-RU" sz="2800" dirty="0"/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87789" y="1620088"/>
            <a:ext cx="7728462" cy="58477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pPr marL="514350" indent="-514350" algn="ctr">
              <a:buAutoNum type="arabicPeriod"/>
            </a:pPr>
            <a:r>
              <a:rPr lang="ru-RU" sz="3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 конфликт разрешается правильно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2420888"/>
            <a:ext cx="8280920" cy="954107"/>
          </a:xfrm>
          <a:prstGeom prst="rect">
            <a:avLst/>
          </a:prstGeom>
          <a:solidFill>
            <a:srgbClr val="FF9999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1.Несогласие – недовольство – противодействие – агрессия -  разрыв отношений.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87789" y="3789039"/>
            <a:ext cx="7728462" cy="58477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 Как </a:t>
            </a:r>
            <a:r>
              <a:rPr lang="ru-RU" sz="3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конфликт разрешается 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 правильно</a:t>
            </a: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0" descr="15 Мая - Международный день семь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"/>
            <a:ext cx="1671402" cy="1620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07502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15 Мая - Международный день семь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8" y="0"/>
            <a:ext cx="1383235" cy="134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1518" y="1340768"/>
            <a:ext cx="8640958" cy="830997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Какие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правила вы, будучи взрослыми, не сочли бы возможным ввести в обиход вашей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семьи?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691680" y="188640"/>
            <a:ext cx="4968552" cy="1152128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Вопрос к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студентам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17" y="2171765"/>
            <a:ext cx="8640959" cy="470898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1.Родители контролируют школьные дела детей.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2. Каждый член семьи имеет свои обязанности.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3.Родители каждую неделю выдают детям небольшую сумму денег на карманные расходы.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4.Дети имеют право без ограничений смотреть телевизор.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5.При подготовке к семейным праздникам каждый член семьи вносит свое посильное участие.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6.Родители не обязаны знать, чем занимаются дети в свое свободное от занятий время.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7.Старшие дети оказывают помощь младшим, в отсутствие родителей присматривают за ними.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8.Старшие дети могут без ограничения играть в компьютер.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9.Учеба детей - это их личное.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10.Родители не должны ставить в известность детей, куда они пошли и как долго они будут отсутствовать.</a:t>
            </a:r>
          </a:p>
        </p:txBody>
      </p:sp>
    </p:spTree>
    <p:extLst>
      <p:ext uri="{BB962C8B-B14F-4D97-AF65-F5344CB8AC3E}">
        <p14:creationId xmlns:p14="http://schemas.microsoft.com/office/powerpoint/2010/main" val="24821677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5400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Семейные </a:t>
            </a:r>
            <a:r>
              <a:rPr lang="ru-RU" sz="5400" spc="50" dirty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традиции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700808"/>
            <a:ext cx="7408333" cy="34506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b="1" i="1" dirty="0" smtClean="0">
                <a:solidFill>
                  <a:srgbClr val="002060"/>
                </a:solidFill>
              </a:rPr>
              <a:t>— это </a:t>
            </a:r>
            <a:r>
              <a:rPr lang="ru-RU" sz="4000" b="1" i="1" dirty="0">
                <a:solidFill>
                  <a:srgbClr val="002060"/>
                </a:solidFill>
              </a:rPr>
              <a:t>принятые в </a:t>
            </a:r>
            <a:r>
              <a:rPr lang="ru-RU" sz="4000" b="1" i="1" dirty="0" smtClean="0">
                <a:solidFill>
                  <a:srgbClr val="002060"/>
                </a:solidFill>
              </a:rPr>
              <a:t>семье нормы поведения</a:t>
            </a:r>
            <a:r>
              <a:rPr lang="ru-RU" sz="4000" b="1" i="1" dirty="0">
                <a:solidFill>
                  <a:srgbClr val="002060"/>
                </a:solidFill>
              </a:rPr>
              <a:t>,</a:t>
            </a:r>
          </a:p>
          <a:p>
            <a:pPr marL="0" indent="0">
              <a:buNone/>
            </a:pPr>
            <a:r>
              <a:rPr lang="ru-RU" sz="4000" b="1" i="1" dirty="0" smtClean="0">
                <a:solidFill>
                  <a:srgbClr val="002060"/>
                </a:solidFill>
              </a:rPr>
              <a:t>обычаи, которые передаются от родителей к детям».</a:t>
            </a:r>
            <a:endParaRPr lang="ru-RU" sz="4000" b="1" i="1" dirty="0">
              <a:solidFill>
                <a:srgbClr val="002060"/>
              </a:solidFill>
            </a:endParaRPr>
          </a:p>
        </p:txBody>
      </p:sp>
      <p:pic>
        <p:nvPicPr>
          <p:cNvPr id="4" name="Рисунок 3" descr="http://szn42.ru/wp-content/uploads/2017/11/%D1%81%D0%B5%D0%BC%D1%8C%D1%8F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500104"/>
            <a:ext cx="5940425" cy="185610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0" descr="15 Мая - Международный день семь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4260" y="5398629"/>
            <a:ext cx="1383235" cy="134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30191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i="1" spc="50" dirty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Какие бывают семейные традиции?</a:t>
            </a:r>
          </a:p>
        </p:txBody>
      </p:sp>
      <p:pic>
        <p:nvPicPr>
          <p:cNvPr id="5" name="Объект 4" descr="https://chtopodaritvsem.ru/wp-content/plugins/image/uploads/0f85e6fc8df4027e5b87250ba609d690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28799"/>
            <a:ext cx="2453930" cy="20162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2685564" y="1772816"/>
            <a:ext cx="3312368" cy="923330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Празднование дней рождения и семейных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праздников</a:t>
            </a:r>
          </a:p>
          <a:p>
            <a:endParaRPr lang="ru-RU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2685563" y="2839140"/>
            <a:ext cx="3312369" cy="923330"/>
          </a:xfrm>
          <a:prstGeom prst="rect">
            <a:avLst/>
          </a:prstGeom>
          <a:solidFill>
            <a:schemeClr val="accent6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Домашние	обязанности	всех	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членов семьи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http://www.b17.ru/foto/uploaded/upl_1498401727_2151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628800"/>
            <a:ext cx="2814811" cy="214263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://igravita.ru/image/data/3.%20%D0%94%D0%BB%D1%8F%20%D1%87%D0%B5%D0%B3%D0%BE%20%D1%87%D0%B5%D0%BB%D0%BE%D0%B2%D0%B5%D0%BA%D1%83%20%D0%BD%D0%B0%D1%81%D1%82%D0%BE%D0%BB%D1%8C%D0%BD%D1%8B%D0%B5%20%D0%B8%D0%B3%D1%80%D1%8B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7" y="3851140"/>
            <a:ext cx="2814811" cy="2133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6804248" y="6129401"/>
            <a:ext cx="1980729" cy="646331"/>
          </a:xfrm>
          <a:prstGeom prst="rect">
            <a:avLst/>
          </a:prstGeom>
          <a:solidFill>
            <a:srgbClr val="FF9999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Совместные игры с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детьми</a:t>
            </a:r>
          </a:p>
        </p:txBody>
      </p:sp>
      <p:pic>
        <p:nvPicPr>
          <p:cNvPr id="11" name="Рисунок 10" descr="http://kto-chto-gde.ru/wp-content/uploads/2016/10/family-thanksgiving-1068x712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59" y="3717032"/>
            <a:ext cx="2588283" cy="2267946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Прямоугольник 11"/>
          <p:cNvSpPr/>
          <p:nvPr/>
        </p:nvSpPr>
        <p:spPr>
          <a:xfrm>
            <a:off x="2742172" y="6158149"/>
            <a:ext cx="3312368" cy="369332"/>
          </a:xfrm>
          <a:prstGeom prst="rect">
            <a:avLst/>
          </a:prstGeom>
          <a:solidFill>
            <a:srgbClr val="FF9999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Семейный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совет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http://mamamozhetvse.ru/wp-content/uploads/2016/10/semejny-j-byudzhet-ego-vedenie-678x381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172" y="3851141"/>
            <a:ext cx="3257837" cy="2113654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Прямоугольник 13"/>
          <p:cNvSpPr/>
          <p:nvPr/>
        </p:nvSpPr>
        <p:spPr>
          <a:xfrm>
            <a:off x="453480" y="6158149"/>
            <a:ext cx="1797287" cy="646331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pPr lvl="0"/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Семейный обед</a:t>
            </a:r>
          </a:p>
          <a:p>
            <a:pPr lvl="0"/>
            <a:endParaRPr lang="ru-RU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4674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pc="50" dirty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Семейные традиции в России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4294967295"/>
          </p:nvPr>
        </p:nvSpPr>
        <p:spPr>
          <a:xfrm>
            <a:off x="251520" y="1600200"/>
            <a:ext cx="424428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России испокон веков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семейные традиции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чтились и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оберегались.</a:t>
            </a:r>
          </a:p>
          <a:p>
            <a:pPr marL="0" indent="0">
              <a:buNone/>
            </a:pP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Они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являются очень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важной частью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исторического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культурного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наследия страны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 descr="https://media.nazaccent.ru/files/34/19/341926dfa5d2b3ea04683c7143f5d2b2_54.jpg"/>
          <p:cNvPicPr>
            <a:picLocks noGrp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412776"/>
            <a:ext cx="2530624" cy="2015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://dezcentr64.ru/photos/58f2a6d713a6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1" y="1412776"/>
            <a:ext cx="2232248" cy="2016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ttps://drizinlaw.com/wp-content/uploads/2014/09/trust-beneficiaries-attorney-nevada-drizin-law-lasvegas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429000"/>
            <a:ext cx="3024336" cy="226829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395536" y="5703017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>
                <a:solidFill>
                  <a:srgbClr val="002060"/>
                </a:solidFill>
              </a:rPr>
              <a:t>Почитание памяти родственников, поминание ушедших, а также уход и постоянная забота о пожилых родителях. </a:t>
            </a:r>
          </a:p>
        </p:txBody>
      </p:sp>
      <p:pic>
        <p:nvPicPr>
          <p:cNvPr id="9" name="Рисунок 8" descr="http://idea.moi-portal.ru/wp-content/uploads/2017/05/relikvii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7029" y="4563145"/>
            <a:ext cx="3681988" cy="223451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4211960" y="357301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>
                <a:solidFill>
                  <a:srgbClr val="002060"/>
                </a:solidFill>
              </a:rPr>
              <a:t>Передача из поколения в поколения семейных реликвий – драгоценностей, посуды, вещей далеких родственников.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617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996952"/>
            <a:ext cx="8568951" cy="954107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А какие семейные традиции существуют в ваших семьях?</a:t>
            </a:r>
          </a:p>
        </p:txBody>
      </p:sp>
      <p:sp>
        <p:nvSpPr>
          <p:cNvPr id="3" name="Овал 2"/>
          <p:cNvSpPr/>
          <p:nvPr/>
        </p:nvSpPr>
        <p:spPr>
          <a:xfrm>
            <a:off x="1619672" y="1124744"/>
            <a:ext cx="5994666" cy="1656184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Вопрос к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студентам 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0" descr="15 Мая - Международный день семь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8196" y="4775166"/>
            <a:ext cx="2045804" cy="1982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http://afisha.mosreg.ru/sites/default/files/events_photo/semya_1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135136"/>
            <a:ext cx="4176464" cy="25821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516222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15 Мая - Международный день семь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887424"/>
            <a:ext cx="2045804" cy="1982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1520" y="2636912"/>
            <a:ext cx="8640960" cy="3108543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родолжите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предложение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Фундаментом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моего дома будет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………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Опорой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моего дома будут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……………..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Крышей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моего дома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будут……………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475656" y="836712"/>
            <a:ext cx="5994666" cy="1656184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Задание студентам</a:t>
            </a:r>
          </a:p>
          <a:p>
            <a:pPr algn="ctr"/>
            <a:r>
              <a:rPr lang="ru-RU" sz="2800" u="sng" dirty="0" smtClean="0"/>
              <a:t>«</a:t>
            </a:r>
            <a:r>
              <a:rPr lang="ru-RU" sz="2800" u="sng" dirty="0"/>
              <a:t>Дом моей будущей семьи».</a:t>
            </a:r>
            <a:endParaRPr lang="ru-RU" sz="2800" dirty="0"/>
          </a:p>
          <a:p>
            <a:pPr algn="ctr"/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8146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C00000"/>
                </a:solidFill>
              </a:rPr>
              <a:t>ПРИТЧА:</a:t>
            </a:r>
            <a:endParaRPr lang="ru-RU" i="1" dirty="0">
              <a:solidFill>
                <a:srgbClr val="C00000"/>
              </a:solidFill>
            </a:endParaRPr>
          </a:p>
        </p:txBody>
      </p:sp>
      <p:pic>
        <p:nvPicPr>
          <p:cNvPr id="4" name="Picture 20" descr="15 Мая - Международный день семьи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2198"/>
            <a:ext cx="1816384" cy="1760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1520" y="1772816"/>
            <a:ext cx="8640960" cy="440120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Comic Sans MS" pitchFamily="66" charset="0"/>
              </a:rPr>
              <a:t> Давным-давно жила одна семья. Семья огромная, из ста человек, и в ней всегда царили мир, любовь и согласие. Молва об этой семье долетела до верховного правителя. И он решил посетить эту семью. </a:t>
            </a:r>
            <a:endParaRPr lang="ru-RU" sz="2000" dirty="0" smtClean="0">
              <a:latin typeface="Comic Sans MS" pitchFamily="66" charset="0"/>
            </a:endParaRPr>
          </a:p>
          <a:p>
            <a:pPr algn="just"/>
            <a:r>
              <a:rPr lang="ru-RU" sz="2000" dirty="0" smtClean="0">
                <a:latin typeface="Comic Sans MS" pitchFamily="66" charset="0"/>
              </a:rPr>
              <a:t> Когда </a:t>
            </a:r>
            <a:r>
              <a:rPr lang="ru-RU" sz="2000" dirty="0">
                <a:latin typeface="Comic Sans MS" pitchFamily="66" charset="0"/>
              </a:rPr>
              <a:t>правитель убедился, что все это правда, то он спросил старца, главу семьи: «Как вам удается жить, никогда не ссорясь, не обижая друг друга?» </a:t>
            </a:r>
            <a:endParaRPr lang="ru-RU" sz="2000" dirty="0" smtClean="0">
              <a:latin typeface="Comic Sans MS" pitchFamily="66" charset="0"/>
            </a:endParaRPr>
          </a:p>
          <a:p>
            <a:pPr algn="just"/>
            <a:r>
              <a:rPr lang="ru-RU" sz="2000" dirty="0" smtClean="0">
                <a:latin typeface="Comic Sans MS" pitchFamily="66" charset="0"/>
              </a:rPr>
              <a:t> Тогда </a:t>
            </a:r>
            <a:r>
              <a:rPr lang="ru-RU" sz="2000" dirty="0">
                <a:latin typeface="Comic Sans MS" pitchFamily="66" charset="0"/>
              </a:rPr>
              <a:t>старик взял листок бумаги и написал на нем сто слов и отдал его правителю. </a:t>
            </a:r>
            <a:endParaRPr lang="ru-RU" sz="2000" dirty="0" smtClean="0">
              <a:latin typeface="Comic Sans MS" pitchFamily="66" charset="0"/>
            </a:endParaRPr>
          </a:p>
          <a:p>
            <a:pPr algn="just"/>
            <a:r>
              <a:rPr lang="ru-RU" sz="2000" dirty="0" smtClean="0">
                <a:latin typeface="Comic Sans MS" pitchFamily="66" charset="0"/>
              </a:rPr>
              <a:t> Тот </a:t>
            </a:r>
            <a:r>
              <a:rPr lang="ru-RU" sz="2000" dirty="0">
                <a:latin typeface="Comic Sans MS" pitchFamily="66" charset="0"/>
              </a:rPr>
              <a:t>прочитал и удивился; на листе было написано сто раз всего три слова </a:t>
            </a:r>
            <a:r>
              <a:rPr lang="ru-RU" sz="2000" b="1" u="sng" dirty="0">
                <a:solidFill>
                  <a:srgbClr val="FF0000"/>
                </a:solidFill>
                <a:latin typeface="Comic Sans MS" pitchFamily="66" charset="0"/>
              </a:rPr>
              <a:t>«любовь», «понимание», «терпение». </a:t>
            </a:r>
            <a:endParaRPr lang="ru-RU" sz="2000" b="1" u="sng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algn="just"/>
            <a:r>
              <a:rPr lang="ru-RU" sz="2000" dirty="0" smtClean="0">
                <a:latin typeface="Comic Sans MS" pitchFamily="66" charset="0"/>
              </a:rPr>
              <a:t> И </a:t>
            </a:r>
            <a:r>
              <a:rPr lang="ru-RU" sz="2000" dirty="0">
                <a:latin typeface="Comic Sans MS" pitchFamily="66" charset="0"/>
              </a:rPr>
              <a:t>все?- спросил правитель. </a:t>
            </a:r>
            <a:endParaRPr lang="ru-RU" sz="2000" dirty="0" smtClean="0">
              <a:latin typeface="Comic Sans MS" pitchFamily="66" charset="0"/>
            </a:endParaRPr>
          </a:p>
          <a:p>
            <a:pPr algn="just"/>
            <a:r>
              <a:rPr lang="ru-RU" sz="2000" dirty="0" smtClean="0">
                <a:latin typeface="Comic Sans MS" pitchFamily="66" charset="0"/>
              </a:rPr>
              <a:t>Да</a:t>
            </a:r>
            <a:r>
              <a:rPr lang="ru-RU" sz="2000" dirty="0">
                <a:latin typeface="Comic Sans MS" pitchFamily="66" charset="0"/>
              </a:rPr>
              <a:t>,- ответил старик,- </a:t>
            </a:r>
            <a:r>
              <a:rPr lang="ru-RU" sz="2000" dirty="0">
                <a:solidFill>
                  <a:srgbClr val="C00000"/>
                </a:solidFill>
                <a:latin typeface="Comic Sans MS" pitchFamily="66" charset="0"/>
              </a:rPr>
              <a:t>это и есть основа жизни всякой хорошей семьи.</a:t>
            </a:r>
          </a:p>
        </p:txBody>
      </p:sp>
    </p:spTree>
    <p:extLst>
      <p:ext uri="{BB962C8B-B14F-4D97-AF65-F5344CB8AC3E}">
        <p14:creationId xmlns:p14="http://schemas.microsoft.com/office/powerpoint/2010/main" val="29838794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15 Мая - Международный день семь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00" y="116632"/>
            <a:ext cx="2045804" cy="1982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1520" y="2636912"/>
            <a:ext cx="8640960" cy="3108543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 fontAlgn="base"/>
            <a:r>
              <a:rPr lang="ru-RU" sz="2800" b="1" i="1" u="sng" dirty="0" smtClean="0">
                <a:latin typeface="Times New Roman" pitchFamily="18" charset="0"/>
                <a:cs typeface="Times New Roman" pitchFamily="18" charset="0"/>
              </a:rPr>
              <a:t>Задание по выбору</a:t>
            </a:r>
          </a:p>
          <a:p>
            <a:pPr algn="just" fontAlgn="base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Напишите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сочинение-миниатюру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 fontAlgn="base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Моя будущая семья» или «Семья – великое благо и великий труд».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 fontAlgn="base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Подготовьте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презентацию «Семейные традиции моей семьи».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2023014" y="815468"/>
            <a:ext cx="5994666" cy="1656184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Домашнее 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адание студентам</a:t>
            </a:r>
          </a:p>
          <a:p>
            <a:pPr algn="ctr"/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7119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15 Мая - Международный день семь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00" y="116632"/>
            <a:ext cx="2045804" cy="1982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1520" y="2636912"/>
            <a:ext cx="8640960" cy="1384995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i="1" dirty="0"/>
              <a:t>Зеленая карточка. </a:t>
            </a:r>
            <a:endParaRPr lang="ru-RU" sz="2800" b="1" i="1" dirty="0" smtClean="0"/>
          </a:p>
          <a:p>
            <a:pPr algn="just"/>
            <a:r>
              <a:rPr lang="ru-RU" sz="2800" dirty="0" smtClean="0"/>
              <a:t>Я </a:t>
            </a:r>
            <a:r>
              <a:rPr lang="ru-RU" sz="2800" dirty="0"/>
              <a:t>удовлетворен  </a:t>
            </a:r>
            <a:r>
              <a:rPr lang="ru-RU" sz="2800" dirty="0" smtClean="0"/>
              <a:t>мероприятием. Материал </a:t>
            </a:r>
            <a:r>
              <a:rPr lang="ru-RU" sz="2800" dirty="0"/>
              <a:t>был полезен для </a:t>
            </a:r>
            <a:r>
              <a:rPr lang="ru-RU" sz="2800" dirty="0" smtClean="0"/>
              <a:t>меня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Овал 3"/>
          <p:cNvSpPr/>
          <p:nvPr/>
        </p:nvSpPr>
        <p:spPr>
          <a:xfrm>
            <a:off x="2023014" y="815468"/>
            <a:ext cx="5994666" cy="1656184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ОНЛАЙН-ОПРОС</a:t>
            </a:r>
          </a:p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https://vk.com/club207672654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4221088"/>
            <a:ext cx="8640960" cy="1384995"/>
          </a:xfrm>
          <a:prstGeom prst="rect">
            <a:avLst/>
          </a:prstGeom>
          <a:solidFill>
            <a:srgbClr val="FF505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Красная карточка. </a:t>
            </a:r>
            <a:endParaRPr lang="ru-RU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Пользы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от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мероприятия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я получил мало. Я не очень понимал, о чем идет речь. Мне это не нужно.</a:t>
            </a:r>
          </a:p>
        </p:txBody>
      </p:sp>
      <p:pic>
        <p:nvPicPr>
          <p:cNvPr id="6" name="Picture 2" descr="Картинка 279 из 1637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 b="6279"/>
          <a:stretch>
            <a:fillRect/>
          </a:stretch>
        </p:blipFill>
        <p:spPr bwMode="auto">
          <a:xfrm>
            <a:off x="-746710" y="0"/>
            <a:ext cx="989071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-252536" y="1536174"/>
            <a:ext cx="81369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i="1" dirty="0">
                <a:latin typeface="Times New Roman" pitchFamily="18" charset="0"/>
                <a:cs typeface="Times New Roman" pitchFamily="18" charset="0"/>
              </a:rPr>
              <a:t>Спасибо всем за участие и за отзывы! </a:t>
            </a:r>
            <a:endParaRPr lang="ru-RU" sz="48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8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ru-RU" sz="4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новых встреч, друзья, до свидания!</a:t>
            </a:r>
          </a:p>
        </p:txBody>
      </p:sp>
    </p:spTree>
    <p:extLst>
      <p:ext uri="{BB962C8B-B14F-4D97-AF65-F5344CB8AC3E}">
        <p14:creationId xmlns:p14="http://schemas.microsoft.com/office/powerpoint/2010/main" val="32181470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592</TotalTime>
  <Words>1521</Words>
  <Application>Microsoft Office PowerPoint</Application>
  <PresentationFormat>Экран (4:3)</PresentationFormat>
  <Paragraphs>201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Волна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Семейные традиции </vt:lpstr>
      <vt:lpstr>Какие бывают семейные традиции?</vt:lpstr>
      <vt:lpstr>Семейные традиции в России</vt:lpstr>
      <vt:lpstr>Презентация PowerPoint</vt:lpstr>
      <vt:lpstr>Презентация PowerPoint</vt:lpstr>
      <vt:lpstr>ПРИТЧА: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58</cp:revision>
  <dcterms:created xsi:type="dcterms:W3CDTF">2023-05-11T11:30:16Z</dcterms:created>
  <dcterms:modified xsi:type="dcterms:W3CDTF">2024-01-10T07:33:26Z</dcterms:modified>
</cp:coreProperties>
</file>