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85" r:id="rId4"/>
    <p:sldId id="284" r:id="rId5"/>
    <p:sldId id="259" r:id="rId6"/>
    <p:sldId id="260" r:id="rId7"/>
    <p:sldId id="272" r:id="rId8"/>
    <p:sldId id="271" r:id="rId9"/>
    <p:sldId id="278" r:id="rId10"/>
    <p:sldId id="273" r:id="rId11"/>
    <p:sldId id="282" r:id="rId12"/>
    <p:sldId id="280" r:id="rId13"/>
    <p:sldId id="281" r:id="rId14"/>
    <p:sldId id="274" r:id="rId15"/>
    <p:sldId id="283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56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25.02.2025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Кирил\Desktop\633869232426168587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6548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214290"/>
            <a:ext cx="9144000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МБДОУ детский сад № 16 «</a:t>
            </a:r>
            <a:r>
              <a:rPr lang="ru-RU" b="1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Жемчужинка</a:t>
            </a:r>
            <a:r>
              <a:rPr lang="ru-RU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algn="ctr"/>
            <a:endParaRPr lang="ru-RU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Использование сенсорной</a:t>
            </a:r>
          </a:p>
          <a:p>
            <a:pPr algn="ctr"/>
            <a:r>
              <a:rPr lang="ru-RU" sz="4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панели для работы </a:t>
            </a:r>
          </a:p>
          <a:p>
            <a:pPr algn="ctr"/>
            <a:r>
              <a:rPr lang="ru-RU" sz="44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 детьми ОВЗ</a:t>
            </a:r>
          </a:p>
          <a:p>
            <a:pPr algn="ctr"/>
            <a:endParaRPr lang="ru-RU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</a:t>
            </a:r>
            <a:r>
              <a:rPr lang="ru-RU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Подготовил воспитатель: Рыжакова И.В.</a:t>
            </a:r>
          </a:p>
          <a:p>
            <a:pPr algn="ctr"/>
            <a:endParaRPr lang="ru-RU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Сергач</a:t>
            </a:r>
          </a:p>
          <a:p>
            <a:pPr algn="ctr"/>
            <a:r>
              <a:rPr lang="ru-RU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C:\Users\Кирил\Desktop\Kids-Worship-e14503095884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1044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799184" y="142852"/>
            <a:ext cx="73448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600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endParaRPr lang="ru-RU" sz="16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C:\Users\ксюша\Desktop\IMG_2995.JPG"/>
          <p:cNvPicPr>
            <a:picLocks noChangeAspect="1" noChangeArrowheads="1"/>
          </p:cNvPicPr>
          <p:nvPr/>
        </p:nvPicPr>
        <p:blipFill>
          <a:blip r:embed="rId3" cstate="print"/>
          <a:srcRect t="3801" r="21650"/>
          <a:stretch>
            <a:fillRect/>
          </a:stretch>
        </p:blipFill>
        <p:spPr bwMode="auto">
          <a:xfrm>
            <a:off x="1475656" y="4005064"/>
            <a:ext cx="2915816" cy="268507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7" name="Прямоугольник 6"/>
          <p:cNvSpPr/>
          <p:nvPr/>
        </p:nvSpPr>
        <p:spPr>
          <a:xfrm>
            <a:off x="1979712" y="197346"/>
            <a:ext cx="676875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Цель использования сенсорных панелей для работы с детьми с ОВЗ</a:t>
            </a:r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 — корректировать и развивать психические и речевые функции детей, помогать процессу индивидуализации и социализации. </a:t>
            </a:r>
          </a:p>
          <a:p>
            <a:r>
              <a:rPr lang="ru-RU" sz="20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Задачи</a:t>
            </a:r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-через </a:t>
            </a:r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взаимодействие с </a:t>
            </a:r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поверхностями </a:t>
            </a:r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сенсорных панелей корректировать и развивать речь, внимание, мышление, мышечную и слуховую память, </a:t>
            </a:r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зрительное</a:t>
            </a:r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, слуховое и кинестетическое восприятие; </a:t>
            </a:r>
          </a:p>
          <a:p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-наглядно-действенное </a:t>
            </a:r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и образное мышление; </a:t>
            </a:r>
          </a:p>
          <a:p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-дифференцировать </a:t>
            </a:r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свойства предметов; </a:t>
            </a:r>
          </a:p>
          <a:p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формировать сенсорные эталоны; </a:t>
            </a:r>
          </a:p>
          <a:p>
            <a:pPr algn="r"/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     -  помогать </a:t>
            </a:r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взаимодействию реальности и </a:t>
            </a:r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воображения</a:t>
            </a:r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; </a:t>
            </a:r>
          </a:p>
          <a:p>
            <a:pPr algn="r"/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                 -способствовать </a:t>
            </a:r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снижению напряжения, тревоги</a:t>
            </a:r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r"/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развивать </a:t>
            </a:r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эмоциональную и волевую сферы; </a:t>
            </a:r>
          </a:p>
          <a:p>
            <a:pPr algn="r"/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развивать межполушарные связи. </a:t>
            </a:r>
            <a:endParaRPr lang="ru-RU" sz="20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C:\Users\Кирил\Desktop\Kids-Worship-e14503095884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1044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799184" y="142852"/>
            <a:ext cx="7344816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Рекомендованные игры для детей с ОВЗ на сенсорной панели</a:t>
            </a:r>
          </a:p>
          <a:p>
            <a:r>
              <a:rPr lang="ru-RU" sz="20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Учимся говорить (неречевые звуки): </a:t>
            </a:r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«Музыкант», </a:t>
            </a:r>
          </a:p>
          <a:p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                                «Транспорт», «Наш дом», «Лес»,              </a:t>
            </a:r>
          </a:p>
          <a:p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«Дождик».</a:t>
            </a:r>
          </a:p>
          <a:p>
            <a:r>
              <a:rPr lang="ru-RU" sz="20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Звукоподражание:</a:t>
            </a:r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«Кто живет рядом с нами», «Скотный двор»,</a:t>
            </a:r>
          </a:p>
          <a:p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                               «Птичий двор», «Голоса».</a:t>
            </a:r>
          </a:p>
          <a:p>
            <a:r>
              <a:rPr lang="ru-RU" sz="20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Речевые звуки: </a:t>
            </a:r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«Голосистые звуки», «Безголосые звуки», </a:t>
            </a:r>
          </a:p>
          <a:p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                        «Звуки-двойняшки», «Сердитые и ласковые </a:t>
            </a:r>
          </a:p>
          <a:p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                         звуки».</a:t>
            </a:r>
          </a:p>
          <a:p>
            <a:r>
              <a:rPr lang="ru-RU" sz="20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Развитие связной речи: </a:t>
            </a:r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«Слово-действие», « Подбери </a:t>
            </a:r>
          </a:p>
          <a:p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действия», «Слово-признак», </a:t>
            </a:r>
          </a:p>
          <a:p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«Подбери признаки», «Составляем </a:t>
            </a:r>
          </a:p>
          <a:p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описание», «Послушай рассказ».</a:t>
            </a:r>
          </a:p>
          <a:p>
            <a:endParaRPr lang="ru-RU" sz="1600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endParaRPr lang="ru-RU" sz="16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C:\Users\ксюша\Desktop\IMG_2995.JPG"/>
          <p:cNvPicPr>
            <a:picLocks noChangeAspect="1" noChangeArrowheads="1"/>
          </p:cNvPicPr>
          <p:nvPr/>
        </p:nvPicPr>
        <p:blipFill>
          <a:blip r:embed="rId3" cstate="print"/>
          <a:srcRect t="3801" r="21650"/>
          <a:stretch>
            <a:fillRect/>
          </a:stretch>
        </p:blipFill>
        <p:spPr bwMode="auto">
          <a:xfrm>
            <a:off x="1475656" y="4005064"/>
            <a:ext cx="2915816" cy="268507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C:\Users\Кирил\Desktop\Kids-Worship-e145030958844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1044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187624" y="0"/>
            <a:ext cx="795637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Развивающие </a:t>
            </a:r>
            <a:r>
              <a:rPr lang="ru-RU" sz="2000" b="1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флэшигры</a:t>
            </a:r>
            <a:r>
              <a:rPr lang="ru-RU" sz="20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«Времена года», «Кулинарные загадки»,  </a:t>
            </a:r>
          </a:p>
          <a:p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«Логические загадки», «Одень Варю по </a:t>
            </a:r>
          </a:p>
          <a:p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погоде»,«Мамы и детеныши», «Головы и   </a:t>
            </a:r>
          </a:p>
          <a:p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хвосты», «Наведи порядок»,  «Расставь </a:t>
            </a:r>
          </a:p>
          <a:p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посуду», «Рассади рыбок», «Новая улица».</a:t>
            </a:r>
          </a:p>
          <a:p>
            <a:r>
              <a:rPr lang="ru-RU" sz="20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ФЭМП (желтая): </a:t>
            </a:r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«Покажи дорожку», «Сосчитай зверюшек», </a:t>
            </a:r>
          </a:p>
          <a:p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                           «Похожи»(геометрические фигуры), «Собери сам»,</a:t>
            </a:r>
          </a:p>
          <a:p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                           «Больше, Меньше</a:t>
            </a:r>
            <a:r>
              <a:rPr lang="en-US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».</a:t>
            </a:r>
          </a:p>
          <a:p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ru-RU" sz="20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(зеленая): </a:t>
            </a:r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«Собери игрушки», «Дорога к дому», «Вкладыши», </a:t>
            </a:r>
          </a:p>
          <a:p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                           «Что потерялось», «Что длиннее», «Профессии», </a:t>
            </a:r>
          </a:p>
          <a:p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                           «Что общего».</a:t>
            </a:r>
          </a:p>
          <a:p>
            <a:r>
              <a:rPr lang="ru-RU" sz="20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            (синяя): </a:t>
            </a:r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«Собери пирамидку», «Кто где живет</a:t>
            </a:r>
            <a:r>
              <a:rPr lang="en-US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», «Разложи»,</a:t>
            </a:r>
          </a:p>
          <a:p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                           «На чем поедем</a:t>
            </a:r>
            <a:r>
              <a:rPr lang="en-US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»,  «Угадай, кто это</a:t>
            </a:r>
            <a:r>
              <a:rPr lang="en-US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», «Найди</a:t>
            </a:r>
          </a:p>
          <a:p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                            половинку».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067944" y="4797152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028" name="Picture 4" descr="C:\Users\ксюша\Desktop\IMG_298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4365104"/>
            <a:ext cx="3347418" cy="227687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029" name="Picture 5" descr="C:\Users\ксюша\Desktop\IMG_298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4365104"/>
            <a:ext cx="3456384" cy="232225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Кирил\Desktop\8vro2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142852"/>
            <a:ext cx="91440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Особенности детей с ОВЗ:</a:t>
            </a:r>
          </a:p>
          <a:p>
            <a:pPr algn="ctr"/>
            <a:endParaRPr lang="ru-RU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1520" y="692696"/>
            <a:ext cx="83582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Дети с нарушением интеллекта:  </a:t>
            </a:r>
            <a:r>
              <a:rPr lang="ru-RU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для детей с нарушением интеллекта характерно недоразвитие познавательных интересов. Известно, что при нарушении интеллекта оказывается дефектной уже первая ступень познания – восприятие. 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251520" y="1700808"/>
            <a:ext cx="84296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Дети с тяжелым нарушением речи: </a:t>
            </a:r>
            <a:r>
              <a:rPr lang="ru-RU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детям присущи  нестойкость интересов, пониженная наблюдательность, сниженная мотивация, негативизм, неуверенность в себе, повышенная раздражительность, агрессивность обидчивость, трудности в общении с окружающими, в налаживании </a:t>
            </a:r>
          </a:p>
          <a:p>
            <a:pPr algn="ctr"/>
            <a:r>
              <a:rPr lang="ru-RU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контактов со своими сверстниками. 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85720" y="3214686"/>
            <a:ext cx="82089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Особенности детей с расстройствами </a:t>
            </a:r>
            <a:r>
              <a:rPr lang="ru-RU" b="1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аутистического</a:t>
            </a:r>
            <a:r>
              <a:rPr lang="ru-RU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спектра (РАС)</a:t>
            </a:r>
            <a:r>
              <a:rPr lang="ru-RU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dirty="0" err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аутист</a:t>
            </a:r>
            <a:r>
              <a:rPr lang="ru-RU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находится как бы сам в себе, он отгорожен от окружающего мира стеной, оторван от реальности и не может адекватно на нее реагировать. 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0" y="4365104"/>
            <a:ext cx="4752528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Особенности  детей с нарушением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опорно-двигательного аппарата:</a:t>
            </a:r>
            <a:r>
              <a:rPr lang="ru-RU" dirty="0" smtClean="0">
                <a:solidFill>
                  <a:srgbClr val="000099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движение для ребенка - это универсальное проявление жизнедеятельности, на различные раздражения он реагирует прежде всего движением (например, отдергивание руки при ожоге пальца, сосательные движения младенцев при раздражении губ и щек и т.д.).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C:\Users\Кирил\Desktop\Kids-Worship-e145030958844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044"/>
            <a:ext cx="9144000" cy="6861044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763688" y="0"/>
            <a:ext cx="738031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Почему интерактивные игры подходят в работе с детьми с ОВЗ</a:t>
            </a:r>
            <a:r>
              <a:rPr lang="en-US" sz="28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ru-RU" sz="28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Игры хорошо озвучены, ярко оформлены, их персонажи двигаются и разговаривают. Задания, предлагаемые детям, обычно делятся по тематике, возрасту или уровню сложности. При работе с такими играми у детей хорошо развивается координация рук (так как нужно постоянно перемещать «предметы» для выполнения заданий), слуховое и зрительное внимание, память, формируются мотивационные предпосылки. </a:t>
            </a:r>
            <a:endParaRPr lang="ru-RU" sz="20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ксюша\Desktop\IMG_299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3501008"/>
            <a:ext cx="3827917" cy="287093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052" name="Picture 4" descr="C:\Users\ксюша\Desktop\IMG_299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3483006"/>
            <a:ext cx="3816424" cy="286231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Кирил\Desktop\8vro2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395536" y="3501008"/>
            <a:ext cx="3429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Д/и «Кулинарные загадки»</a:t>
            </a:r>
            <a:endParaRPr lang="ru-RU" sz="20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ксюша\Desktop\103NIKON\DSCN2232.JPG"/>
          <p:cNvPicPr>
            <a:picLocks noChangeAspect="1" noChangeArrowheads="1"/>
          </p:cNvPicPr>
          <p:nvPr/>
        </p:nvPicPr>
        <p:blipFill>
          <a:blip r:embed="rId3" cstate="print"/>
          <a:srcRect l="8263" t="32150" r="27163"/>
          <a:stretch>
            <a:fillRect/>
          </a:stretch>
        </p:blipFill>
        <p:spPr bwMode="auto">
          <a:xfrm>
            <a:off x="539552" y="3933056"/>
            <a:ext cx="3672408" cy="266704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TextBox 5"/>
          <p:cNvSpPr txBox="1"/>
          <p:nvPr/>
        </p:nvSpPr>
        <p:spPr>
          <a:xfrm flipH="1">
            <a:off x="0" y="18864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Д/и «Логические загадки» </a:t>
            </a:r>
            <a:endParaRPr lang="ru-RU" sz="20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ксюша\Desktop\103NIKON\DSCN2234.JPG"/>
          <p:cNvPicPr>
            <a:picLocks noChangeAspect="1" noChangeArrowheads="1"/>
          </p:cNvPicPr>
          <p:nvPr/>
        </p:nvPicPr>
        <p:blipFill>
          <a:blip r:embed="rId4" cstate="print"/>
          <a:srcRect t="25888" r="11580"/>
          <a:stretch>
            <a:fillRect/>
          </a:stretch>
        </p:blipFill>
        <p:spPr bwMode="auto">
          <a:xfrm>
            <a:off x="4644008" y="764704"/>
            <a:ext cx="4104456" cy="258021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028" name="Picture 4" descr="C:\Users\ксюша\Desktop\103NIKON\DSCN2233.JPG"/>
          <p:cNvPicPr>
            <a:picLocks noChangeAspect="1" noChangeArrowheads="1"/>
          </p:cNvPicPr>
          <p:nvPr/>
        </p:nvPicPr>
        <p:blipFill>
          <a:blip r:embed="rId5" cstate="print"/>
          <a:srcRect t="18548" r="16535"/>
          <a:stretch>
            <a:fillRect/>
          </a:stretch>
        </p:blipFill>
        <p:spPr bwMode="auto">
          <a:xfrm>
            <a:off x="467544" y="764704"/>
            <a:ext cx="3744416" cy="258579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C:\Users\Кирил\Desktop\Kids-Worship-e145030958844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044"/>
            <a:ext cx="9144000" cy="6861044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332656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en-US" sz="20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ru-RU" sz="20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и « Мамы и детеныши»</a:t>
            </a:r>
            <a:endParaRPr lang="ru-RU" sz="20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ксюша\Desktop\103NIKON\DSCN2235.JPG"/>
          <p:cNvPicPr>
            <a:picLocks noChangeAspect="1" noChangeArrowheads="1"/>
          </p:cNvPicPr>
          <p:nvPr/>
        </p:nvPicPr>
        <p:blipFill>
          <a:blip r:embed="rId3" cstate="print"/>
          <a:srcRect l="20082" t="16582" r="19239" b="7570"/>
          <a:stretch>
            <a:fillRect/>
          </a:stretch>
        </p:blipFill>
        <p:spPr bwMode="auto">
          <a:xfrm>
            <a:off x="1763688" y="764704"/>
            <a:ext cx="3024336" cy="244827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051" name="Picture 3" descr="C:\Users\ксюша\Desktop\103NIKON\DSCN2236.JPG"/>
          <p:cNvPicPr>
            <a:picLocks noChangeAspect="1" noChangeArrowheads="1"/>
          </p:cNvPicPr>
          <p:nvPr/>
        </p:nvPicPr>
        <p:blipFill>
          <a:blip r:embed="rId4" cstate="print"/>
          <a:srcRect b="3018"/>
          <a:stretch>
            <a:fillRect/>
          </a:stretch>
        </p:blipFill>
        <p:spPr bwMode="auto">
          <a:xfrm>
            <a:off x="5364087" y="764704"/>
            <a:ext cx="3266933" cy="237626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7" name="TextBox 6"/>
          <p:cNvSpPr txBox="1"/>
          <p:nvPr/>
        </p:nvSpPr>
        <p:spPr>
          <a:xfrm>
            <a:off x="1691680" y="3284984"/>
            <a:ext cx="337252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Д/и «Домашние животные»</a:t>
            </a:r>
            <a:endParaRPr lang="ru-RU" sz="20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2" name="Picture 4" descr="C:\Users\ксюша\Desktop\103NIKON\DSCN225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5656" y="3861048"/>
            <a:ext cx="3528392" cy="264629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053" name="Picture 5" descr="C:\Users\ксюша\Desktop\103NIKON\DSCN2255.JPG"/>
          <p:cNvPicPr>
            <a:picLocks noChangeAspect="1" noChangeArrowheads="1"/>
          </p:cNvPicPr>
          <p:nvPr/>
        </p:nvPicPr>
        <p:blipFill>
          <a:blip r:embed="rId6" cstate="print"/>
          <a:srcRect l="6325" b="5084"/>
          <a:stretch>
            <a:fillRect/>
          </a:stretch>
        </p:blipFill>
        <p:spPr bwMode="auto">
          <a:xfrm>
            <a:off x="5395107" y="3861048"/>
            <a:ext cx="3505923" cy="266429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0" name="TextBox 9"/>
          <p:cNvSpPr txBox="1"/>
          <p:nvPr/>
        </p:nvSpPr>
        <p:spPr>
          <a:xfrm>
            <a:off x="5220072" y="3284984"/>
            <a:ext cx="37206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Д/и «Кто живет с нами рядом»</a:t>
            </a:r>
            <a:endParaRPr lang="ru-RU" sz="20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Кирил\Desktop\8vro2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0" y="3501008"/>
            <a:ext cx="40719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Д/и «Времена года»</a:t>
            </a:r>
            <a:endParaRPr lang="ru-RU" sz="20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C:\Users\ксюша\Desktop\103NIKON\DSCN2238.JPG"/>
          <p:cNvPicPr>
            <a:picLocks noChangeAspect="1" noChangeArrowheads="1"/>
          </p:cNvPicPr>
          <p:nvPr/>
        </p:nvPicPr>
        <p:blipFill>
          <a:blip r:embed="rId3" cstate="print"/>
          <a:srcRect l="9811" t="6013" r="22547" b="30854"/>
          <a:stretch>
            <a:fillRect/>
          </a:stretch>
        </p:blipFill>
        <p:spPr bwMode="auto">
          <a:xfrm flipH="1">
            <a:off x="251519" y="3933056"/>
            <a:ext cx="3909006" cy="273630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TextBox 5"/>
          <p:cNvSpPr txBox="1"/>
          <p:nvPr/>
        </p:nvSpPr>
        <p:spPr>
          <a:xfrm>
            <a:off x="0" y="142852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Д/и «Сложи кошку»</a:t>
            </a:r>
            <a:endParaRPr lang="ru-RU" sz="20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5" name="Picture 3" descr="C:\Users\ксюша\Desktop\103NIKON\DSCN224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620688"/>
            <a:ext cx="3840426" cy="288032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076" name="Picture 4" descr="C:\Users\ксюша\Desktop\103NIKON\DSCN225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60032" y="620688"/>
            <a:ext cx="3936438" cy="295232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C:\Users\Кирил\Desktop\Kids-Worship-e145030958844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044"/>
            <a:ext cx="9144000" cy="6861044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Д/и «Расставь банки»</a:t>
            </a:r>
            <a:endParaRPr lang="ru-RU" sz="20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85886" y="3356992"/>
            <a:ext cx="73581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Д/и «Раскраски для внимательных»</a:t>
            </a:r>
            <a:endParaRPr lang="ru-RU" sz="20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ксюша\Desktop\103NIKON\DSCN2242.JPG"/>
          <p:cNvPicPr>
            <a:picLocks noChangeAspect="1" noChangeArrowheads="1"/>
          </p:cNvPicPr>
          <p:nvPr/>
        </p:nvPicPr>
        <p:blipFill>
          <a:blip r:embed="rId3" cstate="print"/>
          <a:srcRect t="11655" r="7797"/>
          <a:stretch>
            <a:fillRect/>
          </a:stretch>
        </p:blipFill>
        <p:spPr bwMode="auto">
          <a:xfrm>
            <a:off x="1043608" y="3933056"/>
            <a:ext cx="3746126" cy="269204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099" name="Picture 3" descr="C:\Users\ксюша\Desktop\103NIKON\DSCN2243.JPG"/>
          <p:cNvPicPr>
            <a:picLocks noChangeAspect="1" noChangeArrowheads="1"/>
          </p:cNvPicPr>
          <p:nvPr/>
        </p:nvPicPr>
        <p:blipFill>
          <a:blip r:embed="rId4" cstate="print"/>
          <a:srcRect t="20598" r="19729"/>
          <a:stretch>
            <a:fillRect/>
          </a:stretch>
        </p:blipFill>
        <p:spPr bwMode="auto">
          <a:xfrm>
            <a:off x="5148064" y="3861048"/>
            <a:ext cx="3723422" cy="276234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100" name="Picture 4" descr="C:\Users\ксюша\Desktop\103NIKON\DSCN224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6056" y="476672"/>
            <a:ext cx="3709582" cy="278218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101" name="Picture 5" descr="C:\Users\ксюша\Desktop\103NIKON\DSCN2239.JPG"/>
          <p:cNvPicPr>
            <a:picLocks noChangeAspect="1" noChangeArrowheads="1"/>
          </p:cNvPicPr>
          <p:nvPr/>
        </p:nvPicPr>
        <p:blipFill>
          <a:blip r:embed="rId6" cstate="print"/>
          <a:srcRect t="6753" r="14647"/>
          <a:stretch>
            <a:fillRect/>
          </a:stretch>
        </p:blipFill>
        <p:spPr bwMode="auto">
          <a:xfrm>
            <a:off x="1115616" y="476672"/>
            <a:ext cx="3491656" cy="286094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Кирил\Desktop\8vro2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0" y="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Д/и «Сообрази»</a:t>
            </a:r>
            <a:endParaRPr lang="ru-RU" sz="20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9512" y="3501008"/>
            <a:ext cx="41433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Д/и «Чаепитие «Убери лишнее»»</a:t>
            </a:r>
            <a:endParaRPr lang="ru-RU" sz="20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Users\ксюша\Desktop\103NIKON\DSCN224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905197"/>
            <a:ext cx="4032448" cy="280831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124" name="Picture 4" descr="C:\Users\ксюша\Desktop\103NIKON\DSCN225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476672"/>
            <a:ext cx="3744417" cy="280831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125" name="Picture 5" descr="C:\Users\ксюша\Desktop\103NIKON\DSCN225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60032" y="476672"/>
            <a:ext cx="3744416" cy="280831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C:\Users\Кирил\Desktop\Kids-Worship-e145030958844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044"/>
            <a:ext cx="9144000" cy="6861044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«Стихи-обманки»</a:t>
            </a:r>
            <a:endParaRPr lang="ru-RU" sz="20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C:\Users\ксюша\Desktop\103NIKON\DSCN2248.JPG"/>
          <p:cNvPicPr>
            <a:picLocks noChangeAspect="1" noChangeArrowheads="1"/>
          </p:cNvPicPr>
          <p:nvPr/>
        </p:nvPicPr>
        <p:blipFill>
          <a:blip r:embed="rId3" cstate="print"/>
          <a:srcRect r="7405"/>
          <a:stretch>
            <a:fillRect/>
          </a:stretch>
        </p:blipFill>
        <p:spPr bwMode="auto">
          <a:xfrm>
            <a:off x="1475656" y="764704"/>
            <a:ext cx="3456384" cy="252028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147" name="Picture 3" descr="C:\Users\ксюша\Desktop\103NIKON\DSCN2247.JPG"/>
          <p:cNvPicPr>
            <a:picLocks noChangeAspect="1" noChangeArrowheads="1"/>
          </p:cNvPicPr>
          <p:nvPr/>
        </p:nvPicPr>
        <p:blipFill>
          <a:blip r:embed="rId4" cstate="print"/>
          <a:srcRect t="7384" r="22066"/>
          <a:stretch>
            <a:fillRect/>
          </a:stretch>
        </p:blipFill>
        <p:spPr bwMode="auto">
          <a:xfrm>
            <a:off x="1403648" y="3829741"/>
            <a:ext cx="3456384" cy="255158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148" name="Picture 4" descr="C:\Users\ксюша\Desktop\103NIKON\DSCN2246.JPG"/>
          <p:cNvPicPr>
            <a:picLocks noChangeAspect="1" noChangeArrowheads="1"/>
          </p:cNvPicPr>
          <p:nvPr/>
        </p:nvPicPr>
        <p:blipFill>
          <a:blip r:embed="rId5" cstate="print"/>
          <a:srcRect r="21899" b="15109"/>
          <a:stretch>
            <a:fillRect/>
          </a:stretch>
        </p:blipFill>
        <p:spPr bwMode="auto">
          <a:xfrm>
            <a:off x="5364088" y="836712"/>
            <a:ext cx="3528392" cy="244827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" name="Picture 2" descr="C:\Users\ксюша\Desktop\IMG_299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92081" y="3789040"/>
            <a:ext cx="3600399" cy="259228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Кирил\Desktop\8vro2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-1332656" y="0"/>
            <a:ext cx="70567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«Стихи для маленьких»</a:t>
            </a:r>
            <a:endParaRPr lang="ru-RU" sz="20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3" descr="C:\Users\ксюша\Desktop\103NIKON\DSCN225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76672"/>
            <a:ext cx="4032448" cy="269160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TextBox 5"/>
          <p:cNvSpPr txBox="1"/>
          <p:nvPr/>
        </p:nvSpPr>
        <p:spPr>
          <a:xfrm>
            <a:off x="611560" y="3140968"/>
            <a:ext cx="169751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Д/и «Голоса»</a:t>
            </a:r>
            <a:endParaRPr lang="ru-RU" sz="20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1" name="Picture 3" descr="C:\Users\ксюша\Desktop\103NIKON\DSCN225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3573016"/>
            <a:ext cx="4116965" cy="308772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" name="Picture 2" descr="C:\Users\ксюша\Desktop\IMG_299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4048" y="476672"/>
            <a:ext cx="3672408" cy="275430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0" name="TextBox 9"/>
          <p:cNvSpPr txBox="1"/>
          <p:nvPr/>
        </p:nvSpPr>
        <p:spPr>
          <a:xfrm>
            <a:off x="4932040" y="0"/>
            <a:ext cx="38164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Д/и «Сделай разными»</a:t>
            </a:r>
            <a:endParaRPr lang="ru-RU" sz="20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C:\Users\Кирил\Desktop\Kids-Worship-e145030958844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044"/>
            <a:ext cx="9144000" cy="6861044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785786" y="0"/>
            <a:ext cx="83582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Развитие связной речи «Послушай рассказ»</a:t>
            </a:r>
            <a:endParaRPr lang="ru-RU" sz="20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71600" y="260648"/>
            <a:ext cx="77867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«Ежики»</a:t>
            </a:r>
            <a:endParaRPr lang="ru-RU" sz="20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 descr="C:\Users\ксюша\Desktop\103NIKON\DSCN225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692696"/>
            <a:ext cx="3723895" cy="279292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8195" name="Picture 3" descr="C:\Users\ксюша\Desktop\103NIKON\DSCN225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692696"/>
            <a:ext cx="3727662" cy="279574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8" name="TextBox 7"/>
          <p:cNvSpPr txBox="1"/>
          <p:nvPr/>
        </p:nvSpPr>
        <p:spPr>
          <a:xfrm>
            <a:off x="1475656" y="3573016"/>
            <a:ext cx="3600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«Летом»</a:t>
            </a:r>
            <a:endParaRPr lang="ru-RU" sz="20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6" name="Picture 4" descr="C:\Users\ксюша\Desktop\103NIKON\DSCN226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87624" y="4077072"/>
            <a:ext cx="3808270" cy="245313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098" name="Picture 2" descr="C:\Users\ксюша\Desktop\IMG_299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92080" y="4077072"/>
            <a:ext cx="3600400" cy="251166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3" name="TextBox 12"/>
          <p:cNvSpPr txBox="1"/>
          <p:nvPr/>
        </p:nvSpPr>
        <p:spPr>
          <a:xfrm>
            <a:off x="5508104" y="3573016"/>
            <a:ext cx="32932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«Кто где живет</a:t>
            </a:r>
            <a:r>
              <a:rPr lang="en-US" sz="20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r>
              <a:rPr lang="ru-RU" sz="20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20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Кирил\Desktop\8vro2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539552" y="620688"/>
            <a:ext cx="777686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Использование компьютерных игр при работе с детьми ОВЗ повышает их заинтересованность в занятиях, улучшает усвоение материла, увеличивает речевую активность, формирует и совершенствует межличностное общение, а кроме того дает возможность индивидуально подойти к каждому ребенку с учетом его потребностей, позволяет воспитаннику осознанно контролировать и исправлять свои ошибки, ориентирует на успех.</a:t>
            </a:r>
            <a:endParaRPr lang="ru-RU" sz="20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Users\ксюша\Desktop\IMG_299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284984"/>
            <a:ext cx="4176464" cy="313234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396</TotalTime>
  <Words>645</Words>
  <Application>Microsoft Office PowerPoint</Application>
  <PresentationFormat>Экран (4:3)</PresentationFormat>
  <Paragraphs>90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Кирилл</dc:creator>
  <cp:lastModifiedBy>Инга Рыжакова</cp:lastModifiedBy>
  <cp:revision>94</cp:revision>
  <dcterms:created xsi:type="dcterms:W3CDTF">2019-04-22T14:00:31Z</dcterms:created>
  <dcterms:modified xsi:type="dcterms:W3CDTF">2025-02-25T08:08:43Z</dcterms:modified>
</cp:coreProperties>
</file>