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4" r:id="rId2"/>
    <p:sldId id="296" r:id="rId3"/>
    <p:sldId id="297" r:id="rId4"/>
    <p:sldId id="302" r:id="rId5"/>
    <p:sldId id="303" r:id="rId6"/>
    <p:sldId id="298" r:id="rId7"/>
    <p:sldId id="299" r:id="rId8"/>
    <p:sldId id="263" r:id="rId9"/>
    <p:sldId id="269" r:id="rId10"/>
    <p:sldId id="270" r:id="rId11"/>
    <p:sldId id="289" r:id="rId12"/>
    <p:sldId id="287" r:id="rId13"/>
    <p:sldId id="306" r:id="rId14"/>
    <p:sldId id="307" r:id="rId15"/>
    <p:sldId id="268" r:id="rId16"/>
    <p:sldId id="274" r:id="rId17"/>
    <p:sldId id="275" r:id="rId18"/>
    <p:sldId id="311" r:id="rId19"/>
    <p:sldId id="312" r:id="rId20"/>
    <p:sldId id="315" r:id="rId21"/>
    <p:sldId id="276" r:id="rId22"/>
    <p:sldId id="308" r:id="rId23"/>
    <p:sldId id="305" r:id="rId24"/>
    <p:sldId id="309" r:id="rId25"/>
    <p:sldId id="310" r:id="rId26"/>
    <p:sldId id="314" r:id="rId27"/>
    <p:sldId id="279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644"/>
    <a:srgbClr val="1700C0"/>
    <a:srgbClr val="008000"/>
    <a:srgbClr val="B86A0C"/>
    <a:srgbClr val="3DCDCA"/>
    <a:srgbClr val="FF0066"/>
    <a:srgbClr val="007033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17.12.2024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Профессиональный выбор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Профессиональный выбор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9" name="Picture 5" descr="C:\Users\Ира\Downloads\1646706307_13-kartinkin-net-p-kartinki-po-proforientatsii-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2780928"/>
            <a:ext cx="3384376" cy="2592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323528" y="908720"/>
            <a:ext cx="8496944" cy="2088232"/>
          </a:xfrm>
          <a:prstGeom prst="rect">
            <a:avLst/>
          </a:prstGeom>
          <a:noFill/>
        </p:spPr>
        <p:txBody>
          <a:bodyPr wrap="square">
            <a:prstTxWarp prst="textCascadeUp">
              <a:avLst>
                <a:gd name="adj" fmla="val 29850"/>
              </a:avLst>
            </a:prstTxWarp>
            <a:spAutoFit/>
          </a:bodyPr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«Здоровье и</a:t>
            </a:r>
          </a:p>
          <a:p>
            <a:pPr algn="ctr"/>
            <a:r>
              <a:rPr lang="ru-RU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выбор профессии».</a:t>
            </a:r>
            <a:endParaRPr lang="ru-RU" sz="5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467544" y="1"/>
            <a:ext cx="7990656" cy="1052735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ГКУ «Детский дом «Радуга», </a:t>
            </a:r>
            <a:r>
              <a:rPr lang="ru-RU" sz="2400" b="1" dirty="0" err="1" smtClean="0"/>
              <a:t>Юргинский</a:t>
            </a:r>
            <a:r>
              <a:rPr lang="ru-RU" sz="2400" b="1" dirty="0" smtClean="0"/>
              <a:t> городской округ</a:t>
            </a:r>
            <a:endParaRPr lang="ru-RU" sz="2400" b="1" dirty="0"/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>
          <a:xfrm>
            <a:off x="5508104" y="3886200"/>
            <a:ext cx="3384376" cy="1752600"/>
          </a:xfrm>
        </p:spPr>
        <p:txBody>
          <a:bodyPr>
            <a:normAutofit/>
          </a:bodyPr>
          <a:lstStyle/>
          <a:p>
            <a:r>
              <a:rPr lang="ru-RU" sz="1400" dirty="0" smtClean="0">
                <a:solidFill>
                  <a:schemeClr val="tx1"/>
                </a:solidFill>
              </a:rPr>
              <a:t>Составили:</a:t>
            </a:r>
          </a:p>
          <a:p>
            <a:pPr algn="r"/>
            <a:r>
              <a:rPr lang="ru-RU" sz="1400" dirty="0" smtClean="0">
                <a:solidFill>
                  <a:schemeClr val="tx1"/>
                </a:solidFill>
              </a:rPr>
              <a:t>социальный педагог – Тимофеева Т.А.</a:t>
            </a:r>
          </a:p>
          <a:p>
            <a:pPr algn="r"/>
            <a:r>
              <a:rPr lang="ru-RU" sz="1400" dirty="0" smtClean="0">
                <a:solidFill>
                  <a:schemeClr val="tx1"/>
                </a:solidFill>
              </a:rPr>
              <a:t>социальный  педагог – Усова М.В.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47864" y="6021288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Юрга,2024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620688"/>
            <a:ext cx="806489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u="sng" dirty="0" smtClean="0">
                <a:solidFill>
                  <a:srgbClr val="1700C0"/>
                </a:solidFill>
              </a:rPr>
              <a:t>Цель:</a:t>
            </a:r>
            <a:r>
              <a:rPr lang="ru-RU" sz="2800" b="1" dirty="0" smtClean="0"/>
              <a:t>  дать определение понятию “здоровье”, </a:t>
            </a:r>
          </a:p>
          <a:p>
            <a:r>
              <a:rPr lang="ru-RU" sz="2800" b="1" dirty="0" smtClean="0"/>
              <a:t>             раскрыть взаимосвязь здоровья и выбора</a:t>
            </a:r>
          </a:p>
          <a:p>
            <a:r>
              <a:rPr lang="ru-RU" sz="2800" b="1" dirty="0" smtClean="0"/>
              <a:t>             профессии, объяснить учащимся </a:t>
            </a:r>
          </a:p>
          <a:p>
            <a:r>
              <a:rPr lang="ru-RU" sz="2800" b="1" dirty="0" smtClean="0"/>
              <a:t>             необходимость учёта состояния своего </a:t>
            </a:r>
          </a:p>
          <a:p>
            <a:r>
              <a:rPr lang="ru-RU" sz="2800" b="1" dirty="0" smtClean="0"/>
              <a:t>             здоровья при выборе профессии.</a:t>
            </a:r>
            <a:endParaRPr lang="ru-RU" sz="2800" b="1" dirty="0"/>
          </a:p>
        </p:txBody>
      </p:sp>
      <p:pic>
        <p:nvPicPr>
          <p:cNvPr id="4" name="Picture 15" descr="https://demotivation.ru/wp-content/uploads/2020/04/36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3501008"/>
            <a:ext cx="4176464" cy="29493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03848" y="188640"/>
            <a:ext cx="568863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 </a:t>
            </a:r>
            <a:r>
              <a:rPr lang="ru-RU" sz="3200" b="1" dirty="0" smtClean="0">
                <a:solidFill>
                  <a:srgbClr val="FF0000"/>
                </a:solidFill>
              </a:rPr>
              <a:t>«Здоровье - не всё,  но всё без</a:t>
            </a:r>
          </a:p>
          <a:p>
            <a:r>
              <a:rPr lang="ru-RU" sz="3200" b="1" dirty="0" smtClean="0">
                <a:solidFill>
                  <a:srgbClr val="FF0000"/>
                </a:solidFill>
              </a:rPr>
              <a:t>   здоровья – ничто».   </a:t>
            </a:r>
          </a:p>
          <a:p>
            <a:r>
              <a:rPr lang="ru-RU" sz="3200" b="1" dirty="0" smtClean="0">
                <a:solidFill>
                  <a:srgbClr val="FF0000"/>
                </a:solidFill>
              </a:rPr>
              <a:t>                                            </a:t>
            </a:r>
            <a:r>
              <a:rPr lang="ru-RU" sz="2800" b="1" i="1" dirty="0" smtClean="0">
                <a:solidFill>
                  <a:srgbClr val="FF0000"/>
                </a:solidFill>
              </a:rPr>
              <a:t>Сократ</a:t>
            </a:r>
            <a:endParaRPr lang="ru-RU" sz="2800" b="1" i="1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419872" y="2780928"/>
            <a:ext cx="558011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/>
              <a:t>   </a:t>
            </a:r>
            <a:r>
              <a:rPr lang="ru-RU" sz="2800" b="1" dirty="0" smtClean="0">
                <a:solidFill>
                  <a:srgbClr val="1700C0"/>
                </a:solidFill>
                <a:latin typeface="Segoe Script" pitchFamily="34" charset="0"/>
              </a:rPr>
              <a:t>"Правильный выбор профессии позволяет реализовать свой творческий потенциал, избежать разочарования, оградить себя и свою семью от нищеты и неуверенности в завтрашнем дне".</a:t>
            </a:r>
          </a:p>
        </p:txBody>
      </p:sp>
      <p:sp>
        <p:nvSpPr>
          <p:cNvPr id="33794" name="AutoShape 2" descr="https://phonoteka.org/uploads/posts/2021-06/1622766231_5-phonoteka_org-p-sokrat-arti-krasivo-5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3796" name="Picture 4" descr="https://argumenti.ru/photo/2021/sU4TuRcT9vLU4CMRSYvAUzn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16632"/>
            <a:ext cx="1885603" cy="24036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Прямоугольник 9"/>
          <p:cNvSpPr/>
          <p:nvPr/>
        </p:nvSpPr>
        <p:spPr>
          <a:xfrm>
            <a:off x="827584" y="6237312"/>
            <a:ext cx="20162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/>
              <a:t>Виктор Гюго </a:t>
            </a:r>
            <a:endParaRPr lang="ru-RU" sz="2400" dirty="0" smtClean="0"/>
          </a:p>
        </p:txBody>
      </p:sp>
      <p:pic>
        <p:nvPicPr>
          <p:cNvPr id="33800" name="Picture 8" descr="https://images.fineartamerica.com/images-medium-large-5/12-victor-hugo-1802-1885-grang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924944"/>
            <a:ext cx="2784322" cy="329722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332656"/>
            <a:ext cx="8712968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1700C0"/>
                </a:solidFill>
              </a:rPr>
              <a:t>Сегодня мы с вами рассмотрим такой немаловажный фактор при выборе профессии – как здоровье. Ответим на вопрос, как взаимосвязано здоровье и профессиональная пригодность, каковы требования, предъявляемые профессиями к состоянию здоровья.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51202" name="AutoShape 2" descr="Выбор професси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04" name="AutoShape 4" descr="Выбор профессии для подростков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05" name="Picture 5" descr="C:\Users\Ира\Downloads\1646057520_1-kartinkin-net-p-vibor-professii-kartinki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996952"/>
            <a:ext cx="5400600" cy="3600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2" descr="C:\Users\Ира\Downloads\1646057537_39-kartinkin-net-p-vibor-professii-kartinki-45.png"/>
          <p:cNvPicPr>
            <a:picLocks noChangeAspect="1" noChangeArrowheads="1"/>
          </p:cNvPicPr>
          <p:nvPr/>
        </p:nvPicPr>
        <p:blipFill>
          <a:blip r:embed="rId3" cstate="print"/>
          <a:srcRect l="64962" t="45750"/>
          <a:stretch>
            <a:fillRect/>
          </a:stretch>
        </p:blipFill>
        <p:spPr bwMode="auto">
          <a:xfrm>
            <a:off x="5977176" y="2996952"/>
            <a:ext cx="3166824" cy="3456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Выгнутая вверх стрелка 6"/>
          <p:cNvSpPr/>
          <p:nvPr/>
        </p:nvSpPr>
        <p:spPr>
          <a:xfrm rot="20826582">
            <a:off x="3221471" y="2771627"/>
            <a:ext cx="3619324" cy="1034893"/>
          </a:xfrm>
          <a:prstGeom prst="curvedDownArrow">
            <a:avLst>
              <a:gd name="adj1" fmla="val 25000"/>
              <a:gd name="adj2" fmla="val 50000"/>
              <a:gd name="adj3" fmla="val 46495"/>
            </a:avLst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260648"/>
            <a:ext cx="790979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b="1" dirty="0" smtClean="0">
                <a:solidFill>
                  <a:srgbClr val="FF0000"/>
                </a:solidFill>
              </a:rPr>
              <a:t>Что за понятие, «здоровье»?</a:t>
            </a:r>
            <a:endParaRPr lang="ru-RU" sz="4800" b="1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979712" y="1052736"/>
            <a:ext cx="55263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1700C0"/>
                </a:solidFill>
              </a:rPr>
              <a:t>Всемирная организация  здравоохранения</a:t>
            </a:r>
            <a:endParaRPr lang="ru-RU" sz="3600" b="1" dirty="0">
              <a:solidFill>
                <a:srgbClr val="170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27584" y="2924944"/>
            <a:ext cx="763284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7033"/>
                </a:solidFill>
              </a:rPr>
              <a:t>Здоровье –</a:t>
            </a:r>
            <a:br>
              <a:rPr lang="ru-RU" sz="3200" b="1" dirty="0" smtClean="0">
                <a:solidFill>
                  <a:srgbClr val="007033"/>
                </a:solidFill>
              </a:rPr>
            </a:br>
            <a:r>
              <a:rPr lang="ru-RU" sz="3200" b="1" dirty="0" smtClean="0">
                <a:solidFill>
                  <a:srgbClr val="007033"/>
                </a:solidFill>
              </a:rPr>
              <a:t>это состояние</a:t>
            </a:r>
            <a:br>
              <a:rPr lang="ru-RU" sz="3200" b="1" dirty="0" smtClean="0">
                <a:solidFill>
                  <a:srgbClr val="007033"/>
                </a:solidFill>
              </a:rPr>
            </a:br>
            <a:r>
              <a:rPr lang="ru-RU" sz="3200" b="1" dirty="0" smtClean="0">
                <a:solidFill>
                  <a:srgbClr val="007033"/>
                </a:solidFill>
              </a:rPr>
              <a:t>«полного физического,</a:t>
            </a:r>
            <a:br>
              <a:rPr lang="ru-RU" sz="3200" b="1" dirty="0" smtClean="0">
                <a:solidFill>
                  <a:srgbClr val="007033"/>
                </a:solidFill>
              </a:rPr>
            </a:br>
            <a:r>
              <a:rPr lang="ru-RU" sz="3200" b="1" dirty="0" smtClean="0">
                <a:solidFill>
                  <a:srgbClr val="007033"/>
                </a:solidFill>
              </a:rPr>
              <a:t>душевного и социального благополучия», </a:t>
            </a:r>
          </a:p>
          <a:p>
            <a:pPr algn="ctr"/>
            <a:r>
              <a:rPr lang="ru-RU" sz="3200" b="1" dirty="0" smtClean="0">
                <a:solidFill>
                  <a:srgbClr val="007033"/>
                </a:solidFill>
              </a:rPr>
              <a:t>а не только отсутствие болезней </a:t>
            </a:r>
          </a:p>
          <a:p>
            <a:pPr algn="ctr"/>
            <a:r>
              <a:rPr lang="ru-RU" sz="3200" b="1" dirty="0" smtClean="0">
                <a:solidFill>
                  <a:srgbClr val="007033"/>
                </a:solidFill>
              </a:rPr>
              <a:t>или физических недугов.</a:t>
            </a:r>
            <a:endParaRPr lang="ru-RU" sz="3200" b="1" dirty="0">
              <a:solidFill>
                <a:srgbClr val="007033"/>
              </a:solidFill>
            </a:endParaRPr>
          </a:p>
        </p:txBody>
      </p:sp>
      <p:sp>
        <p:nvSpPr>
          <p:cNvPr id="5" name="Выгнутая вправо стрелка 4"/>
          <p:cNvSpPr/>
          <p:nvPr/>
        </p:nvSpPr>
        <p:spPr>
          <a:xfrm>
            <a:off x="6804248" y="1916832"/>
            <a:ext cx="947544" cy="1440160"/>
          </a:xfrm>
          <a:prstGeom prst="curved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188640"/>
            <a:ext cx="820891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solidFill>
                  <a:srgbClr val="1700C0"/>
                </a:solidFill>
              </a:rPr>
              <a:t>Существует целый ряд профессий, представляющих особые требования даже к практически здоровым людям. Это профессии, связанные с работой в экстремальных условиях. Для них проводится специальный отбор, учитывающий степень физического развития человека (летчик, спасатель МЧС и др.). Профотбор включает определение годности кандидата по состоянию здоровья, определение </a:t>
            </a:r>
            <a:r>
              <a:rPr lang="ru-RU" sz="2400" b="1" dirty="0" err="1" smtClean="0">
                <a:solidFill>
                  <a:srgbClr val="1700C0"/>
                </a:solidFill>
              </a:rPr>
              <a:t>профпригодности</a:t>
            </a:r>
            <a:r>
              <a:rPr lang="ru-RU" sz="2400" b="1" dirty="0" smtClean="0">
                <a:solidFill>
                  <a:srgbClr val="1700C0"/>
                </a:solidFill>
              </a:rPr>
              <a:t> на основе социально-психологического и психофизиологического изучения личности кандидата.</a:t>
            </a:r>
            <a:endParaRPr lang="ru-RU" sz="2400" b="1" dirty="0">
              <a:solidFill>
                <a:srgbClr val="1700C0"/>
              </a:solidFill>
            </a:endParaRPr>
          </a:p>
        </p:txBody>
      </p:sp>
      <p:pic>
        <p:nvPicPr>
          <p:cNvPr id="55297" name="Picture 1" descr="C:\Users\Ира\Downloads\1646057467_4-kartinkin-net-p-vibor-professii-kartinki-5.jpg"/>
          <p:cNvPicPr>
            <a:picLocks noChangeAspect="1" noChangeArrowheads="1"/>
          </p:cNvPicPr>
          <p:nvPr/>
        </p:nvPicPr>
        <p:blipFill>
          <a:blip r:embed="rId2" cstate="print"/>
          <a:srcRect l="8263" t="26200" r="6688" b="13601"/>
          <a:stretch>
            <a:fillRect/>
          </a:stretch>
        </p:blipFill>
        <p:spPr bwMode="auto">
          <a:xfrm>
            <a:off x="1259632" y="3933056"/>
            <a:ext cx="6912768" cy="27523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0"/>
            <a:ext cx="849694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         Условно все требования, предъявляемые профессией к здоровью человека, можно разделить</a:t>
            </a:r>
          </a:p>
          <a:p>
            <a:r>
              <a:rPr lang="ru-RU" sz="2800" b="1" dirty="0" smtClean="0">
                <a:solidFill>
                  <a:srgbClr val="FF0000"/>
                </a:solidFill>
              </a:rPr>
              <a:t>         на четыре группы: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0" y="1556792"/>
            <a:ext cx="486003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1700C0"/>
                </a:solidFill>
              </a:rPr>
              <a:t>• </a:t>
            </a:r>
            <a:r>
              <a:rPr lang="ru-RU" sz="2400" b="1" i="1" dirty="0" smtClean="0">
                <a:solidFill>
                  <a:srgbClr val="1700C0"/>
                </a:solidFill>
              </a:rPr>
              <a:t>двигательные:</a:t>
            </a:r>
            <a:r>
              <a:rPr lang="ru-RU" sz="2400" dirty="0" smtClean="0">
                <a:solidFill>
                  <a:srgbClr val="1700C0"/>
                </a:solidFill>
              </a:rPr>
              <a:t> </a:t>
            </a:r>
            <a:r>
              <a:rPr lang="ru-RU" sz="2400" b="1" dirty="0" smtClean="0"/>
              <a:t>координация </a:t>
            </a:r>
          </a:p>
          <a:p>
            <a:r>
              <a:rPr lang="ru-RU" sz="2400" b="1" dirty="0" smtClean="0"/>
              <a:t>   движений, сила и мышечная</a:t>
            </a:r>
          </a:p>
          <a:p>
            <a:r>
              <a:rPr lang="ru-RU" sz="2400" b="1" dirty="0" smtClean="0"/>
              <a:t>   выносливость;</a:t>
            </a:r>
          </a:p>
          <a:p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i="1" dirty="0" smtClean="0">
                <a:solidFill>
                  <a:srgbClr val="1700C0"/>
                </a:solidFill>
              </a:rPr>
              <a:t>• анализаторные: </a:t>
            </a:r>
            <a:r>
              <a:rPr lang="ru-RU" sz="2400" b="1" dirty="0" smtClean="0"/>
              <a:t>зрение, слух,</a:t>
            </a:r>
          </a:p>
          <a:p>
            <a:r>
              <a:rPr lang="ru-RU" sz="2400" b="1" dirty="0" smtClean="0"/>
              <a:t>   обоняние, осязание, вкус;</a:t>
            </a:r>
          </a:p>
          <a:p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>
                <a:solidFill>
                  <a:srgbClr val="1700C0"/>
                </a:solidFill>
              </a:rPr>
              <a:t>• </a:t>
            </a:r>
            <a:r>
              <a:rPr lang="ru-RU" sz="2400" b="1" i="1" dirty="0" smtClean="0">
                <a:solidFill>
                  <a:srgbClr val="1700C0"/>
                </a:solidFill>
              </a:rPr>
              <a:t>нервно-психические:</a:t>
            </a:r>
            <a:r>
              <a:rPr lang="ru-RU" sz="2400" b="1" dirty="0" smtClean="0">
                <a:solidFill>
                  <a:srgbClr val="1700C0"/>
                </a:solidFill>
              </a:rPr>
              <a:t> </a:t>
            </a:r>
            <a:r>
              <a:rPr lang="ru-RU" sz="2400" b="1" dirty="0" smtClean="0"/>
              <a:t>сила, </a:t>
            </a:r>
          </a:p>
          <a:p>
            <a:r>
              <a:rPr lang="ru-RU" sz="2400" b="1" dirty="0" smtClean="0"/>
              <a:t>   подвижность, уравновешенность</a:t>
            </a:r>
          </a:p>
          <a:p>
            <a:r>
              <a:rPr lang="ru-RU" sz="2400" b="1" dirty="0" smtClean="0"/>
              <a:t>   нервной системы;</a:t>
            </a:r>
          </a:p>
          <a:p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>
                <a:solidFill>
                  <a:srgbClr val="1700C0"/>
                </a:solidFill>
              </a:rPr>
              <a:t>• </a:t>
            </a:r>
            <a:r>
              <a:rPr lang="ru-RU" sz="2400" b="1" i="1" dirty="0" smtClean="0">
                <a:solidFill>
                  <a:srgbClr val="1700C0"/>
                </a:solidFill>
              </a:rPr>
              <a:t>интеллектуальные:</a:t>
            </a:r>
            <a:r>
              <a:rPr lang="ru-RU" sz="2400" b="1" i="1" dirty="0" smtClean="0"/>
              <a:t> </a:t>
            </a:r>
            <a:r>
              <a:rPr lang="ru-RU" sz="2400" b="1" dirty="0" smtClean="0"/>
              <a:t>свойства </a:t>
            </a:r>
          </a:p>
          <a:p>
            <a:r>
              <a:rPr lang="ru-RU" sz="2400" b="1" dirty="0" smtClean="0"/>
              <a:t>   мышления, внимания и памяти.</a:t>
            </a:r>
            <a:endParaRPr lang="ru-RU" sz="2400" b="1" dirty="0"/>
          </a:p>
        </p:txBody>
      </p:sp>
      <p:pic>
        <p:nvPicPr>
          <p:cNvPr id="6" name="Picture 8" descr="https://myslide.ru/documents_3/eeb01c23f1e6101ed56ad2b012e200fc/img0.jpg"/>
          <p:cNvPicPr>
            <a:picLocks noChangeAspect="1" noChangeArrowheads="1"/>
          </p:cNvPicPr>
          <p:nvPr/>
        </p:nvPicPr>
        <p:blipFill>
          <a:blip r:embed="rId2" cstate="print"/>
          <a:srcRect l="2835" t="44099" r="42356" b="8021"/>
          <a:stretch>
            <a:fillRect/>
          </a:stretch>
        </p:blipFill>
        <p:spPr bwMode="auto">
          <a:xfrm>
            <a:off x="4860032" y="1124744"/>
            <a:ext cx="2232248" cy="1462507"/>
          </a:xfrm>
          <a:prstGeom prst="rect">
            <a:avLst/>
          </a:prstGeom>
          <a:noFill/>
        </p:spPr>
      </p:pic>
      <p:pic>
        <p:nvPicPr>
          <p:cNvPr id="8" name="Picture 2" descr="http://gazeta.sebastopol.ua/files/790/povar.jpg"/>
          <p:cNvPicPr>
            <a:picLocks noChangeAspect="1" noChangeArrowheads="1"/>
          </p:cNvPicPr>
          <p:nvPr/>
        </p:nvPicPr>
        <p:blipFill>
          <a:blip r:embed="rId3" cstate="print"/>
          <a:srcRect l="12439"/>
          <a:stretch>
            <a:fillRect/>
          </a:stretch>
        </p:blipFill>
        <p:spPr bwMode="auto">
          <a:xfrm>
            <a:off x="6804248" y="2276872"/>
            <a:ext cx="2014761" cy="1745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1" descr="https://proprikol.ru/wp-content/uploads/2021/09/kartinki-uchitel-u-doski-2-1024x640.jpg"/>
          <p:cNvPicPr>
            <a:picLocks noChangeAspect="1" noChangeArrowheads="1"/>
          </p:cNvPicPr>
          <p:nvPr/>
        </p:nvPicPr>
        <p:blipFill>
          <a:blip r:embed="rId4" cstate="print"/>
          <a:srcRect l="20408"/>
          <a:stretch>
            <a:fillRect/>
          </a:stretch>
        </p:blipFill>
        <p:spPr bwMode="auto">
          <a:xfrm>
            <a:off x="4788024" y="3251818"/>
            <a:ext cx="2304256" cy="1809424"/>
          </a:xfrm>
          <a:prstGeom prst="rect">
            <a:avLst/>
          </a:prstGeom>
          <a:noFill/>
        </p:spPr>
      </p:pic>
      <p:pic>
        <p:nvPicPr>
          <p:cNvPr id="5" name="Picture 11" descr="C:\Users\Ира\Downloads\1646799085_2-kartinkin-net-p-kartinki-zhurnalistika-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216" y="4797152"/>
            <a:ext cx="2310510" cy="1551892"/>
          </a:xfrm>
          <a:prstGeom prst="rect">
            <a:avLst/>
          </a:prstGeom>
          <a:noFill/>
        </p:spPr>
      </p:pic>
      <p:pic>
        <p:nvPicPr>
          <p:cNvPr id="9" name="Picture 2" descr="https://1.downloader.disk.yandex.ru/preview/7c29e5a88576c6d1a6c59768e064a9f6beb1b2ebc75d03faa3c3cdbd4687912e/5ef297b2/xRqwR6AR0ddxuaAUUO56rfxA1Oe-umK1xuapV54Ot_WqBKRCp7HfIkNGoekOdfgPeE-aLXRVOqmyV36egthafQ%3D%3D?uid=0&amp;filename=23.png&amp;disposition=inline&amp;hash=&amp;limit=0&amp;content_type=image%2Fpng&amp;owner_uid=0&amp;tknv=v2&amp;size=1280x63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3967" y="4915007"/>
            <a:ext cx="2160241" cy="194299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980728"/>
            <a:ext cx="86409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>
                <a:solidFill>
                  <a:srgbClr val="1700C0"/>
                </a:solidFill>
              </a:rPr>
              <a:t>По своему влиянию на организм человека все профессии и специальности</a:t>
            </a:r>
          </a:p>
          <a:p>
            <a:r>
              <a:rPr lang="ru-RU" sz="2000" b="1" i="1" dirty="0" smtClean="0">
                <a:solidFill>
                  <a:srgbClr val="1700C0"/>
                </a:solidFill>
              </a:rPr>
              <a:t>                         можно условно разделить на шесть групп:</a:t>
            </a:r>
            <a:endParaRPr lang="ru-RU" sz="2000" b="1" i="1" dirty="0">
              <a:solidFill>
                <a:srgbClr val="1700C0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323528" y="1844824"/>
          <a:ext cx="8568952" cy="484072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84476"/>
                <a:gridCol w="4284476"/>
              </a:tblGrid>
              <a:tr h="599750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7033"/>
                          </a:solidFill>
                        </a:rPr>
                        <a:t>Первая группа</a:t>
                      </a:r>
                      <a:endParaRPr lang="ru-RU" sz="2400" b="1" dirty="0">
                        <a:solidFill>
                          <a:srgbClr val="007033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7033"/>
                          </a:solidFill>
                        </a:rPr>
                        <a:t>Вторая группа</a:t>
                      </a:r>
                      <a:endParaRPr lang="ru-RU" sz="2400" b="1" dirty="0">
                        <a:solidFill>
                          <a:srgbClr val="007033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4240973">
                <a:tc>
                  <a:txBody>
                    <a:bodyPr/>
                    <a:lstStyle/>
                    <a:p>
                      <a:pPr algn="ctr"/>
                      <a:r>
                        <a:rPr lang="ru-RU" sz="2400" b="1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Профессии, в условиях работы которых </a:t>
                      </a:r>
                      <a:r>
                        <a:rPr lang="ru-RU" sz="2400" b="1" i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полностью отсутствует </a:t>
                      </a:r>
                      <a:r>
                        <a:rPr lang="ru-RU" sz="2400" b="1" i="1" kern="1200" dirty="0" err="1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неблагопри-ятные</a:t>
                      </a:r>
                      <a:r>
                        <a:rPr lang="ru-RU" sz="2400" b="1" i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 производственные факторы. </a:t>
                      </a:r>
                      <a:r>
                        <a:rPr lang="ru-RU" sz="2400" b="1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Эти профессии могут быть рекомендованы всем лицам, имеющим к ним склонность и способности</a:t>
                      </a:r>
                      <a:r>
                        <a:rPr lang="ru-RU" sz="2400" b="1" dirty="0" smtClean="0"/>
                        <a:t/>
                      </a:r>
                      <a:br>
                        <a:rPr lang="ru-RU" sz="2400" b="1" dirty="0" smtClean="0"/>
                      </a:br>
                      <a:r>
                        <a:rPr lang="ru-RU" sz="2400" b="1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ru-RU" sz="2400" b="1" i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например: </a:t>
                      </a:r>
                      <a:r>
                        <a:rPr lang="ru-RU" sz="2400" b="1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продавец, менеджер, художник-модельер).</a:t>
                      </a:r>
                      <a:endParaRPr lang="ru-RU" sz="24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Профессии отличает </a:t>
                      </a:r>
                      <a:r>
                        <a:rPr lang="ru-RU" sz="2400" b="1" i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непостоянное или умеренное воздействие какого-либо одного неблагоприятного производственного фактора, </a:t>
                      </a:r>
                      <a:r>
                        <a:rPr lang="ru-RU" sz="2400" b="1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например, повышенная или пониженная температура воздуха, влажность (</a:t>
                      </a:r>
                      <a:r>
                        <a:rPr lang="ru-RU" sz="2400" b="1" i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например: </a:t>
                      </a:r>
                      <a:r>
                        <a:rPr lang="ru-RU" sz="2400" b="1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повар, продавец фруктов</a:t>
                      </a:r>
                      <a:r>
                        <a:rPr lang="ru-RU" sz="2400" b="1" i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и </a:t>
                      </a:r>
                      <a:r>
                        <a:rPr lang="ru-RU" sz="2400" b="1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овощей ).</a:t>
                      </a:r>
                      <a:endParaRPr lang="ru-RU" sz="24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467544" y="116632"/>
            <a:ext cx="84249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Разные профессии предъявляют неодинаковые требования к состоянию здоровья человека</a:t>
            </a:r>
            <a:endParaRPr lang="ru-RU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60648"/>
            <a:ext cx="82809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1700C0"/>
                </a:solidFill>
              </a:rPr>
              <a:t>По своему влиянию на организм человека все профессии и специальности можно условно разделить на шесть групп</a:t>
            </a:r>
            <a:endParaRPr lang="ru-RU" sz="2400" b="1" dirty="0">
              <a:solidFill>
                <a:srgbClr val="1700C0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395536" y="1397000"/>
          <a:ext cx="8352928" cy="4937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76464"/>
                <a:gridCol w="417646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7033"/>
                          </a:solidFill>
                        </a:rPr>
                        <a:t>Третья группа</a:t>
                      </a:r>
                      <a:endParaRPr lang="ru-RU" sz="2400" b="1" dirty="0">
                        <a:solidFill>
                          <a:srgbClr val="007033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7033"/>
                          </a:solidFill>
                        </a:rPr>
                        <a:t>Четвёртая группа</a:t>
                      </a:r>
                      <a:endParaRPr lang="ru-RU" sz="2400" b="1" dirty="0">
                        <a:solidFill>
                          <a:srgbClr val="007033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b="1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Профессии для которых характерно </a:t>
                      </a:r>
                      <a:r>
                        <a:rPr lang="ru-RU" sz="2400" b="1" i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воздействие не одного, а нескольких</a:t>
                      </a:r>
                      <a:r>
                        <a:rPr lang="ru-RU" sz="2400" b="1" i="1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400" b="1" i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неблагоприятных производственных факторов</a:t>
                      </a:r>
                      <a:r>
                        <a:rPr lang="ru-RU" sz="2400" b="1" i="1" dirty="0" smtClean="0"/>
                        <a:t/>
                      </a:r>
                      <a:br>
                        <a:rPr lang="ru-RU" sz="2400" b="1" i="1" dirty="0" smtClean="0"/>
                      </a:br>
                      <a:r>
                        <a:rPr lang="ru-RU" sz="2400" b="1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ru-RU" sz="2400" b="1" i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например:</a:t>
                      </a:r>
                      <a:r>
                        <a:rPr lang="ru-RU" sz="2400" b="1" i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400" b="1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ткачиха - повышенная температура воздуха, запыленность, постоянный шум; печатник - запыленность воздуха, постоянный шум).</a:t>
                      </a:r>
                      <a:endParaRPr lang="ru-RU" sz="24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Профессии</a:t>
                      </a:r>
                      <a:r>
                        <a:rPr lang="ru-RU" sz="2400" b="1" i="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400" b="1" i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с тяжелыми, вредными условиями труда</a:t>
                      </a:r>
                      <a:r>
                        <a:rPr lang="ru-RU" sz="2400" b="1" dirty="0" smtClean="0"/>
                        <a:t/>
                      </a:r>
                      <a:br>
                        <a:rPr lang="ru-RU" sz="2400" b="1" dirty="0" smtClean="0"/>
                      </a:br>
                      <a:r>
                        <a:rPr lang="ru-RU" sz="2400" b="1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ru-RU" sz="2400" b="1" i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например: </a:t>
                      </a:r>
                      <a:r>
                        <a:rPr lang="ru-RU" sz="2400" b="1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сталевар, шахтер, аппаратчик химического производства, водолаз).</a:t>
                      </a:r>
                      <a:endParaRPr lang="ru-RU" sz="24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60648"/>
            <a:ext cx="82809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1700C0"/>
                </a:solidFill>
              </a:rPr>
              <a:t>По своему влиянию на организм человека все профессии и специальности можно условно разделить на шесть групп</a:t>
            </a:r>
            <a:endParaRPr lang="ru-RU" sz="2400" b="1" dirty="0">
              <a:solidFill>
                <a:srgbClr val="1700C0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395536" y="1397000"/>
          <a:ext cx="8352928" cy="5303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76464"/>
                <a:gridCol w="417646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7033"/>
                          </a:solidFill>
                        </a:rPr>
                        <a:t>Пятая группа</a:t>
                      </a:r>
                      <a:endParaRPr lang="ru-RU" sz="2400" b="1" dirty="0">
                        <a:solidFill>
                          <a:srgbClr val="007033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7033"/>
                          </a:solidFill>
                        </a:rPr>
                        <a:t>Шестая группа</a:t>
                      </a:r>
                      <a:endParaRPr lang="ru-RU" sz="2400" b="1" dirty="0">
                        <a:solidFill>
                          <a:srgbClr val="007033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b="1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Профессии связанные с деятельностью, </a:t>
                      </a:r>
                      <a:r>
                        <a:rPr lang="ru-RU" sz="2400" b="1" i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которая проходит чаще всего в обычных условиях, но предметы труда требуют особо бережного отношения со стороны работников</a:t>
                      </a:r>
                      <a:r>
                        <a:rPr lang="ru-RU" sz="2400" b="1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среди которых не должно быть бациллоносителей, лиц с инфекционными заболеваниями</a:t>
                      </a:r>
                      <a:r>
                        <a:rPr lang="ru-RU" sz="2400" b="1" dirty="0" smtClean="0"/>
                        <a:t/>
                      </a:r>
                      <a:br>
                        <a:rPr lang="ru-RU" sz="2400" b="1" dirty="0" smtClean="0"/>
                      </a:br>
                      <a:r>
                        <a:rPr lang="ru-RU" sz="2400" b="1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ru-RU" sz="2400" b="1" i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например:</a:t>
                      </a:r>
                      <a:r>
                        <a:rPr lang="ru-RU" sz="2400" b="1" i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400" b="1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воспитатель, фармацевт, повар, кондитер).</a:t>
                      </a:r>
                      <a:endParaRPr lang="ru-RU" sz="24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Профессии </a:t>
                      </a:r>
                      <a:r>
                        <a:rPr lang="ru-RU" sz="2400" b="1" i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требующие повышенного напряжения определенных органов</a:t>
                      </a:r>
                      <a:r>
                        <a:rPr lang="ru-RU" sz="2400" b="1" dirty="0" smtClean="0"/>
                        <a:t/>
                      </a:r>
                      <a:br>
                        <a:rPr lang="ru-RU" sz="2400" b="1" dirty="0" smtClean="0"/>
                      </a:br>
                      <a:r>
                        <a:rPr lang="ru-RU" sz="2400" b="1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ru-RU" sz="2400" b="1" i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например:</a:t>
                      </a:r>
                      <a:r>
                        <a:rPr lang="ru-RU" sz="2400" b="1" i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400" b="1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чертежник, сборщик часов, микросхем, вышивальщица, стенографистка, </a:t>
                      </a:r>
                      <a:r>
                        <a:rPr lang="ru-RU" sz="2400" b="1" i="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автослесарь</a:t>
                      </a:r>
                      <a:r>
                        <a:rPr lang="ru-RU" sz="2400" b="1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повар).</a:t>
                      </a:r>
                      <a:endParaRPr lang="ru-RU" sz="24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0"/>
            <a:ext cx="7851648" cy="908720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800" b="1" dirty="0" smtClean="0">
                <a:solidFill>
                  <a:srgbClr val="FF0000"/>
                </a:solidFill>
              </a:rPr>
              <a:t>Победившие недуг</a:t>
            </a:r>
            <a:endParaRPr lang="ru-RU" sz="4800" b="1" dirty="0">
              <a:solidFill>
                <a:srgbClr val="FF0000"/>
              </a:solidFill>
            </a:endParaRPr>
          </a:p>
        </p:txBody>
      </p:sp>
      <p:pic>
        <p:nvPicPr>
          <p:cNvPr id="18435" name="Picture 4" descr="C:\Documents and Settings\Учитель\Рабочий стол\Бетхове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78252" y="1268760"/>
            <a:ext cx="2806378" cy="3600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8436" name="TextBox 4"/>
          <p:cNvSpPr txBox="1">
            <a:spLocks noChangeArrowheads="1"/>
          </p:cNvSpPr>
          <p:nvPr/>
        </p:nvSpPr>
        <p:spPr bwMode="auto">
          <a:xfrm>
            <a:off x="251520" y="4941168"/>
            <a:ext cx="396044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1700C0"/>
                </a:solidFill>
              </a:rPr>
              <a:t>Людвиг Ван Бетховен </a:t>
            </a:r>
            <a:r>
              <a:rPr lang="ru-RU" sz="2400" dirty="0" smtClean="0">
                <a:solidFill>
                  <a:srgbClr val="1700C0"/>
                </a:solidFill>
              </a:rPr>
              <a:t> </a:t>
            </a:r>
            <a:r>
              <a:rPr lang="ru-RU" sz="2000" dirty="0" smtClean="0"/>
              <a:t>(великий композитор).</a:t>
            </a:r>
            <a:endParaRPr lang="ru-RU" sz="2000" dirty="0"/>
          </a:p>
          <a:p>
            <a:pPr algn="ctr"/>
            <a:r>
              <a:rPr lang="ru-RU" sz="2000" dirty="0"/>
              <a:t>Лишён слуха. </a:t>
            </a:r>
          </a:p>
        </p:txBody>
      </p:sp>
      <p:pic>
        <p:nvPicPr>
          <p:cNvPr id="5" name="Picture 4" descr="C:\Documents and Settings\Учитель\Рабочий стол\milt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44659" y="1268760"/>
            <a:ext cx="2783725" cy="3600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4644008" y="4941168"/>
            <a:ext cx="417646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1700C0"/>
                </a:solidFill>
              </a:rPr>
              <a:t>Джон Мильтон</a:t>
            </a:r>
          </a:p>
          <a:p>
            <a:pPr algn="ctr"/>
            <a:r>
              <a:rPr lang="ru-RU" sz="2400" dirty="0" smtClean="0"/>
              <a:t> </a:t>
            </a:r>
            <a:r>
              <a:rPr lang="ru-RU" sz="2000" dirty="0" smtClean="0"/>
              <a:t>(английский поэт, </a:t>
            </a:r>
          </a:p>
          <a:p>
            <a:pPr algn="ctr"/>
            <a:r>
              <a:rPr lang="ru-RU" sz="2000" dirty="0" smtClean="0"/>
              <a:t>политический деятель, мыслитель). </a:t>
            </a:r>
          </a:p>
          <a:p>
            <a:pPr algn="ctr"/>
            <a:r>
              <a:rPr lang="ru-RU" sz="2000" dirty="0" smtClean="0"/>
              <a:t>Лишён зрения.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4869160"/>
            <a:ext cx="4392488" cy="1524000"/>
          </a:xfrm>
        </p:spPr>
        <p:txBody>
          <a:bodyPr>
            <a:normAutofit fontScale="92500" lnSpcReduction="10000"/>
          </a:bodyPr>
          <a:lstStyle/>
          <a:p>
            <a:pPr marR="0" algn="ctr" eaLnBrk="1" hangingPunct="1"/>
            <a:r>
              <a:rPr lang="ru-RU" sz="2600" b="1" dirty="0" smtClean="0">
                <a:solidFill>
                  <a:srgbClr val="1700C0"/>
                </a:solidFill>
              </a:rPr>
              <a:t>Скороходова </a:t>
            </a:r>
          </a:p>
          <a:p>
            <a:pPr marR="0" algn="ctr" eaLnBrk="1" hangingPunct="1"/>
            <a:r>
              <a:rPr lang="ru-RU" sz="2600" b="1" dirty="0" smtClean="0">
                <a:solidFill>
                  <a:srgbClr val="1700C0"/>
                </a:solidFill>
              </a:rPr>
              <a:t>Ольга Ивановна </a:t>
            </a:r>
          </a:p>
          <a:p>
            <a:pPr marR="0" algn="ctr" eaLnBrk="1" hangingPunct="1"/>
            <a:r>
              <a:rPr lang="ru-RU" sz="2200" dirty="0" smtClean="0">
                <a:solidFill>
                  <a:schemeClr val="tx1"/>
                </a:solidFill>
              </a:rPr>
              <a:t>(кандидат педагогических наук).</a:t>
            </a:r>
          </a:p>
          <a:p>
            <a:pPr marR="0" algn="ctr" eaLnBrk="1" hangingPunct="1"/>
            <a:r>
              <a:rPr lang="ru-RU" sz="2200" dirty="0" smtClean="0">
                <a:solidFill>
                  <a:schemeClr val="tx1"/>
                </a:solidFill>
              </a:rPr>
              <a:t>Лишена зрения и слуха.</a:t>
            </a:r>
          </a:p>
          <a:p>
            <a:pPr marR="0" algn="ctr" eaLnBrk="1" hangingPunct="1"/>
            <a:endParaRPr lang="ru-RU" sz="2800" b="1" dirty="0" smtClean="0"/>
          </a:p>
        </p:txBody>
      </p:sp>
      <p:pic>
        <p:nvPicPr>
          <p:cNvPr id="20484" name="Picture 4" descr="C:\Documents and Settings\Учитель\Рабочий стол\скороходова.bmp"/>
          <p:cNvPicPr>
            <a:picLocks noChangeAspect="1" noChangeArrowheads="1"/>
          </p:cNvPicPr>
          <p:nvPr/>
        </p:nvPicPr>
        <p:blipFill>
          <a:blip r:embed="rId2" cstate="print"/>
          <a:srcRect l="6048" t="4165" b="4200"/>
          <a:stretch>
            <a:fillRect/>
          </a:stretch>
        </p:blipFill>
        <p:spPr bwMode="auto">
          <a:xfrm>
            <a:off x="149828" y="1412776"/>
            <a:ext cx="4779545" cy="33843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Заголовок 1"/>
          <p:cNvSpPr>
            <a:spLocks noGrp="1"/>
          </p:cNvSpPr>
          <p:nvPr>
            <p:ph type="ctrTitle"/>
          </p:nvPr>
        </p:nvSpPr>
        <p:spPr>
          <a:xfrm>
            <a:off x="533400" y="0"/>
            <a:ext cx="7851648" cy="1052736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800" b="1" dirty="0" smtClean="0">
                <a:solidFill>
                  <a:srgbClr val="FF0000"/>
                </a:solidFill>
              </a:rPr>
              <a:t>Победившие недуг</a:t>
            </a:r>
            <a:endParaRPr lang="ru-RU" sz="4800" b="1" dirty="0">
              <a:solidFill>
                <a:srgbClr val="FF0000"/>
              </a:solidFill>
            </a:endParaRPr>
          </a:p>
        </p:txBody>
      </p:sp>
      <p:pic>
        <p:nvPicPr>
          <p:cNvPr id="7" name="Picture 4" descr="C:\Documents and Settings\Учитель\Рабочий стол\Маресьев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1329091"/>
            <a:ext cx="2891408" cy="33602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одзаголовок 2"/>
          <p:cNvSpPr txBox="1">
            <a:spLocks/>
          </p:cNvSpPr>
          <p:nvPr/>
        </p:nvSpPr>
        <p:spPr>
          <a:xfrm>
            <a:off x="5183560" y="4797152"/>
            <a:ext cx="3960440" cy="12192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170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Маресьев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70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70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Алексей Петрович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2000" dirty="0" smtClean="0"/>
              <a:t>(</a:t>
            </a:r>
            <a:r>
              <a:rPr kumimoji="0" lang="ru-RU" sz="20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Г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ерой Советского Союза,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лётчик-истребитель).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Лишён обеих ног.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C:\Users\%D0%98%D1%80%D0%B0\Downloads\%D0%9F%D0%B0%D0%B2%D0%B5%D0%BB-%D0%9B%D1%83%D1%81%D0%BF%D0%B5%D0%BA%D0%B0%D0%B5%D0%B2-640x424.jpg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C:\Users\%D0%98%D1%80%D0%B0\Downloads\%D0%9F%D0%B0%D0%B2%D0%B5%D0%BB-%D0%9B%D1%83%D1%81%D0%BF%D0%B5%D0%BA%D0%B0%D0%B5%D0%B2-640x424.jpg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https://startgames.org/wp-content/webp-express/webp-images/doc-root/wp-content/uploads/2020/12/%D0%9F%D0%B0%D0%B2%D0%B5%D0%BB-%D0%9B%D1%83%D1%81%D0%BF%D0%B5%D0%BA%D0%B0%D0%B5%D0%B2-640x424.jpg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5004048" y="4797152"/>
            <a:ext cx="3960440" cy="12192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2400" b="1" dirty="0" smtClean="0">
                <a:solidFill>
                  <a:srgbClr val="1700C0"/>
                </a:solidFill>
              </a:rPr>
              <a:t>Александр Васильевич Суворов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0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(доктор психологических наук)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0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Лишён слуха</a:t>
            </a:r>
            <a:r>
              <a:rPr kumimoji="0" lang="ru-RU" sz="20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и зрения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07504" y="4797152"/>
            <a:ext cx="435597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ru-RU" sz="2400" b="1" dirty="0" smtClean="0">
                <a:solidFill>
                  <a:srgbClr val="1700C0"/>
                </a:solidFill>
              </a:rPr>
              <a:t>Лев Семёнович Понтрягин</a:t>
            </a:r>
          </a:p>
          <a:p>
            <a:pPr lvl="0" algn="ctr">
              <a:spcBef>
                <a:spcPct val="20000"/>
              </a:spcBef>
              <a:defRPr/>
            </a:pPr>
            <a:r>
              <a:rPr lang="ru-RU" sz="2000" dirty="0" smtClean="0"/>
              <a:t>(великий математик, создатель математической теории оптимальных процессов)</a:t>
            </a:r>
          </a:p>
          <a:p>
            <a:pPr lvl="0" algn="ctr">
              <a:spcBef>
                <a:spcPct val="20000"/>
              </a:spcBef>
              <a:defRPr/>
            </a:pPr>
            <a:r>
              <a:rPr lang="ru-RU" sz="2000" dirty="0" smtClean="0"/>
              <a:t>Лишён зрения.</a:t>
            </a:r>
          </a:p>
        </p:txBody>
      </p:sp>
      <p:sp>
        <p:nvSpPr>
          <p:cNvPr id="1032" name="AutoShape 8" descr="https://upload.wikimedia.org/wikipedia/commons/0/0f/%D0%9F%D0%BE%D0%BD%D1%82%D1%80%D1%8F%D0%B3%D0%B8%D0%BD_%D0%9B%D0%B5%D0%B2_%D0%A1%D0%B5%D0%BC%D1%91%D0%BD%D0%BE%D0%B2%D0%B8%D1%8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8" name="Picture 14" descr="https://psy.su/mod_files/reg_1/img_imgtop_reg_1_35911.jpg?154197485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78489" y="1052736"/>
            <a:ext cx="2995533" cy="37444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40" name="Picture 16" descr="https://r3.mt.ru/r19/photo2370/20437314559-0/jpg/bp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1006279"/>
            <a:ext cx="2866269" cy="37908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Заголовок 1"/>
          <p:cNvSpPr txBox="1">
            <a:spLocks/>
          </p:cNvSpPr>
          <p:nvPr/>
        </p:nvSpPr>
        <p:spPr>
          <a:xfrm>
            <a:off x="539552" y="0"/>
            <a:ext cx="7851648" cy="108012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8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Победившие недуг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 txBox="1">
            <a:spLocks/>
          </p:cNvSpPr>
          <p:nvPr/>
        </p:nvSpPr>
        <p:spPr>
          <a:xfrm>
            <a:off x="4751512" y="4941168"/>
            <a:ext cx="4392488" cy="12192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2400" b="1" dirty="0" smtClean="0">
                <a:solidFill>
                  <a:srgbClr val="1700C0"/>
                </a:solidFill>
              </a:rPr>
              <a:t>Анатолий Дмитриевич Папанов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0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(советский актёр театра и кино)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2000" dirty="0" smtClean="0"/>
              <a:t>Взрывом сильно изуродовало правую ногу и оторвало на ней два пальца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07504" y="4941168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ru-RU" sz="2400" b="1" dirty="0" smtClean="0">
                <a:solidFill>
                  <a:srgbClr val="1700C0"/>
                </a:solidFill>
              </a:rPr>
              <a:t>Павел Борисович Луспекаев</a:t>
            </a:r>
          </a:p>
          <a:p>
            <a:pPr lvl="0" algn="ctr">
              <a:spcBef>
                <a:spcPct val="20000"/>
              </a:spcBef>
              <a:defRPr/>
            </a:pPr>
            <a:r>
              <a:rPr lang="ru-RU" sz="2000" dirty="0" smtClean="0"/>
              <a:t>(советский актёр театра и кино)</a:t>
            </a:r>
          </a:p>
          <a:p>
            <a:pPr lvl="0" algn="ctr">
              <a:spcBef>
                <a:spcPct val="20000"/>
              </a:spcBef>
              <a:defRPr/>
            </a:pPr>
            <a:r>
              <a:rPr lang="ru-RU" sz="2000" dirty="0" smtClean="0"/>
              <a:t>Лишён ступней обеих ног.</a:t>
            </a:r>
          </a:p>
        </p:txBody>
      </p:sp>
      <p:sp>
        <p:nvSpPr>
          <p:cNvPr id="44034" name="AutoShape 2" descr="https://upload.wikimedia.org/wikipedia/ru/2/25/Luspekaev_Vereshagin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4038" name="AutoShape 6" descr="https://s14.stc.yc.kpcdn.net/share/i/12/10739632/wr-960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4040" name="AutoShape 8" descr="https://s14.stc.yc.kpcdn.net/share/i/12/10739632/wr-960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4042" name="Picture 10" descr="https://avatars.mds.yandex.net/get-zen_doc/4756188/pub_60dd51df53a79f06f9864911_60dd555c4f502d1ca30648e6/scale_1200"/>
          <p:cNvPicPr>
            <a:picLocks noChangeAspect="1" noChangeArrowheads="1"/>
          </p:cNvPicPr>
          <p:nvPr/>
        </p:nvPicPr>
        <p:blipFill>
          <a:blip r:embed="rId2" cstate="print"/>
          <a:srcRect t="8333"/>
          <a:stretch>
            <a:fillRect/>
          </a:stretch>
        </p:blipFill>
        <p:spPr bwMode="auto">
          <a:xfrm>
            <a:off x="755576" y="836712"/>
            <a:ext cx="2952328" cy="40594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4044" name="AutoShape 12" descr="https://skmuseum.ru/wp-content/gallery/anatoliy-papanov/w0Uj4NDXR0g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4046" name="Picture 14" descr="https://tvcenter.ru/wp-content/uploads/2021/02/1-342.jpg"/>
          <p:cNvPicPr>
            <a:picLocks noChangeAspect="1" noChangeArrowheads="1"/>
          </p:cNvPicPr>
          <p:nvPr/>
        </p:nvPicPr>
        <p:blipFill>
          <a:blip r:embed="rId3" cstate="print"/>
          <a:srcRect l="20252" r="4970"/>
          <a:stretch>
            <a:fillRect/>
          </a:stretch>
        </p:blipFill>
        <p:spPr bwMode="auto">
          <a:xfrm>
            <a:off x="5076056" y="980728"/>
            <a:ext cx="3744416" cy="37444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Заголовок 1"/>
          <p:cNvSpPr txBox="1">
            <a:spLocks/>
          </p:cNvSpPr>
          <p:nvPr/>
        </p:nvSpPr>
        <p:spPr>
          <a:xfrm>
            <a:off x="683568" y="0"/>
            <a:ext cx="7851648" cy="108012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8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Победившие недуг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07904" y="836712"/>
            <a:ext cx="504056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1700C0"/>
                </a:solidFill>
              </a:rPr>
              <a:t>Как вы думаете,</a:t>
            </a:r>
          </a:p>
          <a:p>
            <a:pPr algn="ctr"/>
            <a:r>
              <a:rPr lang="ru-RU" sz="2800" b="1" dirty="0" smtClean="0">
                <a:solidFill>
                  <a:srgbClr val="1700C0"/>
                </a:solidFill>
              </a:rPr>
              <a:t>что будет, если все молокозаводы мира вдруг устроят выпуск продукции и все магазины будут забиты молоком, сметаной, йогуртом? </a:t>
            </a:r>
          </a:p>
        </p:txBody>
      </p:sp>
      <p:pic>
        <p:nvPicPr>
          <p:cNvPr id="3" name="Picture 1" descr="C:\Users\Ира\Downloads\1646057537_39-kartinkin-net-p-vibor-professii-kartinki-45.png"/>
          <p:cNvPicPr>
            <a:picLocks noChangeAspect="1" noChangeArrowheads="1"/>
          </p:cNvPicPr>
          <p:nvPr/>
        </p:nvPicPr>
        <p:blipFill>
          <a:blip r:embed="rId2" cstate="print"/>
          <a:srcRect r="35825"/>
          <a:stretch>
            <a:fillRect/>
          </a:stretch>
        </p:blipFill>
        <p:spPr bwMode="auto">
          <a:xfrm>
            <a:off x="251520" y="620688"/>
            <a:ext cx="3744416" cy="32431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1043608" y="4653136"/>
            <a:ext cx="705678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1700C0"/>
                </a:solidFill>
              </a:rPr>
              <a:t>Эти продукты будет очень трудно продать, они начнут портиться, пропадут, а значит, пропадет чей-то труд, деньги, прибыль.</a:t>
            </a:r>
            <a:endParaRPr lang="ru-RU" sz="2800" b="1" dirty="0">
              <a:solidFill>
                <a:srgbClr val="170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27584" y="260648"/>
            <a:ext cx="756084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solidFill>
                  <a:srgbClr val="1700C0"/>
                </a:solidFill>
              </a:rPr>
              <a:t>Так же и на рынке труда. Если каких-то специалистов выпускают больше, чем нужно, они не могут найти работу, наступает безработица. Профессия, специальность, квалификация – это то, что продает человек на рынке труда. Время от времени одни профессии и специальности становятся очень нужными, востребованными, престижными, другие теряют свои позиции, а третьи вообще уходят в прошлое. Предлагаю вам составить списки таких профессий. </a:t>
            </a:r>
            <a:endParaRPr lang="ru-RU" sz="2400" b="1" dirty="0">
              <a:solidFill>
                <a:srgbClr val="1700C0"/>
              </a:solidFill>
            </a:endParaRPr>
          </a:p>
        </p:txBody>
      </p:sp>
      <p:pic>
        <p:nvPicPr>
          <p:cNvPr id="12289" name="Picture 1" descr="C:\Users\Ира\Downloads\1646057484_33-kartinkin-net-p-vibor-professii-kartinki-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3861048"/>
            <a:ext cx="4355976" cy="29076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836712"/>
            <a:ext cx="8928992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1700C0"/>
                </a:solidFill>
              </a:rPr>
              <a:t>Самые модные: </a:t>
            </a:r>
            <a:r>
              <a:rPr lang="ru-RU" sz="2400" b="1" dirty="0" smtClean="0"/>
              <a:t>юрист, экономист, менеджер, топ-модель, телеведущий, </a:t>
            </a:r>
            <a:r>
              <a:rPr lang="ru-RU" sz="2400" b="1" dirty="0" err="1" smtClean="0"/>
              <a:t>веб-дизайнер</a:t>
            </a:r>
            <a:r>
              <a:rPr lang="ru-RU" sz="2400" b="1" dirty="0" smtClean="0"/>
              <a:t>, журналист, программист, нефтяник, пластический хирург.</a:t>
            </a:r>
          </a:p>
          <a:p>
            <a:endParaRPr lang="ru-RU" sz="2400" b="1" dirty="0" smtClean="0"/>
          </a:p>
          <a:p>
            <a:r>
              <a:rPr lang="ru-RU" sz="2400" b="1" i="1" dirty="0" smtClean="0">
                <a:solidFill>
                  <a:srgbClr val="1700C0"/>
                </a:solidFill>
              </a:rPr>
              <a:t>Самые забытые: </a:t>
            </a:r>
            <a:r>
              <a:rPr lang="ru-RU" sz="2400" b="1" dirty="0" smtClean="0"/>
              <a:t>конюх, камердинер, ключник, шорник, трубочист, прачка, ямщик.</a:t>
            </a:r>
          </a:p>
          <a:p>
            <a:endParaRPr lang="ru-RU" sz="2400" b="1" dirty="0" smtClean="0"/>
          </a:p>
          <a:p>
            <a:r>
              <a:rPr lang="ru-RU" sz="2400" b="1" dirty="0" smtClean="0">
                <a:solidFill>
                  <a:srgbClr val="1700C0"/>
                </a:solidFill>
              </a:rPr>
              <a:t>Профессии всегда нужные: </a:t>
            </a:r>
            <a:r>
              <a:rPr lang="ru-RU" sz="2400" b="1" dirty="0" smtClean="0"/>
              <a:t>врач, учитель, дворник, строитель, шофер, парикмахер, полицейский, пекарь,</a:t>
            </a:r>
          </a:p>
          <a:p>
            <a:r>
              <a:rPr lang="ru-RU" sz="2400" b="1" dirty="0" smtClean="0"/>
              <a:t> животновод, повар, бухгалтер, </a:t>
            </a:r>
          </a:p>
          <a:p>
            <a:r>
              <a:rPr lang="ru-RU" sz="2400" b="1" dirty="0" smtClean="0"/>
              <a:t>слесарь-водопроводчик.</a:t>
            </a:r>
          </a:p>
          <a:p>
            <a:endParaRPr lang="ru-RU" sz="2400" b="1" dirty="0" smtClean="0"/>
          </a:p>
          <a:p>
            <a:r>
              <a:rPr lang="ru-RU" sz="2400" b="1" i="1" dirty="0" smtClean="0">
                <a:solidFill>
                  <a:srgbClr val="1700C0"/>
                </a:solidFill>
              </a:rPr>
              <a:t>Самые отважные: </a:t>
            </a:r>
            <a:r>
              <a:rPr lang="ru-RU" sz="2400" b="1" dirty="0" smtClean="0"/>
              <a:t>военный, пожарный,</a:t>
            </a:r>
          </a:p>
          <a:p>
            <a:r>
              <a:rPr lang="ru-RU" sz="2400" b="1" dirty="0" smtClean="0"/>
              <a:t> каскадер, моряк-подводник, летчик </a:t>
            </a:r>
          </a:p>
          <a:p>
            <a:r>
              <a:rPr lang="ru-RU" sz="2400" b="1" dirty="0" smtClean="0"/>
              <a:t>испытатель, космонавт, горноспасатель,</a:t>
            </a:r>
          </a:p>
          <a:p>
            <a:r>
              <a:rPr lang="ru-RU" sz="2400" b="1" dirty="0" smtClean="0"/>
              <a:t>автогонщик, сапер, шахтер.</a:t>
            </a:r>
            <a:endParaRPr lang="ru-RU" sz="2400" b="1" dirty="0"/>
          </a:p>
        </p:txBody>
      </p:sp>
      <p:pic>
        <p:nvPicPr>
          <p:cNvPr id="11265" name="Picture 1" descr="C:\Users\Ира\Downloads\1646057447_5-kartinkin-net-p-vibor-professii-kartinki-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4221088"/>
            <a:ext cx="3476774" cy="24858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1403648" y="116632"/>
            <a:ext cx="63972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u="sng" dirty="0" smtClean="0">
                <a:solidFill>
                  <a:srgbClr val="FF0000"/>
                </a:solidFill>
              </a:rPr>
              <a:t>Примерные списки профессии</a:t>
            </a:r>
            <a:r>
              <a:rPr lang="ru-RU" sz="3200" i="1" u="sng" dirty="0" smtClean="0">
                <a:solidFill>
                  <a:srgbClr val="FF0000"/>
                </a:solidFill>
              </a:rPr>
              <a:t>:</a:t>
            </a:r>
            <a:endParaRPr lang="ru-RU" sz="3200" u="sng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6632"/>
            <a:ext cx="87849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Качества, присущие тем профессиям, которые чаще всего выбирают выпускники</a:t>
            </a:r>
          </a:p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(по опросу учащихся)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1844824"/>
            <a:ext cx="10683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1700C0"/>
                </a:solidFill>
              </a:rPr>
              <a:t>ВРАЧ</a:t>
            </a:r>
            <a:endParaRPr lang="ru-RU" sz="3200" dirty="0">
              <a:solidFill>
                <a:srgbClr val="170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2564904"/>
            <a:ext cx="279005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/>
              <a:t>Гуманность</a:t>
            </a:r>
            <a:endParaRPr lang="ru-RU" sz="2000" dirty="0" smtClean="0"/>
          </a:p>
          <a:p>
            <a:r>
              <a:rPr lang="ru-RU" sz="2000" b="1" dirty="0" smtClean="0"/>
              <a:t>Тактичность</a:t>
            </a:r>
            <a:endParaRPr lang="ru-RU" sz="2000" dirty="0" smtClean="0"/>
          </a:p>
          <a:p>
            <a:r>
              <a:rPr lang="ru-RU" sz="2000" b="1" dirty="0" smtClean="0"/>
              <a:t>Интуиция</a:t>
            </a:r>
            <a:endParaRPr lang="ru-RU" sz="2000" dirty="0" smtClean="0"/>
          </a:p>
          <a:p>
            <a:r>
              <a:rPr lang="ru-RU" sz="2000" b="1" dirty="0" smtClean="0"/>
              <a:t>Ответственность</a:t>
            </a:r>
            <a:endParaRPr lang="ru-RU" sz="2000" dirty="0" smtClean="0"/>
          </a:p>
          <a:p>
            <a:r>
              <a:rPr lang="ru-RU" sz="2000" b="1" dirty="0" smtClean="0"/>
              <a:t>Точность</a:t>
            </a:r>
            <a:endParaRPr lang="ru-RU" sz="2000" dirty="0" smtClean="0"/>
          </a:p>
          <a:p>
            <a:r>
              <a:rPr lang="ru-RU" sz="2000" b="1" dirty="0" smtClean="0"/>
              <a:t>Собранность</a:t>
            </a:r>
            <a:endParaRPr lang="ru-RU" sz="2000" dirty="0" smtClean="0"/>
          </a:p>
          <a:p>
            <a:r>
              <a:rPr lang="ru-RU" sz="2000" b="1" dirty="0" smtClean="0"/>
              <a:t>Образованность</a:t>
            </a:r>
            <a:endParaRPr lang="ru-RU" sz="2000" dirty="0" smtClean="0"/>
          </a:p>
          <a:p>
            <a:r>
              <a:rPr lang="ru-RU" sz="2000" b="1" dirty="0" smtClean="0"/>
              <a:t>Милосердие</a:t>
            </a:r>
            <a:endParaRPr lang="ru-RU" sz="2000" dirty="0" smtClean="0"/>
          </a:p>
          <a:p>
            <a:r>
              <a:rPr lang="ru-RU" sz="2000" b="1" dirty="0" smtClean="0"/>
              <a:t>Ум</a:t>
            </a:r>
          </a:p>
          <a:p>
            <a:r>
              <a:rPr lang="ru-RU" sz="2000" b="1" dirty="0" smtClean="0"/>
              <a:t>Сила воли</a:t>
            </a:r>
            <a:endParaRPr lang="ru-RU" sz="2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084168" y="1988840"/>
            <a:ext cx="179465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1700C0"/>
                </a:solidFill>
              </a:rPr>
              <a:t>УЧИТЕЛЬ</a:t>
            </a:r>
            <a:endParaRPr lang="ru-RU" sz="3200" dirty="0">
              <a:solidFill>
                <a:srgbClr val="1700C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012160" y="2852936"/>
            <a:ext cx="313184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/>
              <a:t>Любовь к детям</a:t>
            </a:r>
            <a:endParaRPr lang="ru-RU" sz="2000" dirty="0" smtClean="0"/>
          </a:p>
          <a:p>
            <a:r>
              <a:rPr lang="ru-RU" sz="2000" b="1" dirty="0" smtClean="0"/>
              <a:t>Образованность</a:t>
            </a:r>
            <a:endParaRPr lang="ru-RU" sz="2000" dirty="0" smtClean="0"/>
          </a:p>
          <a:p>
            <a:r>
              <a:rPr lang="ru-RU" sz="2000" b="1" dirty="0" smtClean="0"/>
              <a:t>Терпение</a:t>
            </a:r>
            <a:endParaRPr lang="ru-RU" sz="2000" dirty="0" smtClean="0"/>
          </a:p>
          <a:p>
            <a:r>
              <a:rPr lang="ru-RU" sz="2000" b="1" dirty="0" smtClean="0"/>
              <a:t>Находчивость</a:t>
            </a:r>
            <a:endParaRPr lang="ru-RU" sz="2000" dirty="0" smtClean="0"/>
          </a:p>
          <a:p>
            <a:r>
              <a:rPr lang="ru-RU" sz="2000" b="1" dirty="0" smtClean="0"/>
              <a:t>Эрудированность</a:t>
            </a:r>
            <a:endParaRPr lang="ru-RU" sz="2000" dirty="0" smtClean="0"/>
          </a:p>
          <a:p>
            <a:r>
              <a:rPr lang="ru-RU" sz="2000" b="1" dirty="0" smtClean="0"/>
              <a:t>Интуиция</a:t>
            </a:r>
            <a:endParaRPr lang="ru-RU" sz="2000" dirty="0" smtClean="0"/>
          </a:p>
          <a:p>
            <a:r>
              <a:rPr lang="ru-RU" sz="2000" b="1" dirty="0" smtClean="0"/>
              <a:t>Воспитанность</a:t>
            </a:r>
            <a:endParaRPr lang="ru-RU" sz="2000" dirty="0" smtClean="0"/>
          </a:p>
          <a:p>
            <a:r>
              <a:rPr lang="ru-RU" sz="2000" b="1" dirty="0" smtClean="0"/>
              <a:t>Коммуникабельность</a:t>
            </a:r>
            <a:endParaRPr lang="ru-RU" sz="2000" dirty="0" smtClean="0"/>
          </a:p>
          <a:p>
            <a:r>
              <a:rPr lang="ru-RU" sz="2000" b="1" dirty="0" smtClean="0"/>
              <a:t>Милосердие</a:t>
            </a:r>
            <a:endParaRPr lang="ru-RU" sz="2000" dirty="0"/>
          </a:p>
        </p:txBody>
      </p:sp>
      <p:sp>
        <p:nvSpPr>
          <p:cNvPr id="2050" name="AutoShape 2" descr="Медсестра на белом фон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1" name="Picture 3" descr="C:\Users\Ира\Downloads\1646694847_5-kartinkin-net-p-kartinki-vrachei-dlya-prezentatsii-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1763687" y="4293096"/>
            <a:ext cx="2148551" cy="2564904"/>
          </a:xfrm>
          <a:prstGeom prst="rect">
            <a:avLst/>
          </a:prstGeom>
          <a:noFill/>
        </p:spPr>
      </p:pic>
      <p:pic>
        <p:nvPicPr>
          <p:cNvPr id="2052" name="Picture 4" descr="C:\Users\Ира\Downloads\1645902036_2-kartinkin-net-p-uchitel-kartinki-dlya-prezentatsii-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988840"/>
            <a:ext cx="2166806" cy="27809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5656" y="476672"/>
            <a:ext cx="14670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1700C0"/>
                </a:solidFill>
              </a:rPr>
              <a:t>ЮРИСТ</a:t>
            </a:r>
            <a:endParaRPr lang="ru-RU" sz="3200" dirty="0">
              <a:solidFill>
                <a:srgbClr val="1700C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59632" y="1124744"/>
            <a:ext cx="302433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/>
              <a:t>Честность</a:t>
            </a:r>
            <a:endParaRPr lang="ru-RU" sz="2000" dirty="0" smtClean="0"/>
          </a:p>
          <a:p>
            <a:r>
              <a:rPr lang="ru-RU" sz="2000" b="1" dirty="0" smtClean="0"/>
              <a:t>Порядочность</a:t>
            </a:r>
            <a:endParaRPr lang="ru-RU" sz="2000" dirty="0" smtClean="0"/>
          </a:p>
          <a:p>
            <a:r>
              <a:rPr lang="ru-RU" sz="2000" b="1" dirty="0" smtClean="0"/>
              <a:t>Знание законов</a:t>
            </a:r>
            <a:endParaRPr lang="ru-RU" sz="2000" dirty="0" smtClean="0"/>
          </a:p>
          <a:p>
            <a:r>
              <a:rPr lang="ru-RU" sz="2000" b="1" dirty="0" smtClean="0"/>
              <a:t>Непредвзятость</a:t>
            </a:r>
            <a:endParaRPr lang="ru-RU" sz="2000" dirty="0" smtClean="0"/>
          </a:p>
          <a:p>
            <a:r>
              <a:rPr lang="ru-RU" sz="2000" b="1" dirty="0" smtClean="0"/>
              <a:t>Информированность</a:t>
            </a:r>
            <a:endParaRPr lang="ru-RU" sz="2000" dirty="0" smtClean="0"/>
          </a:p>
          <a:p>
            <a:r>
              <a:rPr lang="ru-RU" sz="2000" b="1" dirty="0" smtClean="0"/>
              <a:t>Тактичность</a:t>
            </a:r>
            <a:endParaRPr lang="ru-RU" sz="2000" dirty="0" smtClean="0"/>
          </a:p>
          <a:p>
            <a:r>
              <a:rPr lang="ru-RU" sz="2000" b="1" dirty="0" smtClean="0"/>
              <a:t>Ответственность</a:t>
            </a:r>
            <a:endParaRPr lang="ru-RU" sz="2000" dirty="0" smtClean="0"/>
          </a:p>
          <a:p>
            <a:r>
              <a:rPr lang="ru-RU" sz="2000" b="1" dirty="0" smtClean="0"/>
              <a:t>Собранность</a:t>
            </a:r>
            <a:endParaRPr lang="ru-RU" sz="2000" dirty="0" smtClean="0"/>
          </a:p>
          <a:p>
            <a:r>
              <a:rPr lang="ru-RU" sz="2000" b="1" dirty="0" smtClean="0"/>
              <a:t>Коммуникабельность</a:t>
            </a:r>
            <a:endParaRPr lang="ru-RU" sz="2000" dirty="0" smtClean="0"/>
          </a:p>
          <a:p>
            <a:r>
              <a:rPr lang="ru-RU" sz="2000" b="1" dirty="0" smtClean="0"/>
              <a:t>Интуиция</a:t>
            </a:r>
            <a:endParaRPr lang="ru-RU" sz="2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292080" y="548680"/>
            <a:ext cx="24889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1700C0"/>
                </a:solidFill>
              </a:rPr>
              <a:t>ЭКОНОМИСТ</a:t>
            </a:r>
            <a:endParaRPr lang="ru-RU" sz="3200" dirty="0">
              <a:solidFill>
                <a:srgbClr val="1700C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399584" y="1124744"/>
            <a:ext cx="3744416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/>
              <a:t>Терпение</a:t>
            </a:r>
            <a:endParaRPr lang="ru-RU" sz="2000" dirty="0" smtClean="0"/>
          </a:p>
          <a:p>
            <a:r>
              <a:rPr lang="ru-RU" sz="2000" b="1" dirty="0" smtClean="0"/>
              <a:t>Собранность</a:t>
            </a:r>
            <a:endParaRPr lang="ru-RU" sz="2000" dirty="0" smtClean="0"/>
          </a:p>
          <a:p>
            <a:r>
              <a:rPr lang="ru-RU" sz="2000" b="1" dirty="0" smtClean="0"/>
              <a:t>Точность</a:t>
            </a:r>
            <a:endParaRPr lang="ru-RU" sz="2000" dirty="0" smtClean="0"/>
          </a:p>
          <a:p>
            <a:r>
              <a:rPr lang="ru-RU" sz="2000" b="1" dirty="0" smtClean="0"/>
              <a:t>Образованность</a:t>
            </a:r>
            <a:endParaRPr lang="ru-RU" sz="2000" dirty="0" smtClean="0"/>
          </a:p>
          <a:p>
            <a:r>
              <a:rPr lang="ru-RU" sz="2000" b="1" dirty="0" smtClean="0"/>
              <a:t>Находчивость</a:t>
            </a:r>
            <a:endParaRPr lang="ru-RU" sz="2000" dirty="0" smtClean="0"/>
          </a:p>
          <a:p>
            <a:r>
              <a:rPr lang="ru-RU" sz="2000" b="1" dirty="0" smtClean="0"/>
              <a:t>Тактичность</a:t>
            </a:r>
            <a:endParaRPr lang="ru-RU" sz="2000" dirty="0" smtClean="0"/>
          </a:p>
          <a:p>
            <a:r>
              <a:rPr lang="ru-RU" sz="2000" b="1" dirty="0" smtClean="0"/>
              <a:t>Интуиция</a:t>
            </a:r>
            <a:endParaRPr lang="ru-RU" sz="2000" dirty="0" smtClean="0"/>
          </a:p>
          <a:p>
            <a:r>
              <a:rPr lang="ru-RU" sz="2000" b="1" dirty="0" smtClean="0"/>
              <a:t>Ответственность</a:t>
            </a:r>
            <a:endParaRPr lang="ru-RU" sz="2000" dirty="0" smtClean="0"/>
          </a:p>
          <a:p>
            <a:r>
              <a:rPr lang="ru-RU" sz="2000" b="1" dirty="0" smtClean="0"/>
              <a:t>Порядочность</a:t>
            </a:r>
            <a:endParaRPr lang="ru-RU" sz="2000" dirty="0" smtClean="0"/>
          </a:p>
          <a:p>
            <a:r>
              <a:rPr lang="ru-RU" sz="2000" b="1" dirty="0" smtClean="0"/>
              <a:t>Умение оперировать цифрами, информацией</a:t>
            </a:r>
            <a:endParaRPr lang="ru-RU" sz="2000" dirty="0"/>
          </a:p>
        </p:txBody>
      </p:sp>
      <p:pic>
        <p:nvPicPr>
          <p:cNvPr id="1025" name="Picture 1" descr="C:\Users\Ира\Downloads\1646478397_38-kartinkin-net-p-yurist-kartinki-dlya-prezentatsii-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4530080"/>
            <a:ext cx="3491880" cy="23279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C:\Users\Ира\Downloads\1647454871_2-kartinkin-net-p-bukhgalter-kartinki-dlya-prezentatsii-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4581128"/>
            <a:ext cx="3035829" cy="22768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051720" y="260648"/>
            <a:ext cx="561662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1700C0"/>
                </a:solidFill>
              </a:rPr>
              <a:t>Как выбрать любимое дело?</a:t>
            </a:r>
            <a:br>
              <a:rPr lang="ru-RU" sz="2800" b="1" dirty="0" smtClean="0">
                <a:solidFill>
                  <a:srgbClr val="1700C0"/>
                </a:solidFill>
              </a:rPr>
            </a:br>
            <a:r>
              <a:rPr lang="ru-RU" sz="2800" b="1" dirty="0" smtClean="0">
                <a:solidFill>
                  <a:srgbClr val="1700C0"/>
                </a:solidFill>
              </a:rPr>
              <a:t>Как стать на тот жизненный путь,</a:t>
            </a:r>
            <a:br>
              <a:rPr lang="ru-RU" sz="2800" b="1" dirty="0" smtClean="0">
                <a:solidFill>
                  <a:srgbClr val="1700C0"/>
                </a:solidFill>
              </a:rPr>
            </a:br>
            <a:r>
              <a:rPr lang="ru-RU" sz="2800" b="1" dirty="0" smtClean="0">
                <a:solidFill>
                  <a:srgbClr val="1700C0"/>
                </a:solidFill>
              </a:rPr>
              <a:t>Которым шагал бы ты смело,</a:t>
            </a:r>
            <a:br>
              <a:rPr lang="ru-RU" sz="2800" b="1" dirty="0" smtClean="0">
                <a:solidFill>
                  <a:srgbClr val="1700C0"/>
                </a:solidFill>
              </a:rPr>
            </a:br>
            <a:r>
              <a:rPr lang="ru-RU" sz="2800" b="1" dirty="0" smtClean="0">
                <a:solidFill>
                  <a:srgbClr val="1700C0"/>
                </a:solidFill>
              </a:rPr>
              <a:t>С которого не смог бы свернуть.</a:t>
            </a:r>
          </a:p>
          <a:p>
            <a:r>
              <a:rPr lang="ru-RU" sz="2800" b="1" dirty="0" smtClean="0">
                <a:solidFill>
                  <a:srgbClr val="1700C0"/>
                </a:solidFill>
              </a:rPr>
              <a:t>Довольно, оставим сомненья,</a:t>
            </a:r>
            <a:br>
              <a:rPr lang="ru-RU" sz="2800" b="1" dirty="0" smtClean="0">
                <a:solidFill>
                  <a:srgbClr val="1700C0"/>
                </a:solidFill>
              </a:rPr>
            </a:br>
            <a:r>
              <a:rPr lang="ru-RU" sz="2800" b="1" dirty="0" smtClean="0">
                <a:solidFill>
                  <a:srgbClr val="1700C0"/>
                </a:solidFill>
              </a:rPr>
              <a:t>Ведь время нельзя умолить.</a:t>
            </a:r>
            <a:br>
              <a:rPr lang="ru-RU" sz="2800" b="1" dirty="0" smtClean="0">
                <a:solidFill>
                  <a:srgbClr val="1700C0"/>
                </a:solidFill>
              </a:rPr>
            </a:br>
            <a:r>
              <a:rPr lang="ru-RU" sz="2800" b="1" dirty="0" smtClean="0">
                <a:solidFill>
                  <a:srgbClr val="1700C0"/>
                </a:solidFill>
              </a:rPr>
              <a:t>Нам нужно без промедленья</a:t>
            </a:r>
            <a:br>
              <a:rPr lang="ru-RU" sz="2800" b="1" dirty="0" smtClean="0">
                <a:solidFill>
                  <a:srgbClr val="1700C0"/>
                </a:solidFill>
              </a:rPr>
            </a:br>
            <a:r>
              <a:rPr lang="ru-RU" sz="2800" b="1" dirty="0" smtClean="0">
                <a:solidFill>
                  <a:srgbClr val="1700C0"/>
                </a:solidFill>
              </a:rPr>
              <a:t>Себя в этой жизни открыть.</a:t>
            </a:r>
          </a:p>
        </p:txBody>
      </p:sp>
      <p:pic>
        <p:nvPicPr>
          <p:cNvPr id="43010" name="Picture 2" descr="C:\Users\Ира\Downloads\1646706273_14-kartinkin-net-p-kartinki-po-proforientats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789040"/>
            <a:ext cx="3484108" cy="29424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3011" name="Picture 3" descr="C:\Users\Ира\Downloads\1646706315_77-kartinkin-net-p-kartinki-po-proforientatsii-8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3789040"/>
            <a:ext cx="4283968" cy="29523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88640"/>
            <a:ext cx="83529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Вспомним факторы, которые влияют на выбор будущей профессии :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1340768"/>
            <a:ext cx="597666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2800" b="1" dirty="0" smtClean="0">
                <a:solidFill>
                  <a:srgbClr val="1700C0"/>
                </a:solidFill>
              </a:rPr>
              <a:t> Знания о профессиях, рынке</a:t>
            </a:r>
          </a:p>
          <a:p>
            <a:r>
              <a:rPr lang="ru-RU" sz="2800" b="1" dirty="0" smtClean="0">
                <a:solidFill>
                  <a:srgbClr val="1700C0"/>
                </a:solidFill>
              </a:rPr>
              <a:t>    труда.</a:t>
            </a:r>
          </a:p>
          <a:p>
            <a:pPr>
              <a:buFont typeface="Wingdings" pitchFamily="2" charset="2"/>
              <a:buChar char="ü"/>
            </a:pPr>
            <a:r>
              <a:rPr lang="ru-RU" sz="2800" b="1" dirty="0" smtClean="0">
                <a:solidFill>
                  <a:srgbClr val="1700C0"/>
                </a:solidFill>
              </a:rPr>
              <a:t> Мнение сверстников.</a:t>
            </a:r>
          </a:p>
          <a:p>
            <a:pPr>
              <a:buFont typeface="Wingdings" pitchFamily="2" charset="2"/>
              <a:buChar char="ü"/>
            </a:pPr>
            <a:r>
              <a:rPr lang="ru-RU" sz="2800" b="1" dirty="0" smtClean="0">
                <a:solidFill>
                  <a:srgbClr val="1700C0"/>
                </a:solidFill>
              </a:rPr>
              <a:t> Склонности, интересы.</a:t>
            </a:r>
          </a:p>
          <a:p>
            <a:pPr>
              <a:buFont typeface="Wingdings" pitchFamily="2" charset="2"/>
              <a:buChar char="ü"/>
            </a:pPr>
            <a:r>
              <a:rPr lang="ru-RU" sz="2800" b="1" dirty="0" smtClean="0">
                <a:solidFill>
                  <a:srgbClr val="1700C0"/>
                </a:solidFill>
              </a:rPr>
              <a:t> Способности.</a:t>
            </a:r>
          </a:p>
          <a:p>
            <a:pPr>
              <a:buFont typeface="Wingdings" pitchFamily="2" charset="2"/>
              <a:buChar char="ü"/>
            </a:pPr>
            <a:r>
              <a:rPr lang="ru-RU" sz="2800" b="1" dirty="0" smtClean="0">
                <a:solidFill>
                  <a:srgbClr val="1700C0"/>
                </a:solidFill>
              </a:rPr>
              <a:t> Здоровье.</a:t>
            </a:r>
          </a:p>
          <a:p>
            <a:pPr>
              <a:buFont typeface="Wingdings" pitchFamily="2" charset="2"/>
              <a:buChar char="ü"/>
            </a:pPr>
            <a:r>
              <a:rPr lang="ru-RU" sz="2800" b="1" dirty="0" smtClean="0">
                <a:solidFill>
                  <a:srgbClr val="1700C0"/>
                </a:solidFill>
              </a:rPr>
              <a:t> Позиция учителей, </a:t>
            </a:r>
          </a:p>
          <a:p>
            <a:r>
              <a:rPr lang="ru-RU" sz="2800" b="1" dirty="0" smtClean="0">
                <a:solidFill>
                  <a:srgbClr val="1700C0"/>
                </a:solidFill>
              </a:rPr>
              <a:t>    психологов, врачей.</a:t>
            </a:r>
          </a:p>
          <a:p>
            <a:pPr>
              <a:buFont typeface="Wingdings" pitchFamily="2" charset="2"/>
              <a:buChar char="ü"/>
            </a:pPr>
            <a:r>
              <a:rPr lang="ru-RU" sz="2800" b="1" dirty="0" smtClean="0">
                <a:solidFill>
                  <a:srgbClr val="1700C0"/>
                </a:solidFill>
              </a:rPr>
              <a:t> Уровень притязаний и </a:t>
            </a:r>
          </a:p>
          <a:p>
            <a:r>
              <a:rPr lang="ru-RU" sz="2800" b="1" dirty="0" smtClean="0">
                <a:solidFill>
                  <a:srgbClr val="1700C0"/>
                </a:solidFill>
              </a:rPr>
              <a:t>    самооценка.</a:t>
            </a:r>
          </a:p>
          <a:p>
            <a:pPr>
              <a:buFont typeface="Wingdings" pitchFamily="2" charset="2"/>
              <a:buChar char="ü"/>
            </a:pPr>
            <a:r>
              <a:rPr lang="ru-RU" sz="2800" b="1" dirty="0" smtClean="0">
                <a:solidFill>
                  <a:srgbClr val="1700C0"/>
                </a:solidFill>
              </a:rPr>
              <a:t> Личный профессиональный план.</a:t>
            </a:r>
            <a:endParaRPr lang="ru-RU" sz="2800" b="1" dirty="0">
              <a:solidFill>
                <a:srgbClr val="1700C0"/>
              </a:solidFill>
            </a:endParaRPr>
          </a:p>
        </p:txBody>
      </p:sp>
      <p:pic>
        <p:nvPicPr>
          <p:cNvPr id="10241" name="Picture 1" descr="C:\Users\Ира\Downloads\1646057498_6-kartinkin-net-p-vibor-professii-kartinki-8.jpg"/>
          <p:cNvPicPr>
            <a:picLocks noChangeAspect="1" noChangeArrowheads="1"/>
          </p:cNvPicPr>
          <p:nvPr/>
        </p:nvPicPr>
        <p:blipFill>
          <a:blip r:embed="rId2" cstate="print"/>
          <a:srcRect l="11201" r="11990"/>
          <a:stretch>
            <a:fillRect/>
          </a:stretch>
        </p:blipFill>
        <p:spPr bwMode="auto">
          <a:xfrm>
            <a:off x="5013299" y="2204864"/>
            <a:ext cx="3879181" cy="33033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60648"/>
            <a:ext cx="835292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solidFill>
                  <a:srgbClr val="1700C0"/>
                </a:solidFill>
              </a:rPr>
              <a:t>     Косвенным образом оценить состояние своего здоровья вам поможет </a:t>
            </a:r>
            <a:r>
              <a:rPr lang="ru-RU" sz="2400" b="1" dirty="0" err="1" smtClean="0">
                <a:solidFill>
                  <a:srgbClr val="1700C0"/>
                </a:solidFill>
              </a:rPr>
              <a:t>опросник</a:t>
            </a:r>
            <a:r>
              <a:rPr lang="ru-RU" sz="2400" b="1" dirty="0" smtClean="0">
                <a:solidFill>
                  <a:srgbClr val="1700C0"/>
                </a:solidFill>
              </a:rPr>
              <a:t> «Вегетативная лабильность», составленный чешскими психологами и </a:t>
            </a:r>
            <a:r>
              <a:rPr lang="ru-RU" sz="2400" b="1" dirty="0" err="1" smtClean="0">
                <a:solidFill>
                  <a:srgbClr val="1700C0"/>
                </a:solidFill>
              </a:rPr>
              <a:t>апробированый</a:t>
            </a:r>
            <a:r>
              <a:rPr lang="ru-RU" sz="2400" b="1" dirty="0" smtClean="0">
                <a:solidFill>
                  <a:srgbClr val="1700C0"/>
                </a:solidFill>
              </a:rPr>
              <a:t> в НИИ гигиены и профилактики заболеваний детей, подростков и молодежи Министерства здравоохранения РФ.</a:t>
            </a:r>
            <a:br>
              <a:rPr lang="ru-RU" sz="2400" b="1" dirty="0" smtClean="0">
                <a:solidFill>
                  <a:srgbClr val="1700C0"/>
                </a:solidFill>
              </a:rPr>
            </a:br>
            <a:r>
              <a:rPr lang="ru-RU" sz="2400" b="1" dirty="0" smtClean="0">
                <a:solidFill>
                  <a:srgbClr val="1700C0"/>
                </a:solidFill>
              </a:rPr>
              <a:t>     Вегетативная лабильность – это способность организма адекватно реагировать на необычные воздействия внешней среды.</a:t>
            </a:r>
            <a:br>
              <a:rPr lang="ru-RU" sz="2400" b="1" dirty="0" smtClean="0">
                <a:solidFill>
                  <a:srgbClr val="1700C0"/>
                </a:solidFill>
              </a:rPr>
            </a:br>
            <a:endParaRPr lang="ru-RU" sz="2400" b="1" dirty="0" smtClean="0">
              <a:solidFill>
                <a:srgbClr val="1700C0"/>
              </a:solidFill>
            </a:endParaRPr>
          </a:p>
          <a:p>
            <a:pPr algn="just"/>
            <a:endParaRPr lang="ru-RU" sz="2400" b="1" dirty="0" smtClean="0">
              <a:solidFill>
                <a:srgbClr val="1700C0"/>
              </a:solidFill>
            </a:endParaRPr>
          </a:p>
          <a:p>
            <a:pPr algn="just"/>
            <a:endParaRPr lang="ru-RU" sz="2400" b="1" dirty="0" smtClean="0">
              <a:solidFill>
                <a:srgbClr val="1700C0"/>
              </a:solidFill>
            </a:endParaRPr>
          </a:p>
          <a:p>
            <a:pPr algn="just"/>
            <a:r>
              <a:rPr lang="ru-RU" sz="2400" b="1" i="1" dirty="0" smtClean="0">
                <a:solidFill>
                  <a:srgbClr val="1700C0"/>
                </a:solidFill>
              </a:rPr>
              <a:t>Прочитайте утверждения </a:t>
            </a:r>
          </a:p>
          <a:p>
            <a:pPr algn="just"/>
            <a:r>
              <a:rPr lang="ru-RU" sz="2400" b="1" i="1" dirty="0" smtClean="0">
                <a:solidFill>
                  <a:srgbClr val="1700C0"/>
                </a:solidFill>
              </a:rPr>
              <a:t>и подумайте, насколько </a:t>
            </a:r>
          </a:p>
          <a:p>
            <a:pPr algn="just"/>
            <a:r>
              <a:rPr lang="ru-RU" sz="2400" b="1" i="1" dirty="0" smtClean="0">
                <a:solidFill>
                  <a:srgbClr val="1700C0"/>
                </a:solidFill>
              </a:rPr>
              <a:t>они похожи на ваши </a:t>
            </a:r>
          </a:p>
          <a:p>
            <a:pPr algn="just"/>
            <a:r>
              <a:rPr lang="ru-RU" sz="2400" b="1" i="1" dirty="0" smtClean="0">
                <a:solidFill>
                  <a:srgbClr val="1700C0"/>
                </a:solidFill>
              </a:rPr>
              <a:t>собственные ощущения:</a:t>
            </a:r>
            <a:endParaRPr lang="ru-RU" sz="2400" b="1" i="1" dirty="0">
              <a:solidFill>
                <a:srgbClr val="1700C0"/>
              </a:solidFill>
            </a:endParaRPr>
          </a:p>
        </p:txBody>
      </p:sp>
      <p:pic>
        <p:nvPicPr>
          <p:cNvPr id="3" name="Picture 3" descr="C:\Users\Ира\Downloads\1646057523_41-kartinkin-net-p-vibor-professii-kartinki-47.png"/>
          <p:cNvPicPr>
            <a:picLocks noChangeAspect="1" noChangeArrowheads="1"/>
          </p:cNvPicPr>
          <p:nvPr/>
        </p:nvPicPr>
        <p:blipFill>
          <a:blip r:embed="rId2" cstate="print"/>
          <a:srcRect l="5901" t="12201" r="7476"/>
          <a:stretch>
            <a:fillRect/>
          </a:stretch>
        </p:blipFill>
        <p:spPr bwMode="auto">
          <a:xfrm>
            <a:off x="4355976" y="3861048"/>
            <a:ext cx="4464496" cy="25453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60648"/>
            <a:ext cx="8784976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1700C0"/>
                </a:solidFill>
              </a:rPr>
              <a:t>1.  Утром мне трудно вставать вовремя, не чувствую себя бодрым.</a:t>
            </a: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>
                <a:solidFill>
                  <a:srgbClr val="FF0000"/>
                </a:solidFill>
              </a:rPr>
              <a:t>2.  Мне трудно сосредоточиться, когда принимаюсь за работу.</a:t>
            </a: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>
                <a:solidFill>
                  <a:srgbClr val="1700C0"/>
                </a:solidFill>
              </a:rPr>
              <a:t>3.  Когда меня что-то расстроило или когда я чего-то боюсь, то в животе </a:t>
            </a:r>
          </a:p>
          <a:p>
            <a:r>
              <a:rPr lang="ru-RU" sz="2000" b="1" dirty="0" smtClean="0">
                <a:solidFill>
                  <a:srgbClr val="1700C0"/>
                </a:solidFill>
              </a:rPr>
              <a:t>      возникает неприятное чувство.</a:t>
            </a: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>
                <a:solidFill>
                  <a:srgbClr val="FF0000"/>
                </a:solidFill>
              </a:rPr>
              <a:t>4.  Утром я ограничиваюсь лишь чашкой чая или кофе.</a:t>
            </a: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>
                <a:solidFill>
                  <a:srgbClr val="1700C0"/>
                </a:solidFill>
              </a:rPr>
              <a:t>5.  Я часто мерзну. </a:t>
            </a:r>
          </a:p>
          <a:p>
            <a:r>
              <a:rPr lang="ru-RU" sz="2000" b="1" dirty="0" smtClean="0">
                <a:solidFill>
                  <a:srgbClr val="FF0000"/>
                </a:solidFill>
              </a:rPr>
              <a:t>6.  Когда приходится долго стоять, мне хочется облокотиться на что-нибудь.</a:t>
            </a:r>
            <a:br>
              <a:rPr lang="ru-RU" sz="2000" b="1" dirty="0" smtClean="0">
                <a:solidFill>
                  <a:srgbClr val="FF0000"/>
                </a:solidFill>
              </a:rPr>
            </a:br>
            <a:r>
              <a:rPr lang="ru-RU" sz="2000" b="1" dirty="0" smtClean="0">
                <a:solidFill>
                  <a:srgbClr val="1700C0"/>
                </a:solidFill>
              </a:rPr>
              <a:t>7.  При резком наклоне у меня кружится голова или темнеет в глазах.</a:t>
            </a: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>
                <a:solidFill>
                  <a:srgbClr val="FF0000"/>
                </a:solidFill>
              </a:rPr>
              <a:t>8.  Мне становится не по себе, если я нахожусь на большой высоте или в </a:t>
            </a:r>
          </a:p>
          <a:p>
            <a:r>
              <a:rPr lang="ru-RU" sz="2000" b="1" dirty="0" smtClean="0">
                <a:solidFill>
                  <a:srgbClr val="FF0000"/>
                </a:solidFill>
              </a:rPr>
              <a:t>      закрытом помещении.</a:t>
            </a: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>
                <a:solidFill>
                  <a:srgbClr val="1700C0"/>
                </a:solidFill>
              </a:rPr>
              <a:t>9.  У меня часто бывают головные боли.</a:t>
            </a: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>
                <a:solidFill>
                  <a:srgbClr val="FF0000"/>
                </a:solidFill>
              </a:rPr>
              <a:t>10.  Когда нужно сосредоточиться, я могу покачивать ногой, грызть ногти, </a:t>
            </a:r>
          </a:p>
          <a:p>
            <a:r>
              <a:rPr lang="ru-RU" sz="2000" b="1" dirty="0" smtClean="0">
                <a:solidFill>
                  <a:srgbClr val="FF0000"/>
                </a:solidFill>
              </a:rPr>
              <a:t>        что-то рисовать и т.п.</a:t>
            </a: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>
                <a:solidFill>
                  <a:srgbClr val="1700C0"/>
                </a:solidFill>
              </a:rPr>
              <a:t>11.  Обычно я пользуюсь лифтом, потому что мне трудно подниматься по </a:t>
            </a:r>
          </a:p>
          <a:p>
            <a:r>
              <a:rPr lang="ru-RU" sz="2000" b="1" dirty="0" smtClean="0">
                <a:solidFill>
                  <a:srgbClr val="1700C0"/>
                </a:solidFill>
              </a:rPr>
              <a:t>        лестнице.</a:t>
            </a: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>
                <a:solidFill>
                  <a:srgbClr val="FF0000"/>
                </a:solidFill>
              </a:rPr>
              <a:t>12.  При публичном выступлении у меня учащается сердцебиение, </a:t>
            </a:r>
          </a:p>
          <a:p>
            <a:r>
              <a:rPr lang="ru-RU" sz="2000" b="1" dirty="0" smtClean="0">
                <a:solidFill>
                  <a:srgbClr val="FF0000"/>
                </a:solidFill>
              </a:rPr>
              <a:t>        перехватывает горло, потеют руки.</a:t>
            </a: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>
                <a:solidFill>
                  <a:srgbClr val="1700C0"/>
                </a:solidFill>
              </a:rPr>
              <a:t>13.  При неподвижном сидении на одном месте меня одолевает сон.</a:t>
            </a: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>
                <a:solidFill>
                  <a:srgbClr val="FF0000"/>
                </a:solidFill>
              </a:rPr>
              <a:t>14.  Случается, что я могу «покраснеть до корней волос».</a:t>
            </a: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>
                <a:solidFill>
                  <a:srgbClr val="1700C0"/>
                </a:solidFill>
              </a:rPr>
              <a:t>15.  Некоторые события вызывали у меня тошноту или отсутствие аппетита.</a:t>
            </a:r>
            <a:endParaRPr lang="ru-RU" sz="2000" b="1" dirty="0">
              <a:solidFill>
                <a:srgbClr val="170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404664"/>
            <a:ext cx="864096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1700C0"/>
                </a:solidFill>
              </a:rPr>
              <a:t>                                                          Чем </a:t>
            </a:r>
            <a:r>
              <a:rPr lang="ru-RU" sz="2400" b="1" u="sng" dirty="0" smtClean="0">
                <a:solidFill>
                  <a:srgbClr val="008000"/>
                </a:solidFill>
              </a:rPr>
              <a:t>больше у вас ответов «нет»</a:t>
            </a:r>
            <a:r>
              <a:rPr lang="ru-RU" sz="2400" b="1" dirty="0" smtClean="0">
                <a:solidFill>
                  <a:srgbClr val="1700C0"/>
                </a:solidFill>
              </a:rPr>
              <a:t>, </a:t>
            </a:r>
          </a:p>
          <a:p>
            <a:r>
              <a:rPr lang="ru-RU" sz="2400" b="1" dirty="0" smtClean="0">
                <a:solidFill>
                  <a:srgbClr val="1700C0"/>
                </a:solidFill>
              </a:rPr>
              <a:t>                                                          тем меньше поводов для </a:t>
            </a:r>
          </a:p>
          <a:p>
            <a:r>
              <a:rPr lang="ru-RU" sz="2400" b="1" dirty="0" smtClean="0">
                <a:solidFill>
                  <a:srgbClr val="1700C0"/>
                </a:solidFill>
              </a:rPr>
              <a:t>                                                          беспокойства о своем здоровье. </a:t>
            </a:r>
          </a:p>
          <a:p>
            <a:endParaRPr lang="ru-RU" sz="2400" b="1" dirty="0" smtClean="0">
              <a:solidFill>
                <a:srgbClr val="1700C0"/>
              </a:solidFill>
            </a:endParaRPr>
          </a:p>
          <a:p>
            <a:r>
              <a:rPr lang="ru-RU" sz="2400" b="1" dirty="0" smtClean="0">
                <a:solidFill>
                  <a:srgbClr val="1700C0"/>
                </a:solidFill>
              </a:rPr>
              <a:t>                                                          </a:t>
            </a:r>
            <a:r>
              <a:rPr lang="ru-RU" sz="2400" b="1" u="sng" dirty="0" smtClean="0">
                <a:solidFill>
                  <a:srgbClr val="FF0000"/>
                </a:solidFill>
              </a:rPr>
              <a:t>Больше половины </a:t>
            </a:r>
          </a:p>
          <a:p>
            <a:r>
              <a:rPr lang="ru-RU" sz="2400" b="1" dirty="0" smtClean="0">
                <a:solidFill>
                  <a:srgbClr val="FF0000"/>
                </a:solidFill>
              </a:rPr>
              <a:t>                                                          </a:t>
            </a:r>
            <a:r>
              <a:rPr lang="ru-RU" sz="2400" b="1" u="sng" dirty="0" smtClean="0">
                <a:solidFill>
                  <a:srgbClr val="FF0000"/>
                </a:solidFill>
              </a:rPr>
              <a:t>положительных ответов </a:t>
            </a:r>
            <a:r>
              <a:rPr lang="ru-RU" sz="2400" b="1" dirty="0" smtClean="0">
                <a:solidFill>
                  <a:srgbClr val="1700C0"/>
                </a:solidFill>
              </a:rPr>
              <a:t>– сигнал </a:t>
            </a:r>
          </a:p>
          <a:p>
            <a:r>
              <a:rPr lang="ru-RU" sz="2400" b="1" dirty="0" smtClean="0">
                <a:solidFill>
                  <a:srgbClr val="1700C0"/>
                </a:solidFill>
              </a:rPr>
              <a:t>                                                          тревоги. Обратите внимание на </a:t>
            </a:r>
          </a:p>
          <a:p>
            <a:r>
              <a:rPr lang="ru-RU" sz="2400" b="1" dirty="0" smtClean="0">
                <a:solidFill>
                  <a:srgbClr val="1700C0"/>
                </a:solidFill>
              </a:rPr>
              <a:t>                                                          свой образ жизни, режим труда </a:t>
            </a:r>
          </a:p>
          <a:p>
            <a:r>
              <a:rPr lang="ru-RU" sz="2400" b="1" dirty="0" smtClean="0">
                <a:solidFill>
                  <a:srgbClr val="1700C0"/>
                </a:solidFill>
              </a:rPr>
              <a:t>                                                          и отдыха.</a:t>
            </a:r>
          </a:p>
          <a:p>
            <a:r>
              <a:rPr lang="ru-RU" sz="2400" b="1" dirty="0" smtClean="0">
                <a:solidFill>
                  <a:srgbClr val="1700C0"/>
                </a:solidFill>
              </a:rPr>
              <a:t> </a:t>
            </a:r>
            <a:br>
              <a:rPr lang="ru-RU" sz="2400" b="1" dirty="0" smtClean="0">
                <a:solidFill>
                  <a:srgbClr val="1700C0"/>
                </a:solidFill>
              </a:rPr>
            </a:br>
            <a:r>
              <a:rPr lang="ru-RU" sz="2400" b="1" dirty="0" smtClean="0">
                <a:solidFill>
                  <a:srgbClr val="1700C0"/>
                </a:solidFill>
              </a:rPr>
              <a:t>          Если </a:t>
            </a:r>
            <a:r>
              <a:rPr lang="ru-RU" sz="2400" b="1" u="sng" dirty="0" smtClean="0"/>
              <a:t>больше, чем в десяти утверждениях говорится </a:t>
            </a:r>
          </a:p>
          <a:p>
            <a:r>
              <a:rPr lang="ru-RU" sz="2400" b="1" dirty="0" smtClean="0"/>
              <a:t>    </a:t>
            </a:r>
            <a:r>
              <a:rPr lang="ru-RU" sz="2400" b="1" u="sng" dirty="0" smtClean="0"/>
              <a:t>о знакомых вам ощущениях</a:t>
            </a:r>
            <a:r>
              <a:rPr lang="ru-RU" sz="2400" b="1" dirty="0" smtClean="0">
                <a:solidFill>
                  <a:srgbClr val="1700C0"/>
                </a:solidFill>
              </a:rPr>
              <a:t>, следует обратить внимание </a:t>
            </a:r>
          </a:p>
          <a:p>
            <a:r>
              <a:rPr lang="ru-RU" sz="2400" b="1" dirty="0" smtClean="0">
                <a:solidFill>
                  <a:srgbClr val="1700C0"/>
                </a:solidFill>
              </a:rPr>
              <a:t>    на свое самочувствие. Если вы намерены выбрать работу, </a:t>
            </a:r>
          </a:p>
          <a:p>
            <a:r>
              <a:rPr lang="ru-RU" sz="2400" b="1" dirty="0" smtClean="0">
                <a:solidFill>
                  <a:srgbClr val="1700C0"/>
                </a:solidFill>
              </a:rPr>
              <a:t>      связанную с хроническими нервно-эмоциональными и </a:t>
            </a:r>
          </a:p>
          <a:p>
            <a:r>
              <a:rPr lang="ru-RU" sz="2400" b="1" dirty="0" smtClean="0">
                <a:solidFill>
                  <a:srgbClr val="1700C0"/>
                </a:solidFill>
              </a:rPr>
              <a:t>    физическими нагрузками, следует проконсультироваться </a:t>
            </a:r>
          </a:p>
          <a:p>
            <a:r>
              <a:rPr lang="ru-RU" sz="2400" b="1" dirty="0" smtClean="0">
                <a:solidFill>
                  <a:srgbClr val="1700C0"/>
                </a:solidFill>
              </a:rPr>
              <a:t>                                                  с врачом. </a:t>
            </a:r>
            <a:endParaRPr lang="ru-RU" sz="2400" b="1" dirty="0">
              <a:solidFill>
                <a:srgbClr val="1700C0"/>
              </a:solidFill>
            </a:endParaRPr>
          </a:p>
        </p:txBody>
      </p:sp>
      <p:pic>
        <p:nvPicPr>
          <p:cNvPr id="3" name="Picture 1" descr="C:\Users\Ира\Downloads\1646057514_8-kartinkin-net-p-vibor-professii-kartinki-11.jpg"/>
          <p:cNvPicPr>
            <a:picLocks noChangeAspect="1" noChangeArrowheads="1"/>
          </p:cNvPicPr>
          <p:nvPr/>
        </p:nvPicPr>
        <p:blipFill>
          <a:blip r:embed="rId2" cstate="print"/>
          <a:srcRect l="7378" r="5925"/>
          <a:stretch>
            <a:fillRect/>
          </a:stretch>
        </p:blipFill>
        <p:spPr bwMode="auto">
          <a:xfrm>
            <a:off x="107504" y="476672"/>
            <a:ext cx="4110646" cy="35283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835696" y="0"/>
            <a:ext cx="52565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u="sng" dirty="0" smtClean="0">
                <a:solidFill>
                  <a:srgbClr val="FF0000"/>
                </a:solidFill>
              </a:rPr>
              <a:t>Игра  </a:t>
            </a:r>
            <a:r>
              <a:rPr lang="ru-RU" sz="3600" b="1" i="1" u="sng" dirty="0" smtClean="0">
                <a:solidFill>
                  <a:srgbClr val="FF0000"/>
                </a:solidFill>
              </a:rPr>
              <a:t>«Самая, самая».</a:t>
            </a:r>
            <a:endParaRPr lang="ru-RU" sz="3600" i="1" u="sng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7504" y="620688"/>
            <a:ext cx="24482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b="1" i="1" dirty="0" smtClean="0">
                <a:solidFill>
                  <a:srgbClr val="009644"/>
                </a:solidFill>
              </a:rPr>
              <a:t>Самая зеленая</a:t>
            </a:r>
            <a:r>
              <a:rPr lang="ru-RU" sz="2400" b="1" i="1" dirty="0" smtClean="0">
                <a:solidFill>
                  <a:srgbClr val="FF0066"/>
                </a:solidFill>
              </a:rPr>
              <a:t> </a:t>
            </a:r>
            <a:r>
              <a:rPr lang="ru-RU" sz="2400" b="1" dirty="0" smtClean="0"/>
              <a:t>– </a:t>
            </a:r>
            <a:endParaRPr lang="ru-RU" sz="24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504" y="3284984"/>
            <a:ext cx="34208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b="1" i="1" dirty="0" smtClean="0">
                <a:solidFill>
                  <a:srgbClr val="1700C0"/>
                </a:solidFill>
              </a:rPr>
              <a:t>Самая смешная </a:t>
            </a:r>
            <a:r>
              <a:rPr lang="ru-RU" sz="2400" b="1" dirty="0" smtClean="0"/>
              <a:t>–  </a:t>
            </a:r>
            <a:endParaRPr lang="ru-RU" sz="2400" b="1" dirty="0"/>
          </a:p>
        </p:txBody>
      </p:sp>
      <p:pic>
        <p:nvPicPr>
          <p:cNvPr id="8193" name="Picture 1" descr="C:\Users\Ира\Downloads\1646057513_24-kartinkin-net-p-vibor-professii-kartinki-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63680" y="548680"/>
            <a:ext cx="2880320" cy="288032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2411760" y="2924944"/>
            <a:ext cx="46085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 воспитатель, педиатр, учитель .</a:t>
            </a:r>
            <a:endParaRPr lang="ru-RU" sz="24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411760" y="692696"/>
            <a:ext cx="387625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садовод, лесник, цветовод.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483768" y="1268760"/>
            <a:ext cx="15368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/>
              <a:t>кондитер.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699792" y="1844824"/>
            <a:ext cx="348159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/>
              <a:t>банкир, боксер, модель.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699792" y="2348880"/>
            <a:ext cx="19001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парикмахер.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699792" y="6165304"/>
            <a:ext cx="51845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 бухгалтер, экономист, библиотекарь.</a:t>
            </a:r>
            <a:endParaRPr lang="ru-RU" sz="2400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2555776" y="3429000"/>
            <a:ext cx="243400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/>
              <a:t>клоун, пародист.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275856" y="3933056"/>
            <a:ext cx="49685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журналист, экскурсовод, учитель.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2699792" y="4509120"/>
            <a:ext cx="5886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хирург, разведчик, полицейский, политик, психолог.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2483768" y="5589240"/>
            <a:ext cx="240886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/>
              <a:t>сапер, каскадер.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107504" y="2780928"/>
            <a:ext cx="27363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b="1" i="1" dirty="0" smtClean="0">
                <a:solidFill>
                  <a:srgbClr val="FF0066"/>
                </a:solidFill>
              </a:rPr>
              <a:t>Самая детская </a:t>
            </a:r>
            <a:r>
              <a:rPr lang="ru-RU" sz="2400" b="1" dirty="0" smtClean="0"/>
              <a:t>– </a:t>
            </a:r>
            <a:endParaRPr lang="ru-RU" sz="2400" b="1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107504" y="1124744"/>
            <a:ext cx="25534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b="1" i="1" dirty="0" smtClean="0">
                <a:solidFill>
                  <a:schemeClr val="accent2">
                    <a:lumMod val="75000"/>
                  </a:schemeClr>
                </a:solidFill>
              </a:rPr>
              <a:t>Самая сладкая </a:t>
            </a:r>
            <a:r>
              <a:rPr lang="ru-RU" sz="2400" b="1" dirty="0" smtClean="0"/>
              <a:t>– 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107504" y="1700808"/>
            <a:ext cx="27696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b="1" i="1" dirty="0" smtClean="0">
                <a:solidFill>
                  <a:schemeClr val="accent5">
                    <a:lumMod val="75000"/>
                  </a:schemeClr>
                </a:solidFill>
              </a:rPr>
              <a:t>Самая денежная </a:t>
            </a:r>
            <a:r>
              <a:rPr lang="ru-RU" sz="2400" b="1" dirty="0" smtClean="0"/>
              <a:t>– 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107504" y="2204864"/>
            <a:ext cx="2731966" cy="58907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b="1" dirty="0" smtClean="0"/>
              <a:t>Самая волосатая – 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107504" y="3789040"/>
            <a:ext cx="34208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b="1" i="1" dirty="0" smtClean="0">
                <a:solidFill>
                  <a:srgbClr val="008000"/>
                </a:solidFill>
              </a:rPr>
              <a:t>Самая общительная </a:t>
            </a:r>
            <a:r>
              <a:rPr lang="ru-RU" sz="2400" b="1" dirty="0" smtClean="0"/>
              <a:t>– 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107504" y="4365104"/>
            <a:ext cx="3528392" cy="5890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b="1" dirty="0" smtClean="0"/>
              <a:t> </a:t>
            </a:r>
            <a:r>
              <a:rPr lang="ru-RU" sz="2400" b="1" i="1" dirty="0" smtClean="0">
                <a:solidFill>
                  <a:srgbClr val="FF0000"/>
                </a:solidFill>
              </a:rPr>
              <a:t>Самая серьезная</a:t>
            </a:r>
            <a:r>
              <a:rPr lang="ru-RU" sz="2400" b="1" dirty="0" smtClean="0"/>
              <a:t> –  </a:t>
            </a:r>
            <a:endParaRPr lang="ru-RU" sz="2400" b="1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107504" y="5445224"/>
            <a:ext cx="3528392" cy="5890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b="1" i="1" dirty="0" smtClean="0">
                <a:solidFill>
                  <a:srgbClr val="3DCDCA"/>
                </a:solidFill>
              </a:rPr>
              <a:t>Самая опасная </a:t>
            </a:r>
            <a:r>
              <a:rPr lang="ru-RU" sz="2400" b="1" dirty="0" smtClean="0"/>
              <a:t>–  </a:t>
            </a:r>
            <a:endParaRPr lang="ru-RU" sz="2400" b="1" dirty="0"/>
          </a:p>
        </p:txBody>
      </p:sp>
      <p:sp>
        <p:nvSpPr>
          <p:cNvPr id="27" name="Прямоугольник 26"/>
          <p:cNvSpPr/>
          <p:nvPr/>
        </p:nvSpPr>
        <p:spPr>
          <a:xfrm>
            <a:off x="179512" y="6021288"/>
            <a:ext cx="35283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b="1" i="1" dirty="0" smtClean="0">
                <a:solidFill>
                  <a:srgbClr val="B86A0C"/>
                </a:solidFill>
              </a:rPr>
              <a:t>Самая бумажная </a:t>
            </a:r>
            <a:r>
              <a:rPr lang="ru-RU" sz="2400" b="1" dirty="0" smtClean="0"/>
              <a:t>– </a:t>
            </a: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9" grpId="0"/>
      <p:bldP spid="21" grpId="0"/>
      <p:bldP spid="22" grpId="0"/>
      <p:bldP spid="24" grpId="0"/>
      <p:bldP spid="25" grpId="0"/>
      <p:bldP spid="26" grpId="0"/>
      <p:bldP spid="2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2996952"/>
            <a:ext cx="792088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/>
              <a:t>     </a:t>
            </a:r>
            <a:r>
              <a:rPr lang="ru-RU" sz="2800" b="1" dirty="0" smtClean="0">
                <a:solidFill>
                  <a:srgbClr val="1700C0"/>
                </a:solidFill>
              </a:rPr>
              <a:t>Только правильно подобранный труд, соответствующий возможностям организма, не нарушает нормального развития и состояния здоровья молодого человека, в то время, как профессия, не  соответствующая физическому развитию и здоровью, может наносить существенный ущерб растущему организму.</a:t>
            </a:r>
            <a:endParaRPr lang="ru-RU" sz="2800" b="1" dirty="0">
              <a:solidFill>
                <a:srgbClr val="1700C0"/>
              </a:solidFill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63688" y="188640"/>
            <a:ext cx="568863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800" b="1" dirty="0" smtClean="0">
                <a:solidFill>
                  <a:srgbClr val="FF0000"/>
                </a:solidFill>
                <a:cs typeface="Times New Roman" pitchFamily="18" charset="0"/>
              </a:rPr>
              <a:t>Подведём итог</a:t>
            </a:r>
            <a:endParaRPr kumimoji="0" lang="ru-RU" sz="48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cs typeface="Arial" pitchFamily="34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763960" y="1257400"/>
            <a:ext cx="792088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1700C0"/>
                </a:solidFill>
                <a:effectLst/>
                <a:ea typeface="Times New Roman" pitchFamily="18" charset="0"/>
                <a:cs typeface="Times New Roman" pitchFamily="18" charset="0"/>
              </a:rPr>
              <a:t>Выбирая профессию, надо задуматься, как она повлияет на здоровье: не вызовет ли обострения имеющихся хронических заболеваний и возникновения новых.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1700C0"/>
              </a:solidFill>
              <a:effectLst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60648"/>
            <a:ext cx="85689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 smtClean="0">
                <a:solidFill>
                  <a:srgbClr val="1700C0"/>
                </a:solidFill>
              </a:rPr>
              <a:t>     Настоящий профессионал бережно относится к своему инструменту, будь то компьютер, скальпель, фотоаппарат или токарный станок. Наш организм – больше, чем инструмент, он дается нам один раз и на всю жизнь. </a:t>
            </a:r>
          </a:p>
        </p:txBody>
      </p:sp>
      <p:pic>
        <p:nvPicPr>
          <p:cNvPr id="7169" name="Picture 1" descr="C:\Users\Ира\Downloads\1646057551_28-kartinkin-net-p-vibor-professii-kartinki-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4044195"/>
            <a:ext cx="3995936" cy="28138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467544" y="2492896"/>
            <a:ext cx="828092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i="1" u="sng" dirty="0" smtClean="0">
                <a:solidFill>
                  <a:srgbClr val="009644"/>
                </a:solidFill>
              </a:rPr>
              <a:t>Помните:</a:t>
            </a:r>
            <a:r>
              <a:rPr lang="ru-RU" sz="3600" b="1" i="1" dirty="0" smtClean="0">
                <a:solidFill>
                  <a:srgbClr val="009644"/>
                </a:solidFill>
              </a:rPr>
              <a:t> </a:t>
            </a:r>
            <a:r>
              <a:rPr lang="ru-RU" sz="3600" b="1" i="1" dirty="0" smtClean="0">
                <a:solidFill>
                  <a:srgbClr val="FF0000"/>
                </a:solidFill>
              </a:rPr>
              <a:t>ваше здоровье – это один из ключевых факторов вашей успешной профессиональной карьеры.</a:t>
            </a:r>
            <a:endParaRPr lang="ru-RU" sz="3600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704</TotalTime>
  <Words>1219</Words>
  <Application>Microsoft Office PowerPoint</Application>
  <PresentationFormat>Экран (4:3)</PresentationFormat>
  <Paragraphs>216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Тема Office</vt:lpstr>
      <vt:lpstr>ГКУ «Детский дом «Радуга», Юргинский городской округ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Победившие недуг</vt:lpstr>
      <vt:lpstr>Победившие недуг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Ира</dc:creator>
  <cp:lastModifiedBy>User</cp:lastModifiedBy>
  <cp:revision>78</cp:revision>
  <dcterms:created xsi:type="dcterms:W3CDTF">2022-08-16T06:35:52Z</dcterms:created>
  <dcterms:modified xsi:type="dcterms:W3CDTF">2024-12-17T03:36:49Z</dcterms:modified>
</cp:coreProperties>
</file>