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7" r:id="rId3"/>
    <p:sldId id="257" r:id="rId4"/>
    <p:sldId id="258" r:id="rId5"/>
    <p:sldId id="256" r:id="rId6"/>
    <p:sldId id="259" r:id="rId7"/>
    <p:sldId id="263" r:id="rId8"/>
    <p:sldId id="261" r:id="rId9"/>
    <p:sldId id="264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D83F"/>
    <a:srgbClr val="E9478C"/>
    <a:srgbClr val="EE9042"/>
    <a:srgbClr val="DAEA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4660"/>
  </p:normalViewPr>
  <p:slideViewPr>
    <p:cSldViewPr snapToGrid="0">
      <p:cViewPr varScale="1">
        <p:scale>
          <a:sx n="80" d="100"/>
          <a:sy n="80" d="100"/>
        </p:scale>
        <p:origin x="34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BB466A-72DD-4657-B49E-7C93C5634BB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CCA5DC-1F09-4BCE-BE2F-6A0F2D1BAC6D}">
      <dgm:prSet phldrT="[Текст]" custT="1"/>
      <dgm:spPr>
        <a:solidFill>
          <a:schemeClr val="accent2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b="1" dirty="0">
            <a:latin typeface="Georgia" pitchFamily="18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Раннее начало  развития недостаточно сформированных сфер и функций</a:t>
          </a:r>
        </a:p>
        <a:p>
          <a:pPr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9B42D9C4-C923-41C6-AB39-E9166359338A}" type="parTrans" cxnId="{DFB7F47B-59F8-4661-A94F-1A1661F3F512}">
      <dgm:prSet/>
      <dgm:spPr/>
      <dgm:t>
        <a:bodyPr/>
        <a:lstStyle/>
        <a:p>
          <a:endParaRPr lang="ru-RU"/>
        </a:p>
      </dgm:t>
    </dgm:pt>
    <dgm:pt modelId="{ABCFF159-A624-4E8F-A8DF-22805E5AC4A6}" type="sibTrans" cxnId="{DFB7F47B-59F8-4661-A94F-1A1661F3F512}">
      <dgm:prSet/>
      <dgm:spPr/>
      <dgm:t>
        <a:bodyPr/>
        <a:lstStyle/>
        <a:p>
          <a:endParaRPr lang="ru-RU"/>
        </a:p>
      </dgm:t>
    </dgm:pt>
    <dgm:pt modelId="{2BCF295F-C1BD-42D2-A69A-35E6CCEE5ECD}">
      <dgm:prSet phldrT="[Текст]"/>
      <dgm:spPr/>
      <dgm:t>
        <a:bodyPr/>
        <a:lstStyle/>
        <a:p>
          <a:endParaRPr lang="ru-RU" dirty="0"/>
        </a:p>
      </dgm:t>
    </dgm:pt>
    <dgm:pt modelId="{A8FFEC3B-8828-40B3-9C22-5ABF7AA17950}" type="parTrans" cxnId="{A522FD5A-934D-40F8-AF76-79846E98C6F8}">
      <dgm:prSet/>
      <dgm:spPr/>
      <dgm:t>
        <a:bodyPr/>
        <a:lstStyle/>
        <a:p>
          <a:endParaRPr lang="ru-RU"/>
        </a:p>
      </dgm:t>
    </dgm:pt>
    <dgm:pt modelId="{AC88BA69-475B-4032-A347-C8499B66E895}" type="sibTrans" cxnId="{A522FD5A-934D-40F8-AF76-79846E98C6F8}">
      <dgm:prSet/>
      <dgm:spPr/>
      <dgm:t>
        <a:bodyPr/>
        <a:lstStyle/>
        <a:p>
          <a:endParaRPr lang="ru-RU"/>
        </a:p>
      </dgm:t>
    </dgm:pt>
    <dgm:pt modelId="{6501EBE1-1967-4BA0-9BD1-439188B6C119}">
      <dgm:prSet phldrT="[Текст]" custT="1"/>
      <dgm:spPr>
        <a:solidFill>
          <a:srgbClr val="92D05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L="0" marR="0" indent="0" algn="just" defTabSz="1111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sz="1400" b="1" dirty="0">
            <a:latin typeface="Georgia" pitchFamily="18" charset="0"/>
            <a:cs typeface="Times New Roman" panose="02020603050405020304" pitchFamily="18" charset="0"/>
          </a:endParaRPr>
        </a:p>
        <a:p>
          <a:pPr marL="0" marR="0" indent="0" algn="ctr" defTabSz="1111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Поэтапное развитие всех сфер с учетом последовательности их формирования в онтогенезе</a:t>
          </a:r>
        </a:p>
        <a:p>
          <a:pPr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AA599443-F1F4-416B-A2C6-8F4B34AEFFEC}" type="parTrans" cxnId="{9A49A03A-5738-47EA-9346-F302B1E7F2EA}">
      <dgm:prSet/>
      <dgm:spPr/>
      <dgm:t>
        <a:bodyPr/>
        <a:lstStyle/>
        <a:p>
          <a:endParaRPr lang="ru-RU"/>
        </a:p>
      </dgm:t>
    </dgm:pt>
    <dgm:pt modelId="{CEA23F16-79F6-49EC-A1B6-32376F799AC3}" type="sibTrans" cxnId="{9A49A03A-5738-47EA-9346-F302B1E7F2EA}">
      <dgm:prSet/>
      <dgm:spPr/>
      <dgm:t>
        <a:bodyPr/>
        <a:lstStyle/>
        <a:p>
          <a:endParaRPr lang="ru-RU"/>
        </a:p>
      </dgm:t>
    </dgm:pt>
    <dgm:pt modelId="{4E3E7FB7-4633-462A-8AD8-3ADBCDCD029F}">
      <dgm:prSet phldrT="[Текст]" custT="1"/>
      <dgm:spPr/>
      <dgm:t>
        <a:bodyPr/>
        <a:lstStyle/>
        <a:p>
          <a:pPr marL="114300" indent="0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dirty="0"/>
        </a:p>
      </dgm:t>
    </dgm:pt>
    <dgm:pt modelId="{1A214E40-AD1A-4AC3-9599-B43A91C6A29C}" type="parTrans" cxnId="{69A2900B-4B67-46B7-9B71-A1E606B02C68}">
      <dgm:prSet/>
      <dgm:spPr/>
      <dgm:t>
        <a:bodyPr/>
        <a:lstStyle/>
        <a:p>
          <a:endParaRPr lang="ru-RU"/>
        </a:p>
      </dgm:t>
    </dgm:pt>
    <dgm:pt modelId="{73BEFC89-DBE9-4C0A-88F2-B5845E6B13D0}" type="sibTrans" cxnId="{69A2900B-4B67-46B7-9B71-A1E606B02C68}">
      <dgm:prSet/>
      <dgm:spPr/>
      <dgm:t>
        <a:bodyPr/>
        <a:lstStyle/>
        <a:p>
          <a:endParaRPr lang="ru-RU"/>
        </a:p>
      </dgm:t>
    </dgm:pt>
    <dgm:pt modelId="{F33FB000-FFA1-495E-B347-DEE94AC2DAB8}">
      <dgm:prSet phldrT="[Текст]" custT="1"/>
      <dgm:spPr>
        <a:solidFill>
          <a:schemeClr val="accent2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R="0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Дифференцированный индивидуальный подход к занятиям с учетом особенностей ребенка</a:t>
          </a:r>
        </a:p>
        <a:p>
          <a:pPr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dirty="0">
            <a:solidFill>
              <a:srgbClr val="002060"/>
            </a:solidFill>
            <a:latin typeface="Georgia" pitchFamily="18" charset="0"/>
          </a:endParaRPr>
        </a:p>
      </dgm:t>
    </dgm:pt>
    <dgm:pt modelId="{483589DF-395E-4ABF-AE6D-8669EEB247C8}" type="parTrans" cxnId="{6CF634DF-C945-4CC9-BDE7-760E1AA362BF}">
      <dgm:prSet/>
      <dgm:spPr/>
      <dgm:t>
        <a:bodyPr/>
        <a:lstStyle/>
        <a:p>
          <a:endParaRPr lang="ru-RU"/>
        </a:p>
      </dgm:t>
    </dgm:pt>
    <dgm:pt modelId="{653ECBB5-5B14-4F51-85AB-D7FA3C1B3DDC}" type="sibTrans" cxnId="{6CF634DF-C945-4CC9-BDE7-760E1AA362BF}">
      <dgm:prSet/>
      <dgm:spPr/>
      <dgm:t>
        <a:bodyPr/>
        <a:lstStyle/>
        <a:p>
          <a:endParaRPr lang="ru-RU"/>
        </a:p>
      </dgm:t>
    </dgm:pt>
    <dgm:pt modelId="{D983A5B2-E962-4B6A-95B7-6B78B9F997BD}">
      <dgm:prSet custT="1"/>
      <dgm:spPr>
        <a:solidFill>
          <a:srgbClr val="92D05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b="1" dirty="0">
            <a:latin typeface="Georgia" pitchFamily="18" charset="0"/>
            <a:cs typeface="Times New Roman" panose="02020603050405020304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Выбор задания с учетом зоны его ближайшего развития</a:t>
          </a:r>
        </a:p>
        <a:p>
          <a:pPr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dirty="0">
            <a:latin typeface="Georgia" pitchFamily="18" charset="0"/>
            <a:cs typeface="Times New Roman" panose="02020603050405020304" pitchFamily="18" charset="0"/>
          </a:endParaRPr>
        </a:p>
      </dgm:t>
    </dgm:pt>
    <dgm:pt modelId="{62E4E6EE-58AA-4C1B-A9A9-C651A2C33A74}" type="parTrans" cxnId="{1D537CD4-C758-4D8C-8008-258570A1F87F}">
      <dgm:prSet/>
      <dgm:spPr/>
      <dgm:t>
        <a:bodyPr/>
        <a:lstStyle/>
        <a:p>
          <a:endParaRPr lang="ru-RU"/>
        </a:p>
      </dgm:t>
    </dgm:pt>
    <dgm:pt modelId="{AF53BCC0-29F1-49D3-B594-DF3EE3851A06}" type="sibTrans" cxnId="{1D537CD4-C758-4D8C-8008-258570A1F87F}">
      <dgm:prSet/>
      <dgm:spPr/>
      <dgm:t>
        <a:bodyPr/>
        <a:lstStyle/>
        <a:p>
          <a:endParaRPr lang="ru-RU"/>
        </a:p>
      </dgm:t>
    </dgm:pt>
    <dgm:pt modelId="{F9A6C741-4061-4038-835F-F2DD6731CB52}">
      <dgm:prSet custT="1"/>
      <dgm:spPr>
        <a:solidFill>
          <a:schemeClr val="accent2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R="0" defTabSz="222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Организация развивающей работы в рамках ведущего вида деятельности ребенка (предметно – игровой)</a:t>
          </a:r>
        </a:p>
        <a:p>
          <a:pPr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C9AA9A-380F-46A4-ADBD-2368C32FC157}" type="parTrans" cxnId="{D7C4BADD-8CC5-4ED8-B2BE-65FDEDE6552E}">
      <dgm:prSet/>
      <dgm:spPr/>
      <dgm:t>
        <a:bodyPr/>
        <a:lstStyle/>
        <a:p>
          <a:endParaRPr lang="ru-RU"/>
        </a:p>
      </dgm:t>
    </dgm:pt>
    <dgm:pt modelId="{E5977BD2-1674-4FC5-BFAF-C633DE9A9A99}" type="sibTrans" cxnId="{D7C4BADD-8CC5-4ED8-B2BE-65FDEDE6552E}">
      <dgm:prSet/>
      <dgm:spPr/>
      <dgm:t>
        <a:bodyPr/>
        <a:lstStyle/>
        <a:p>
          <a:endParaRPr lang="ru-RU"/>
        </a:p>
      </dgm:t>
    </dgm:pt>
    <dgm:pt modelId="{ABF81D45-AD50-4D4D-81F4-AED73726B0B7}">
      <dgm:prSet custT="1"/>
      <dgm:spPr>
        <a:solidFill>
          <a:srgbClr val="92D050"/>
        </a:solidFill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ru-RU" sz="1400" b="1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Проведение занятий с учетом эмоциональной привязанности ребенка ( возможно совместно с родителями)</a:t>
          </a:r>
        </a:p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49ED98-628D-4EE6-A04A-715C41FC2CBE}" type="parTrans" cxnId="{FC4E2587-CF4B-4B29-BA12-683D0C56040C}">
      <dgm:prSet/>
      <dgm:spPr/>
      <dgm:t>
        <a:bodyPr/>
        <a:lstStyle/>
        <a:p>
          <a:endParaRPr lang="ru-RU"/>
        </a:p>
      </dgm:t>
    </dgm:pt>
    <dgm:pt modelId="{E82C1BF9-957C-4C65-976B-D25795535FC4}" type="sibTrans" cxnId="{FC4E2587-CF4B-4B29-BA12-683D0C56040C}">
      <dgm:prSet/>
      <dgm:spPr/>
      <dgm:t>
        <a:bodyPr/>
        <a:lstStyle/>
        <a:p>
          <a:endParaRPr lang="ru-RU"/>
        </a:p>
      </dgm:t>
    </dgm:pt>
    <dgm:pt modelId="{BB330B02-7DFF-4E25-B813-C56D76ABC0B4}" type="pres">
      <dgm:prSet presAssocID="{E9BB466A-72DD-4657-B49E-7C93C5634BB5}" presName="linear" presStyleCnt="0">
        <dgm:presLayoutVars>
          <dgm:animLvl val="lvl"/>
          <dgm:resizeHandles val="exact"/>
        </dgm:presLayoutVars>
      </dgm:prSet>
      <dgm:spPr/>
    </dgm:pt>
    <dgm:pt modelId="{6E7C8B23-C3F1-4EA1-9753-0BE615666368}" type="pres">
      <dgm:prSet presAssocID="{2DCCA5DC-1F09-4BCE-BE2F-6A0F2D1BAC6D}" presName="parentText" presStyleLbl="node1" presStyleIdx="0" presStyleCnt="6" custLinFactY="-64314" custLinFactNeighborY="-100000">
        <dgm:presLayoutVars>
          <dgm:chMax val="0"/>
          <dgm:bulletEnabled val="1"/>
        </dgm:presLayoutVars>
      </dgm:prSet>
      <dgm:spPr/>
    </dgm:pt>
    <dgm:pt modelId="{88FEEB54-9658-4349-AB3C-FD32C2194A31}" type="pres">
      <dgm:prSet presAssocID="{2DCCA5DC-1F09-4BCE-BE2F-6A0F2D1BAC6D}" presName="childText" presStyleLbl="revTx" presStyleIdx="0" presStyleCnt="2">
        <dgm:presLayoutVars>
          <dgm:bulletEnabled val="1"/>
        </dgm:presLayoutVars>
      </dgm:prSet>
      <dgm:spPr/>
    </dgm:pt>
    <dgm:pt modelId="{CB4FC67B-AD24-474E-9E5C-91FCFF0F821C}" type="pres">
      <dgm:prSet presAssocID="{6501EBE1-1967-4BA0-9BD1-439188B6C119}" presName="parentText" presStyleLbl="node1" presStyleIdx="1" presStyleCnt="6" custLinFactY="-45215" custLinFactNeighborX="-109" custLinFactNeighborY="-100000">
        <dgm:presLayoutVars>
          <dgm:chMax val="0"/>
          <dgm:bulletEnabled val="1"/>
        </dgm:presLayoutVars>
      </dgm:prSet>
      <dgm:spPr/>
    </dgm:pt>
    <dgm:pt modelId="{2A89B04E-3D42-489A-8DC5-37EC90089EF1}" type="pres">
      <dgm:prSet presAssocID="{6501EBE1-1967-4BA0-9BD1-439188B6C119}" presName="childText" presStyleLbl="revTx" presStyleIdx="1" presStyleCnt="2">
        <dgm:presLayoutVars>
          <dgm:bulletEnabled val="1"/>
        </dgm:presLayoutVars>
      </dgm:prSet>
      <dgm:spPr/>
    </dgm:pt>
    <dgm:pt modelId="{7047300C-E66A-4C17-BE02-15B9512DD220}" type="pres">
      <dgm:prSet presAssocID="{F33FB000-FFA1-495E-B347-DEE94AC2DAB8}" presName="parentText" presStyleLbl="node1" presStyleIdx="2" presStyleCnt="6" custLinFactY="-36920" custLinFactNeighborX="-219" custLinFactNeighborY="-100000">
        <dgm:presLayoutVars>
          <dgm:chMax val="0"/>
          <dgm:bulletEnabled val="1"/>
        </dgm:presLayoutVars>
      </dgm:prSet>
      <dgm:spPr/>
    </dgm:pt>
    <dgm:pt modelId="{EA4A582D-E9ED-411F-8E9F-950629E65B93}" type="pres">
      <dgm:prSet presAssocID="{653ECBB5-5B14-4F51-85AB-D7FA3C1B3DDC}" presName="spacer" presStyleCnt="0"/>
      <dgm:spPr/>
    </dgm:pt>
    <dgm:pt modelId="{643D897A-FA23-412E-812B-783A90A33D99}" type="pres">
      <dgm:prSet presAssocID="{D983A5B2-E962-4B6A-95B7-6B78B9F997BD}" presName="parentText" presStyleLbl="node1" presStyleIdx="3" presStyleCnt="6" custLinFactY="-10666" custLinFactNeighborX="109" custLinFactNeighborY="-100000">
        <dgm:presLayoutVars>
          <dgm:chMax val="0"/>
          <dgm:bulletEnabled val="1"/>
        </dgm:presLayoutVars>
      </dgm:prSet>
      <dgm:spPr/>
    </dgm:pt>
    <dgm:pt modelId="{994A7358-CF08-4B6D-A8A9-9E6B4A849887}" type="pres">
      <dgm:prSet presAssocID="{AF53BCC0-29F1-49D3-B594-DF3EE3851A06}" presName="spacer" presStyleCnt="0"/>
      <dgm:spPr/>
    </dgm:pt>
    <dgm:pt modelId="{7CBB2B09-D4D6-4830-8864-B2F54A2E84FF}" type="pres">
      <dgm:prSet presAssocID="{F9A6C741-4061-4038-835F-F2DD6731CB52}" presName="parentText" presStyleLbl="node1" presStyleIdx="4" presStyleCnt="6" custLinFactY="39306" custLinFactNeighborX="328" custLinFactNeighborY="100000">
        <dgm:presLayoutVars>
          <dgm:chMax val="0"/>
          <dgm:bulletEnabled val="1"/>
        </dgm:presLayoutVars>
      </dgm:prSet>
      <dgm:spPr/>
    </dgm:pt>
    <dgm:pt modelId="{771AC165-1159-481A-913F-638021C1FEBE}" type="pres">
      <dgm:prSet presAssocID="{E5977BD2-1674-4FC5-BFAF-C633DE9A9A99}" presName="spacer" presStyleCnt="0"/>
      <dgm:spPr/>
    </dgm:pt>
    <dgm:pt modelId="{53CEFB2A-B2C8-441E-AC6D-A818CD850460}" type="pres">
      <dgm:prSet presAssocID="{ABF81D45-AD50-4D4D-81F4-AED73726B0B7}" presName="parentText" presStyleLbl="node1" presStyleIdx="5" presStyleCnt="6" custScaleY="126084" custLinFactY="68184" custLinFactNeighborX="-109" custLinFactNeighborY="100000">
        <dgm:presLayoutVars>
          <dgm:chMax val="0"/>
          <dgm:bulletEnabled val="1"/>
        </dgm:presLayoutVars>
      </dgm:prSet>
      <dgm:spPr/>
    </dgm:pt>
  </dgm:ptLst>
  <dgm:cxnLst>
    <dgm:cxn modelId="{69A2900B-4B67-46B7-9B71-A1E606B02C68}" srcId="{6501EBE1-1967-4BA0-9BD1-439188B6C119}" destId="{4E3E7FB7-4633-462A-8AD8-3ADBCDCD029F}" srcOrd="0" destOrd="0" parTransId="{1A214E40-AD1A-4AC3-9599-B43A91C6A29C}" sibTransId="{73BEFC89-DBE9-4C0A-88F2-B5845E6B13D0}"/>
    <dgm:cxn modelId="{40D32D1A-567E-4BD0-BDED-26C8BA6AB2B4}" type="presOf" srcId="{F9A6C741-4061-4038-835F-F2DD6731CB52}" destId="{7CBB2B09-D4D6-4830-8864-B2F54A2E84FF}" srcOrd="0" destOrd="0" presId="urn:microsoft.com/office/officeart/2005/8/layout/vList2"/>
    <dgm:cxn modelId="{9A49A03A-5738-47EA-9346-F302B1E7F2EA}" srcId="{E9BB466A-72DD-4657-B49E-7C93C5634BB5}" destId="{6501EBE1-1967-4BA0-9BD1-439188B6C119}" srcOrd="1" destOrd="0" parTransId="{AA599443-F1F4-416B-A2C6-8F4B34AEFFEC}" sibTransId="{CEA23F16-79F6-49EC-A1B6-32376F799AC3}"/>
    <dgm:cxn modelId="{66D8D260-4FFF-4D57-8536-EB73EF973947}" type="presOf" srcId="{2BCF295F-C1BD-42D2-A69A-35E6CCEE5ECD}" destId="{88FEEB54-9658-4349-AB3C-FD32C2194A31}" srcOrd="0" destOrd="0" presId="urn:microsoft.com/office/officeart/2005/8/layout/vList2"/>
    <dgm:cxn modelId="{05E4664D-3B7A-4481-84F8-C5E6A836AB02}" type="presOf" srcId="{F33FB000-FFA1-495E-B347-DEE94AC2DAB8}" destId="{7047300C-E66A-4C17-BE02-15B9512DD220}" srcOrd="0" destOrd="0" presId="urn:microsoft.com/office/officeart/2005/8/layout/vList2"/>
    <dgm:cxn modelId="{A284764F-C75B-423D-8302-D2DCFD048AA1}" type="presOf" srcId="{2DCCA5DC-1F09-4BCE-BE2F-6A0F2D1BAC6D}" destId="{6E7C8B23-C3F1-4EA1-9753-0BE615666368}" srcOrd="0" destOrd="0" presId="urn:microsoft.com/office/officeart/2005/8/layout/vList2"/>
    <dgm:cxn modelId="{A522FD5A-934D-40F8-AF76-79846E98C6F8}" srcId="{2DCCA5DC-1F09-4BCE-BE2F-6A0F2D1BAC6D}" destId="{2BCF295F-C1BD-42D2-A69A-35E6CCEE5ECD}" srcOrd="0" destOrd="0" parTransId="{A8FFEC3B-8828-40B3-9C22-5ABF7AA17950}" sibTransId="{AC88BA69-475B-4032-A347-C8499B66E895}"/>
    <dgm:cxn modelId="{DFB7F47B-59F8-4661-A94F-1A1661F3F512}" srcId="{E9BB466A-72DD-4657-B49E-7C93C5634BB5}" destId="{2DCCA5DC-1F09-4BCE-BE2F-6A0F2D1BAC6D}" srcOrd="0" destOrd="0" parTransId="{9B42D9C4-C923-41C6-AB39-E9166359338A}" sibTransId="{ABCFF159-A624-4E8F-A8DF-22805E5AC4A6}"/>
    <dgm:cxn modelId="{FC4E2587-CF4B-4B29-BA12-683D0C56040C}" srcId="{E9BB466A-72DD-4657-B49E-7C93C5634BB5}" destId="{ABF81D45-AD50-4D4D-81F4-AED73726B0B7}" srcOrd="5" destOrd="0" parTransId="{9349ED98-628D-4EE6-A04A-715C41FC2CBE}" sibTransId="{E82C1BF9-957C-4C65-976B-D25795535FC4}"/>
    <dgm:cxn modelId="{A8B23A96-142B-4408-907D-AEF79EA84372}" type="presOf" srcId="{ABF81D45-AD50-4D4D-81F4-AED73726B0B7}" destId="{53CEFB2A-B2C8-441E-AC6D-A818CD850460}" srcOrd="0" destOrd="0" presId="urn:microsoft.com/office/officeart/2005/8/layout/vList2"/>
    <dgm:cxn modelId="{DB459EC2-1D9E-4993-863C-8B4662C8614B}" type="presOf" srcId="{4E3E7FB7-4633-462A-8AD8-3ADBCDCD029F}" destId="{2A89B04E-3D42-489A-8DC5-37EC90089EF1}" srcOrd="0" destOrd="0" presId="urn:microsoft.com/office/officeart/2005/8/layout/vList2"/>
    <dgm:cxn modelId="{383C2BCC-ADDA-430C-866D-AACE0BF33BE1}" type="presOf" srcId="{6501EBE1-1967-4BA0-9BD1-439188B6C119}" destId="{CB4FC67B-AD24-474E-9E5C-91FCFF0F821C}" srcOrd="0" destOrd="0" presId="urn:microsoft.com/office/officeart/2005/8/layout/vList2"/>
    <dgm:cxn modelId="{1D537CD4-C758-4D8C-8008-258570A1F87F}" srcId="{E9BB466A-72DD-4657-B49E-7C93C5634BB5}" destId="{D983A5B2-E962-4B6A-95B7-6B78B9F997BD}" srcOrd="3" destOrd="0" parTransId="{62E4E6EE-58AA-4C1B-A9A9-C651A2C33A74}" sibTransId="{AF53BCC0-29F1-49D3-B594-DF3EE3851A06}"/>
    <dgm:cxn modelId="{5C07ACD7-4CC9-43A0-9704-DBA793B78E7B}" type="presOf" srcId="{D983A5B2-E962-4B6A-95B7-6B78B9F997BD}" destId="{643D897A-FA23-412E-812B-783A90A33D99}" srcOrd="0" destOrd="0" presId="urn:microsoft.com/office/officeart/2005/8/layout/vList2"/>
    <dgm:cxn modelId="{D7C4BADD-8CC5-4ED8-B2BE-65FDEDE6552E}" srcId="{E9BB466A-72DD-4657-B49E-7C93C5634BB5}" destId="{F9A6C741-4061-4038-835F-F2DD6731CB52}" srcOrd="4" destOrd="0" parTransId="{16C9AA9A-380F-46A4-ADBD-2368C32FC157}" sibTransId="{E5977BD2-1674-4FC5-BFAF-C633DE9A9A99}"/>
    <dgm:cxn modelId="{6CF634DF-C945-4CC9-BDE7-760E1AA362BF}" srcId="{E9BB466A-72DD-4657-B49E-7C93C5634BB5}" destId="{F33FB000-FFA1-495E-B347-DEE94AC2DAB8}" srcOrd="2" destOrd="0" parTransId="{483589DF-395E-4ABF-AE6D-8669EEB247C8}" sibTransId="{653ECBB5-5B14-4F51-85AB-D7FA3C1B3DDC}"/>
    <dgm:cxn modelId="{205262F8-95BC-4E14-B09A-883F32BD6CBB}" type="presOf" srcId="{E9BB466A-72DD-4657-B49E-7C93C5634BB5}" destId="{BB330B02-7DFF-4E25-B813-C56D76ABC0B4}" srcOrd="0" destOrd="0" presId="urn:microsoft.com/office/officeart/2005/8/layout/vList2"/>
    <dgm:cxn modelId="{20D90215-5417-4935-8ACB-32A7A889C46D}" type="presParOf" srcId="{BB330B02-7DFF-4E25-B813-C56D76ABC0B4}" destId="{6E7C8B23-C3F1-4EA1-9753-0BE615666368}" srcOrd="0" destOrd="0" presId="urn:microsoft.com/office/officeart/2005/8/layout/vList2"/>
    <dgm:cxn modelId="{38F3E10C-2209-4D80-BFB5-F1F14565F54C}" type="presParOf" srcId="{BB330B02-7DFF-4E25-B813-C56D76ABC0B4}" destId="{88FEEB54-9658-4349-AB3C-FD32C2194A31}" srcOrd="1" destOrd="0" presId="urn:microsoft.com/office/officeart/2005/8/layout/vList2"/>
    <dgm:cxn modelId="{0D4399AA-3935-4FE2-9321-6AF28E3F33E3}" type="presParOf" srcId="{BB330B02-7DFF-4E25-B813-C56D76ABC0B4}" destId="{CB4FC67B-AD24-474E-9E5C-91FCFF0F821C}" srcOrd="2" destOrd="0" presId="urn:microsoft.com/office/officeart/2005/8/layout/vList2"/>
    <dgm:cxn modelId="{EAAF439B-C26C-471B-82B0-11C8301E5438}" type="presParOf" srcId="{BB330B02-7DFF-4E25-B813-C56D76ABC0B4}" destId="{2A89B04E-3D42-489A-8DC5-37EC90089EF1}" srcOrd="3" destOrd="0" presId="urn:microsoft.com/office/officeart/2005/8/layout/vList2"/>
    <dgm:cxn modelId="{7AD85DAE-3591-4BF5-8F0D-44F20E25E3B4}" type="presParOf" srcId="{BB330B02-7DFF-4E25-B813-C56D76ABC0B4}" destId="{7047300C-E66A-4C17-BE02-15B9512DD220}" srcOrd="4" destOrd="0" presId="urn:microsoft.com/office/officeart/2005/8/layout/vList2"/>
    <dgm:cxn modelId="{BBD7B886-4219-4DA6-A5B2-80337974B8B7}" type="presParOf" srcId="{BB330B02-7DFF-4E25-B813-C56D76ABC0B4}" destId="{EA4A582D-E9ED-411F-8E9F-950629E65B93}" srcOrd="5" destOrd="0" presId="urn:microsoft.com/office/officeart/2005/8/layout/vList2"/>
    <dgm:cxn modelId="{F79013FD-4815-4ED7-B2FB-815A2829AC4F}" type="presParOf" srcId="{BB330B02-7DFF-4E25-B813-C56D76ABC0B4}" destId="{643D897A-FA23-412E-812B-783A90A33D99}" srcOrd="6" destOrd="0" presId="urn:microsoft.com/office/officeart/2005/8/layout/vList2"/>
    <dgm:cxn modelId="{CC63DB67-1A16-482B-8793-B4D6D5CB331E}" type="presParOf" srcId="{BB330B02-7DFF-4E25-B813-C56D76ABC0B4}" destId="{994A7358-CF08-4B6D-A8A9-9E6B4A849887}" srcOrd="7" destOrd="0" presId="urn:microsoft.com/office/officeart/2005/8/layout/vList2"/>
    <dgm:cxn modelId="{E5FC950B-D0DD-4130-B704-76D233426F33}" type="presParOf" srcId="{BB330B02-7DFF-4E25-B813-C56D76ABC0B4}" destId="{7CBB2B09-D4D6-4830-8864-B2F54A2E84FF}" srcOrd="8" destOrd="0" presId="urn:microsoft.com/office/officeart/2005/8/layout/vList2"/>
    <dgm:cxn modelId="{5799A49B-884E-45D9-9B7A-8E27EBC0D8C3}" type="presParOf" srcId="{BB330B02-7DFF-4E25-B813-C56D76ABC0B4}" destId="{771AC165-1159-481A-913F-638021C1FEBE}" srcOrd="9" destOrd="0" presId="urn:microsoft.com/office/officeart/2005/8/layout/vList2"/>
    <dgm:cxn modelId="{3E1BA08E-7FE0-4E44-81C4-521B008C9639}" type="presParOf" srcId="{BB330B02-7DFF-4E25-B813-C56D76ABC0B4}" destId="{53CEFB2A-B2C8-441E-AC6D-A818CD85046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8C39EE-6444-4296-8CF3-D36A94968D1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3D658E-C744-4B65-86EE-918737699465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dirty="0">
            <a:solidFill>
              <a:srgbClr val="7030A0"/>
            </a:solidFill>
            <a:latin typeface="Georgia" panose="02040502050405020303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dirty="0">
              <a:solidFill>
                <a:srgbClr val="7030A0"/>
              </a:solidFill>
              <a:latin typeface="Georgia" panose="02040502050405020303" pitchFamily="18" charset="0"/>
            </a:rPr>
            <a:t>2 - 3 года – быстро адаптируется в новой обстановке и к игрушками</a:t>
          </a:r>
        </a:p>
        <a:p>
          <a:pPr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dirty="0">
            <a:solidFill>
              <a:srgbClr val="7030A0"/>
            </a:solidFill>
          </a:endParaRPr>
        </a:p>
      </dgm:t>
    </dgm:pt>
    <dgm:pt modelId="{4A8BD272-5265-413D-A1F8-958B1DC55390}" type="parTrans" cxnId="{67DEAA9C-B80B-44DE-80F8-C811BCC071F7}">
      <dgm:prSet/>
      <dgm:spPr/>
      <dgm:t>
        <a:bodyPr/>
        <a:lstStyle/>
        <a:p>
          <a:endParaRPr lang="ru-RU"/>
        </a:p>
      </dgm:t>
    </dgm:pt>
    <dgm:pt modelId="{36CB1670-F85F-4213-B57C-FC3A627129AD}" type="sibTrans" cxnId="{67DEAA9C-B80B-44DE-80F8-C811BCC071F7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4B8F4AA0-D534-4848-83E9-4EEE57C641B6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dirty="0">
            <a:solidFill>
              <a:srgbClr val="7030A0"/>
            </a:solidFill>
            <a:latin typeface="Georgia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dirty="0">
              <a:solidFill>
                <a:srgbClr val="7030A0"/>
              </a:solidFill>
              <a:latin typeface="Georgia" pitchFamily="18" charset="0"/>
            </a:rPr>
            <a:t>Самостоятельно ест ложкой и пьет из чашки</a:t>
          </a:r>
        </a:p>
        <a:p>
          <a:pPr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dirty="0">
            <a:solidFill>
              <a:srgbClr val="7030A0"/>
            </a:solidFill>
          </a:endParaRPr>
        </a:p>
      </dgm:t>
    </dgm:pt>
    <dgm:pt modelId="{8314FFF5-EB96-4EDC-9CD2-9323C2D48DAF}" type="parTrans" cxnId="{7749383D-8AC1-419C-91A8-143CC5E23D2A}">
      <dgm:prSet/>
      <dgm:spPr/>
      <dgm:t>
        <a:bodyPr/>
        <a:lstStyle/>
        <a:p>
          <a:endParaRPr lang="ru-RU"/>
        </a:p>
      </dgm:t>
    </dgm:pt>
    <dgm:pt modelId="{468AF7BC-237C-4CF8-9900-B74FB0577377}" type="sibTrans" cxnId="{7749383D-8AC1-419C-91A8-143CC5E23D2A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EC86567E-F907-494B-A328-B7D7F895D322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dirty="0">
            <a:solidFill>
              <a:srgbClr val="7030A0"/>
            </a:solidFill>
            <a:latin typeface="Georgia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dirty="0">
              <a:solidFill>
                <a:srgbClr val="7030A0"/>
              </a:solidFill>
              <a:latin typeface="Georgia" pitchFamily="18" charset="0"/>
            </a:rPr>
            <a:t>Самостоятельно раздевается, своеобразно просится в туалет</a:t>
          </a:r>
        </a:p>
        <a:p>
          <a:pPr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dirty="0">
            <a:solidFill>
              <a:srgbClr val="7030A0"/>
            </a:solidFill>
          </a:endParaRPr>
        </a:p>
      </dgm:t>
    </dgm:pt>
    <dgm:pt modelId="{8EFF9F70-BC1E-44B3-866D-7E1178DBE8E3}" type="parTrans" cxnId="{46615F44-6744-44AA-A30B-F9D7EBA5CC85}">
      <dgm:prSet/>
      <dgm:spPr/>
      <dgm:t>
        <a:bodyPr/>
        <a:lstStyle/>
        <a:p>
          <a:endParaRPr lang="ru-RU"/>
        </a:p>
      </dgm:t>
    </dgm:pt>
    <dgm:pt modelId="{639FBCDF-8DDA-43C6-85D1-4DD4614FBA7E}" type="sibTrans" cxnId="{46615F44-6744-44AA-A30B-F9D7EBA5CC85}">
      <dgm:prSet/>
      <dgm:spPr/>
      <dgm:t>
        <a:bodyPr/>
        <a:lstStyle/>
        <a:p>
          <a:endParaRPr lang="ru-RU"/>
        </a:p>
      </dgm:t>
    </dgm:pt>
    <dgm:pt modelId="{CA357F61-0F0B-4A9F-B896-06A3FC4C6575}">
      <dgm:prSet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dirty="0">
            <a:solidFill>
              <a:srgbClr val="7030A0"/>
            </a:solidFill>
            <a:latin typeface="Georgia" panose="02040502050405020303" pitchFamily="18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dirty="0">
              <a:solidFill>
                <a:srgbClr val="7030A0"/>
              </a:solidFill>
              <a:latin typeface="Georgia" panose="02040502050405020303" pitchFamily="18" charset="0"/>
            </a:rPr>
            <a:t>Легко вступает в контакт со взрослыми и детьми</a:t>
          </a:r>
          <a:endParaRPr lang="ru-RU" sz="1000" b="1" dirty="0">
            <a:solidFill>
              <a:srgbClr val="7030A0"/>
            </a:solidFill>
          </a:endParaRPr>
        </a:p>
        <a:p>
          <a:pPr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dirty="0">
            <a:solidFill>
              <a:srgbClr val="7030A0"/>
            </a:solidFill>
            <a:latin typeface="Georgia" panose="02040502050405020303" pitchFamily="18" charset="0"/>
          </a:endParaRPr>
        </a:p>
      </dgm:t>
    </dgm:pt>
    <dgm:pt modelId="{37E43502-C4EE-464C-8595-8901A270276F}" type="parTrans" cxnId="{35BB4CA4-06D5-4716-9A9B-3D878BD3DDB3}">
      <dgm:prSet/>
      <dgm:spPr/>
      <dgm:t>
        <a:bodyPr/>
        <a:lstStyle/>
        <a:p>
          <a:endParaRPr lang="ru-RU"/>
        </a:p>
      </dgm:t>
    </dgm:pt>
    <dgm:pt modelId="{38551E9D-0B6A-4676-90ED-11D5ACDAC9B2}" type="sibTrans" cxnId="{35BB4CA4-06D5-4716-9A9B-3D878BD3DDB3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B690CD9C-29AE-495E-8640-0D5E5C29A310}">
      <dgm:prSet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ru-RU" sz="1000" b="1" dirty="0">
              <a:solidFill>
                <a:srgbClr val="7030A0"/>
              </a:solidFill>
              <a:latin typeface="Georgia" panose="02040502050405020303" pitchFamily="18" charset="0"/>
            </a:rPr>
            <a:t>Концентрирует внимание:                  2 – 2,5 года 6 – 7 минут,</a:t>
          </a:r>
        </a:p>
        <a:p>
          <a:pPr algn="ctr"/>
          <a:r>
            <a:rPr lang="ru-RU" sz="1000" b="1" dirty="0">
              <a:solidFill>
                <a:srgbClr val="7030A0"/>
              </a:solidFill>
              <a:latin typeface="Georgia" panose="02040502050405020303" pitchFamily="18" charset="0"/>
            </a:rPr>
            <a:t>                                                                     2,5 – 3 года 8 - 9 минут</a:t>
          </a:r>
          <a:endParaRPr lang="ru-RU" sz="1000" b="1" dirty="0">
            <a:solidFill>
              <a:srgbClr val="7030A0"/>
            </a:solidFill>
          </a:endParaRPr>
        </a:p>
      </dgm:t>
    </dgm:pt>
    <dgm:pt modelId="{B26D5DD7-572B-427D-8348-D30E25FE23A6}" type="sibTrans" cxnId="{9BC2DF48-871B-466B-98E3-145D729B01BE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solidFill>
            <a:schemeClr val="accent2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30ED852C-B67A-45D3-80B7-9C9246268CB4}" type="parTrans" cxnId="{9BC2DF48-871B-466B-98E3-145D729B01BE}">
      <dgm:prSet/>
      <dgm:spPr/>
      <dgm:t>
        <a:bodyPr/>
        <a:lstStyle/>
        <a:p>
          <a:endParaRPr lang="ru-RU"/>
        </a:p>
      </dgm:t>
    </dgm:pt>
    <dgm:pt modelId="{17515EF7-C76B-4EC2-B4A0-72B7460F434B}" type="pres">
      <dgm:prSet presAssocID="{658C39EE-6444-4296-8CF3-D36A94968D1E}" presName="outerComposite" presStyleCnt="0">
        <dgm:presLayoutVars>
          <dgm:chMax val="5"/>
          <dgm:dir/>
          <dgm:resizeHandles val="exact"/>
        </dgm:presLayoutVars>
      </dgm:prSet>
      <dgm:spPr/>
    </dgm:pt>
    <dgm:pt modelId="{D623B665-E58D-4435-81AA-F62519469740}" type="pres">
      <dgm:prSet presAssocID="{658C39EE-6444-4296-8CF3-D36A94968D1E}" presName="dummyMaxCanvas" presStyleCnt="0">
        <dgm:presLayoutVars/>
      </dgm:prSet>
      <dgm:spPr/>
    </dgm:pt>
    <dgm:pt modelId="{782335D6-339D-46A0-ADBE-C94CE486DF1B}" type="pres">
      <dgm:prSet presAssocID="{658C39EE-6444-4296-8CF3-D36A94968D1E}" presName="FiveNodes_1" presStyleLbl="node1" presStyleIdx="0" presStyleCnt="5">
        <dgm:presLayoutVars>
          <dgm:bulletEnabled val="1"/>
        </dgm:presLayoutVars>
      </dgm:prSet>
      <dgm:spPr/>
    </dgm:pt>
    <dgm:pt modelId="{DB67F9CE-171F-4054-8FC0-918376B313A8}" type="pres">
      <dgm:prSet presAssocID="{658C39EE-6444-4296-8CF3-D36A94968D1E}" presName="FiveNodes_2" presStyleLbl="node1" presStyleIdx="1" presStyleCnt="5" custLinFactNeighborX="505">
        <dgm:presLayoutVars>
          <dgm:bulletEnabled val="1"/>
        </dgm:presLayoutVars>
      </dgm:prSet>
      <dgm:spPr/>
    </dgm:pt>
    <dgm:pt modelId="{28DEDA2B-61A2-46A4-AE05-229FB6F826DE}" type="pres">
      <dgm:prSet presAssocID="{658C39EE-6444-4296-8CF3-D36A94968D1E}" presName="FiveNodes_3" presStyleLbl="node1" presStyleIdx="2" presStyleCnt="5">
        <dgm:presLayoutVars>
          <dgm:bulletEnabled val="1"/>
        </dgm:presLayoutVars>
      </dgm:prSet>
      <dgm:spPr/>
    </dgm:pt>
    <dgm:pt modelId="{77BBE587-51A9-48F9-91B4-9057F0595FB3}" type="pres">
      <dgm:prSet presAssocID="{658C39EE-6444-4296-8CF3-D36A94968D1E}" presName="FiveNodes_4" presStyleLbl="node1" presStyleIdx="3" presStyleCnt="5">
        <dgm:presLayoutVars>
          <dgm:bulletEnabled val="1"/>
        </dgm:presLayoutVars>
      </dgm:prSet>
      <dgm:spPr/>
    </dgm:pt>
    <dgm:pt modelId="{C16DD8EF-EB46-4EFB-9D1C-79564EF10F7B}" type="pres">
      <dgm:prSet presAssocID="{658C39EE-6444-4296-8CF3-D36A94968D1E}" presName="FiveNodes_5" presStyleLbl="node1" presStyleIdx="4" presStyleCnt="5">
        <dgm:presLayoutVars>
          <dgm:bulletEnabled val="1"/>
        </dgm:presLayoutVars>
      </dgm:prSet>
      <dgm:spPr/>
    </dgm:pt>
    <dgm:pt modelId="{D4E5C1F0-F008-4142-AA52-13D9712838B7}" type="pres">
      <dgm:prSet presAssocID="{658C39EE-6444-4296-8CF3-D36A94968D1E}" presName="FiveConn_1-2" presStyleLbl="fgAccFollowNode1" presStyleIdx="0" presStyleCnt="4">
        <dgm:presLayoutVars>
          <dgm:bulletEnabled val="1"/>
        </dgm:presLayoutVars>
      </dgm:prSet>
      <dgm:spPr/>
    </dgm:pt>
    <dgm:pt modelId="{48018299-ED41-42C3-85BF-4CED65F38FC6}" type="pres">
      <dgm:prSet presAssocID="{658C39EE-6444-4296-8CF3-D36A94968D1E}" presName="FiveConn_2-3" presStyleLbl="fgAccFollowNode1" presStyleIdx="1" presStyleCnt="4">
        <dgm:presLayoutVars>
          <dgm:bulletEnabled val="1"/>
        </dgm:presLayoutVars>
      </dgm:prSet>
      <dgm:spPr/>
    </dgm:pt>
    <dgm:pt modelId="{E51869F4-1064-43F6-ACB4-5550A151DF68}" type="pres">
      <dgm:prSet presAssocID="{658C39EE-6444-4296-8CF3-D36A94968D1E}" presName="FiveConn_3-4" presStyleLbl="fgAccFollowNode1" presStyleIdx="2" presStyleCnt="4">
        <dgm:presLayoutVars>
          <dgm:bulletEnabled val="1"/>
        </dgm:presLayoutVars>
      </dgm:prSet>
      <dgm:spPr/>
    </dgm:pt>
    <dgm:pt modelId="{E2B96C1A-D820-445C-BAA3-943E0E342665}" type="pres">
      <dgm:prSet presAssocID="{658C39EE-6444-4296-8CF3-D36A94968D1E}" presName="FiveConn_4-5" presStyleLbl="fgAccFollowNode1" presStyleIdx="3" presStyleCnt="4">
        <dgm:presLayoutVars>
          <dgm:bulletEnabled val="1"/>
        </dgm:presLayoutVars>
      </dgm:prSet>
      <dgm:spPr/>
    </dgm:pt>
    <dgm:pt modelId="{8E219EEB-F3C4-4FBB-BEF7-D5F810E0D43A}" type="pres">
      <dgm:prSet presAssocID="{658C39EE-6444-4296-8CF3-D36A94968D1E}" presName="FiveNodes_1_text" presStyleLbl="node1" presStyleIdx="4" presStyleCnt="5">
        <dgm:presLayoutVars>
          <dgm:bulletEnabled val="1"/>
        </dgm:presLayoutVars>
      </dgm:prSet>
      <dgm:spPr/>
    </dgm:pt>
    <dgm:pt modelId="{FE2802CA-B513-4E03-9E2A-A691FEB52024}" type="pres">
      <dgm:prSet presAssocID="{658C39EE-6444-4296-8CF3-D36A94968D1E}" presName="FiveNodes_2_text" presStyleLbl="node1" presStyleIdx="4" presStyleCnt="5">
        <dgm:presLayoutVars>
          <dgm:bulletEnabled val="1"/>
        </dgm:presLayoutVars>
      </dgm:prSet>
      <dgm:spPr/>
    </dgm:pt>
    <dgm:pt modelId="{56C12553-B294-4C52-9650-FB86DBACF39C}" type="pres">
      <dgm:prSet presAssocID="{658C39EE-6444-4296-8CF3-D36A94968D1E}" presName="FiveNodes_3_text" presStyleLbl="node1" presStyleIdx="4" presStyleCnt="5">
        <dgm:presLayoutVars>
          <dgm:bulletEnabled val="1"/>
        </dgm:presLayoutVars>
      </dgm:prSet>
      <dgm:spPr/>
    </dgm:pt>
    <dgm:pt modelId="{7A383740-F0B6-476A-8828-666E252C9694}" type="pres">
      <dgm:prSet presAssocID="{658C39EE-6444-4296-8CF3-D36A94968D1E}" presName="FiveNodes_4_text" presStyleLbl="node1" presStyleIdx="4" presStyleCnt="5">
        <dgm:presLayoutVars>
          <dgm:bulletEnabled val="1"/>
        </dgm:presLayoutVars>
      </dgm:prSet>
      <dgm:spPr/>
    </dgm:pt>
    <dgm:pt modelId="{4209DD47-C6B8-48A7-BC1C-7A46FAC319F5}" type="pres">
      <dgm:prSet presAssocID="{658C39EE-6444-4296-8CF3-D36A94968D1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194B5105-4C15-489B-9F54-E795DE131043}" type="presOf" srcId="{B690CD9C-29AE-495E-8640-0D5E5C29A310}" destId="{56C12553-B294-4C52-9650-FB86DBACF39C}" srcOrd="1" destOrd="0" presId="urn:microsoft.com/office/officeart/2005/8/layout/vProcess5"/>
    <dgm:cxn modelId="{0AD84C3A-B70B-4A50-B844-0FB11C831722}" type="presOf" srcId="{36CB1670-F85F-4213-B57C-FC3A627129AD}" destId="{D4E5C1F0-F008-4142-AA52-13D9712838B7}" srcOrd="0" destOrd="0" presId="urn:microsoft.com/office/officeart/2005/8/layout/vProcess5"/>
    <dgm:cxn modelId="{7749383D-8AC1-419C-91A8-143CC5E23D2A}" srcId="{658C39EE-6444-4296-8CF3-D36A94968D1E}" destId="{4B8F4AA0-D534-4848-83E9-4EEE57C641B6}" srcOrd="3" destOrd="0" parTransId="{8314FFF5-EB96-4EDC-9CD2-9323C2D48DAF}" sibTransId="{468AF7BC-237C-4CF8-9900-B74FB0577377}"/>
    <dgm:cxn modelId="{E06ADD5E-8C1F-40A4-8025-F03F8085AE02}" type="presOf" srcId="{BC3D658E-C744-4B65-86EE-918737699465}" destId="{8E219EEB-F3C4-4FBB-BEF7-D5F810E0D43A}" srcOrd="1" destOrd="0" presId="urn:microsoft.com/office/officeart/2005/8/layout/vProcess5"/>
    <dgm:cxn modelId="{9C7F6261-01F9-42C9-8514-8F1032159998}" type="presOf" srcId="{B690CD9C-29AE-495E-8640-0D5E5C29A310}" destId="{28DEDA2B-61A2-46A4-AE05-229FB6F826DE}" srcOrd="0" destOrd="0" presId="urn:microsoft.com/office/officeart/2005/8/layout/vProcess5"/>
    <dgm:cxn modelId="{46615F44-6744-44AA-A30B-F9D7EBA5CC85}" srcId="{658C39EE-6444-4296-8CF3-D36A94968D1E}" destId="{EC86567E-F907-494B-A328-B7D7F895D322}" srcOrd="4" destOrd="0" parTransId="{8EFF9F70-BC1E-44B3-866D-7E1178DBE8E3}" sibTransId="{639FBCDF-8DDA-43C6-85D1-4DD4614FBA7E}"/>
    <dgm:cxn modelId="{9BC2DF48-871B-466B-98E3-145D729B01BE}" srcId="{658C39EE-6444-4296-8CF3-D36A94968D1E}" destId="{B690CD9C-29AE-495E-8640-0D5E5C29A310}" srcOrd="2" destOrd="0" parTransId="{30ED852C-B67A-45D3-80B7-9C9246268CB4}" sibTransId="{B26D5DD7-572B-427D-8348-D30E25FE23A6}"/>
    <dgm:cxn modelId="{4B845C49-9094-4313-899C-A6374BA67480}" type="presOf" srcId="{B26D5DD7-572B-427D-8348-D30E25FE23A6}" destId="{E51869F4-1064-43F6-ACB4-5550A151DF68}" srcOrd="0" destOrd="0" presId="urn:microsoft.com/office/officeart/2005/8/layout/vProcess5"/>
    <dgm:cxn modelId="{51B76279-CB69-4F17-8939-8095D60EA370}" type="presOf" srcId="{CA357F61-0F0B-4A9F-B896-06A3FC4C6575}" destId="{DB67F9CE-171F-4054-8FC0-918376B313A8}" srcOrd="0" destOrd="0" presId="urn:microsoft.com/office/officeart/2005/8/layout/vProcess5"/>
    <dgm:cxn modelId="{BA11855A-9FB9-4322-9D78-CAEA9415F097}" type="presOf" srcId="{CA357F61-0F0B-4A9F-B896-06A3FC4C6575}" destId="{FE2802CA-B513-4E03-9E2A-A691FEB52024}" srcOrd="1" destOrd="0" presId="urn:microsoft.com/office/officeart/2005/8/layout/vProcess5"/>
    <dgm:cxn modelId="{47A9E591-3700-4582-8457-903291FA9BCE}" type="presOf" srcId="{468AF7BC-237C-4CF8-9900-B74FB0577377}" destId="{E2B96C1A-D820-445C-BAA3-943E0E342665}" srcOrd="0" destOrd="0" presId="urn:microsoft.com/office/officeart/2005/8/layout/vProcess5"/>
    <dgm:cxn modelId="{67DEAA9C-B80B-44DE-80F8-C811BCC071F7}" srcId="{658C39EE-6444-4296-8CF3-D36A94968D1E}" destId="{BC3D658E-C744-4B65-86EE-918737699465}" srcOrd="0" destOrd="0" parTransId="{4A8BD272-5265-413D-A1F8-958B1DC55390}" sibTransId="{36CB1670-F85F-4213-B57C-FC3A627129AD}"/>
    <dgm:cxn modelId="{35BB4CA4-06D5-4716-9A9B-3D878BD3DDB3}" srcId="{658C39EE-6444-4296-8CF3-D36A94968D1E}" destId="{CA357F61-0F0B-4A9F-B896-06A3FC4C6575}" srcOrd="1" destOrd="0" parTransId="{37E43502-C4EE-464C-8595-8901A270276F}" sibTransId="{38551E9D-0B6A-4676-90ED-11D5ACDAC9B2}"/>
    <dgm:cxn modelId="{309CC2A5-5AF1-4C78-851D-91FE27D29890}" type="presOf" srcId="{BC3D658E-C744-4B65-86EE-918737699465}" destId="{782335D6-339D-46A0-ADBE-C94CE486DF1B}" srcOrd="0" destOrd="0" presId="urn:microsoft.com/office/officeart/2005/8/layout/vProcess5"/>
    <dgm:cxn modelId="{7CE0F4A9-C1C4-475B-A813-7B29B26EB2EA}" type="presOf" srcId="{38551E9D-0B6A-4676-90ED-11D5ACDAC9B2}" destId="{48018299-ED41-42C3-85BF-4CED65F38FC6}" srcOrd="0" destOrd="0" presId="urn:microsoft.com/office/officeart/2005/8/layout/vProcess5"/>
    <dgm:cxn modelId="{CB558BAD-13E9-436A-9F41-DECD6B390E0D}" type="presOf" srcId="{4B8F4AA0-D534-4848-83E9-4EEE57C641B6}" destId="{77BBE587-51A9-48F9-91B4-9057F0595FB3}" srcOrd="0" destOrd="0" presId="urn:microsoft.com/office/officeart/2005/8/layout/vProcess5"/>
    <dgm:cxn modelId="{33048AAF-CB08-4ACD-A36E-6136AD9DAE45}" type="presOf" srcId="{EC86567E-F907-494B-A328-B7D7F895D322}" destId="{4209DD47-C6B8-48A7-BC1C-7A46FAC319F5}" srcOrd="1" destOrd="0" presId="urn:microsoft.com/office/officeart/2005/8/layout/vProcess5"/>
    <dgm:cxn modelId="{C5BB98AF-0B27-40B9-963C-C351C85A359B}" type="presOf" srcId="{658C39EE-6444-4296-8CF3-D36A94968D1E}" destId="{17515EF7-C76B-4EC2-B4A0-72B7460F434B}" srcOrd="0" destOrd="0" presId="urn:microsoft.com/office/officeart/2005/8/layout/vProcess5"/>
    <dgm:cxn modelId="{AF0CB3FA-0DA9-4735-A57C-B3166E77E629}" type="presOf" srcId="{4B8F4AA0-D534-4848-83E9-4EEE57C641B6}" destId="{7A383740-F0B6-476A-8828-666E252C9694}" srcOrd="1" destOrd="0" presId="urn:microsoft.com/office/officeart/2005/8/layout/vProcess5"/>
    <dgm:cxn modelId="{910132FD-9F67-42B1-A38C-587C753DF6E5}" type="presOf" srcId="{EC86567E-F907-494B-A328-B7D7F895D322}" destId="{C16DD8EF-EB46-4EFB-9D1C-79564EF10F7B}" srcOrd="0" destOrd="0" presId="urn:microsoft.com/office/officeart/2005/8/layout/vProcess5"/>
    <dgm:cxn modelId="{D41B3CE8-4AE2-45BA-B704-248150CC5735}" type="presParOf" srcId="{17515EF7-C76B-4EC2-B4A0-72B7460F434B}" destId="{D623B665-E58D-4435-81AA-F62519469740}" srcOrd="0" destOrd="0" presId="urn:microsoft.com/office/officeart/2005/8/layout/vProcess5"/>
    <dgm:cxn modelId="{93543B63-A054-43A5-90F5-36ECAE264675}" type="presParOf" srcId="{17515EF7-C76B-4EC2-B4A0-72B7460F434B}" destId="{782335D6-339D-46A0-ADBE-C94CE486DF1B}" srcOrd="1" destOrd="0" presId="urn:microsoft.com/office/officeart/2005/8/layout/vProcess5"/>
    <dgm:cxn modelId="{F295E79F-02B7-4CB0-9227-5C86AD5FD6BC}" type="presParOf" srcId="{17515EF7-C76B-4EC2-B4A0-72B7460F434B}" destId="{DB67F9CE-171F-4054-8FC0-918376B313A8}" srcOrd="2" destOrd="0" presId="urn:microsoft.com/office/officeart/2005/8/layout/vProcess5"/>
    <dgm:cxn modelId="{9107A251-9047-4C34-B8BE-175E7A710892}" type="presParOf" srcId="{17515EF7-C76B-4EC2-B4A0-72B7460F434B}" destId="{28DEDA2B-61A2-46A4-AE05-229FB6F826DE}" srcOrd="3" destOrd="0" presId="urn:microsoft.com/office/officeart/2005/8/layout/vProcess5"/>
    <dgm:cxn modelId="{E028ACE7-9049-43CD-B5F4-5E91719E186B}" type="presParOf" srcId="{17515EF7-C76B-4EC2-B4A0-72B7460F434B}" destId="{77BBE587-51A9-48F9-91B4-9057F0595FB3}" srcOrd="4" destOrd="0" presId="urn:microsoft.com/office/officeart/2005/8/layout/vProcess5"/>
    <dgm:cxn modelId="{1337E383-CA47-4FF5-9DFF-5AA214153BDA}" type="presParOf" srcId="{17515EF7-C76B-4EC2-B4A0-72B7460F434B}" destId="{C16DD8EF-EB46-4EFB-9D1C-79564EF10F7B}" srcOrd="5" destOrd="0" presId="urn:microsoft.com/office/officeart/2005/8/layout/vProcess5"/>
    <dgm:cxn modelId="{1A849B65-229C-40CB-8617-1D485068160D}" type="presParOf" srcId="{17515EF7-C76B-4EC2-B4A0-72B7460F434B}" destId="{D4E5C1F0-F008-4142-AA52-13D9712838B7}" srcOrd="6" destOrd="0" presId="urn:microsoft.com/office/officeart/2005/8/layout/vProcess5"/>
    <dgm:cxn modelId="{96C3432C-A3DD-40C1-B601-2E5B023E255E}" type="presParOf" srcId="{17515EF7-C76B-4EC2-B4A0-72B7460F434B}" destId="{48018299-ED41-42C3-85BF-4CED65F38FC6}" srcOrd="7" destOrd="0" presId="urn:microsoft.com/office/officeart/2005/8/layout/vProcess5"/>
    <dgm:cxn modelId="{5DE903C0-9847-41BC-8259-CB69F8A4ED2C}" type="presParOf" srcId="{17515EF7-C76B-4EC2-B4A0-72B7460F434B}" destId="{E51869F4-1064-43F6-ACB4-5550A151DF68}" srcOrd="8" destOrd="0" presId="urn:microsoft.com/office/officeart/2005/8/layout/vProcess5"/>
    <dgm:cxn modelId="{B19F25D9-FCFF-41D6-AA54-8A85F1EE1979}" type="presParOf" srcId="{17515EF7-C76B-4EC2-B4A0-72B7460F434B}" destId="{E2B96C1A-D820-445C-BAA3-943E0E342665}" srcOrd="9" destOrd="0" presId="urn:microsoft.com/office/officeart/2005/8/layout/vProcess5"/>
    <dgm:cxn modelId="{AF11D0DF-13E9-4829-8FB1-E6FF9885EAC8}" type="presParOf" srcId="{17515EF7-C76B-4EC2-B4A0-72B7460F434B}" destId="{8E219EEB-F3C4-4FBB-BEF7-D5F810E0D43A}" srcOrd="10" destOrd="0" presId="urn:microsoft.com/office/officeart/2005/8/layout/vProcess5"/>
    <dgm:cxn modelId="{C9998B6B-FD13-40DA-A8F1-61B87189B8F7}" type="presParOf" srcId="{17515EF7-C76B-4EC2-B4A0-72B7460F434B}" destId="{FE2802CA-B513-4E03-9E2A-A691FEB52024}" srcOrd="11" destOrd="0" presId="urn:microsoft.com/office/officeart/2005/8/layout/vProcess5"/>
    <dgm:cxn modelId="{54EB029B-3041-48C4-A803-7F2921CE8722}" type="presParOf" srcId="{17515EF7-C76B-4EC2-B4A0-72B7460F434B}" destId="{56C12553-B294-4C52-9650-FB86DBACF39C}" srcOrd="12" destOrd="0" presId="urn:microsoft.com/office/officeart/2005/8/layout/vProcess5"/>
    <dgm:cxn modelId="{75854F39-3D90-4DCF-8472-4FBB0DE16F9A}" type="presParOf" srcId="{17515EF7-C76B-4EC2-B4A0-72B7460F434B}" destId="{7A383740-F0B6-476A-8828-666E252C9694}" srcOrd="13" destOrd="0" presId="urn:microsoft.com/office/officeart/2005/8/layout/vProcess5"/>
    <dgm:cxn modelId="{A5427163-91BA-4D53-A919-162763FB0DAD}" type="presParOf" srcId="{17515EF7-C76B-4EC2-B4A0-72B7460F434B}" destId="{4209DD47-C6B8-48A7-BC1C-7A46FAC319F5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F67CFC-6211-4624-9DD1-E6CC9093A44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7FF05C-78B3-4D39-BB37-BE985028C0AB}">
      <dgm:prSet phldrT="[Текст]" custT="1"/>
      <dgm:spPr>
        <a:solidFill>
          <a:srgbClr val="F1D83F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r>
            <a:rPr lang="ru-RU" sz="1000" b="1" dirty="0">
              <a:latin typeface="Georgia" panose="02040502050405020303" pitchFamily="18" charset="0"/>
            </a:rPr>
            <a:t>-</a:t>
          </a:r>
        </a:p>
        <a:p>
          <a:pPr algn="ctr"/>
          <a:endParaRPr lang="ru-RU" sz="1000" b="1" dirty="0">
            <a:latin typeface="Georgia" panose="02040502050405020303" pitchFamily="18" charset="0"/>
          </a:endParaRPr>
        </a:p>
        <a:p>
          <a:pPr algn="ctr"/>
          <a:r>
            <a:rPr lang="ru-RU" sz="1000" b="1" dirty="0">
              <a:solidFill>
                <a:srgbClr val="7030A0"/>
              </a:solidFill>
              <a:latin typeface="Georgia" panose="02040502050405020303" pitchFamily="18" charset="0"/>
            </a:rPr>
            <a:t> Как ребенок манипулирует с предметами, совершает  с ними специфические действия или  разбрасывает  их</a:t>
          </a:r>
        </a:p>
        <a:p>
          <a:endParaRPr lang="ru-RU" dirty="0"/>
        </a:p>
      </dgm:t>
    </dgm:pt>
    <dgm:pt modelId="{8F1C0DDA-CB69-47BF-8C3D-B4648232EA3E}" type="parTrans" cxnId="{12D68344-2833-431E-9E36-9BEE2BCD6DE7}">
      <dgm:prSet/>
      <dgm:spPr/>
      <dgm:t>
        <a:bodyPr/>
        <a:lstStyle/>
        <a:p>
          <a:endParaRPr lang="ru-RU"/>
        </a:p>
      </dgm:t>
    </dgm:pt>
    <dgm:pt modelId="{9B4D2A33-3EC3-4115-B48F-30780D2956C2}" type="sibTrans" cxnId="{12D68344-2833-431E-9E36-9BEE2BCD6DE7}">
      <dgm:prSet/>
      <dgm:spPr>
        <a:solidFill>
          <a:srgbClr val="F1D83F">
            <a:alpha val="9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45E5E412-3578-4727-90BB-FCC05E83A5E4}">
      <dgm:prSet phldrT="[Текст]" custT="1"/>
      <dgm:spPr>
        <a:solidFill>
          <a:srgbClr val="F1D83F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>
              <a:solidFill>
                <a:srgbClr val="7030A0"/>
              </a:solidFill>
              <a:latin typeface="Georgia" panose="02040502050405020303" pitchFamily="18" charset="0"/>
            </a:rPr>
            <a:t>  </a:t>
          </a: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dirty="0">
              <a:solidFill>
                <a:srgbClr val="7030A0"/>
              </a:solidFill>
              <a:latin typeface="Georgia" panose="02040502050405020303" pitchFamily="18" charset="0"/>
            </a:rPr>
            <a:t>Ребенок не вступает в контакт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>
            <a:solidFill>
              <a:srgbClr val="7030A0"/>
            </a:solidFill>
          </a:endParaRPr>
        </a:p>
      </dgm:t>
    </dgm:pt>
    <dgm:pt modelId="{BD156C4F-484D-4AF2-A6E3-8BDBA419F96D}" type="parTrans" cxnId="{8303DEEC-8DB0-40BF-8248-1D72423512BE}">
      <dgm:prSet/>
      <dgm:spPr/>
      <dgm:t>
        <a:bodyPr/>
        <a:lstStyle/>
        <a:p>
          <a:endParaRPr lang="ru-RU"/>
        </a:p>
      </dgm:t>
    </dgm:pt>
    <dgm:pt modelId="{785E61AE-7E9F-4E84-BDCE-F222674B675B}" type="sibTrans" cxnId="{8303DEEC-8DB0-40BF-8248-1D72423512BE}">
      <dgm:prSet/>
      <dgm:spPr>
        <a:solidFill>
          <a:srgbClr val="F1D83F">
            <a:alpha val="9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649AE348-6B92-4F3C-B5B3-16F3A6D0A9DA}">
      <dgm:prSet custT="1"/>
      <dgm:spPr>
        <a:solidFill>
          <a:srgbClr val="F1D83F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ru-RU" sz="1000" b="1" dirty="0">
              <a:solidFill>
                <a:srgbClr val="7030A0"/>
              </a:solidFill>
              <a:latin typeface="Georgia" panose="02040502050405020303" pitchFamily="18" charset="0"/>
            </a:rPr>
            <a:t>Как ребенок воспринимает игровые задачи (активно или пассивно , способен сосредоточиться в процессе выполнения задач)</a:t>
          </a:r>
        </a:p>
      </dgm:t>
    </dgm:pt>
    <dgm:pt modelId="{E25983F3-02BA-437E-BF2E-AD30CA1ED378}" type="parTrans" cxnId="{B7AAA00B-C985-4C28-9D23-1F808B683953}">
      <dgm:prSet/>
      <dgm:spPr/>
      <dgm:t>
        <a:bodyPr/>
        <a:lstStyle/>
        <a:p>
          <a:endParaRPr lang="ru-RU"/>
        </a:p>
      </dgm:t>
    </dgm:pt>
    <dgm:pt modelId="{34C3003B-651A-4127-AC4E-2C6ABD6FB307}" type="sibTrans" cxnId="{B7AAA00B-C985-4C28-9D23-1F808B683953}">
      <dgm:prSet/>
      <dgm:spPr/>
      <dgm:t>
        <a:bodyPr/>
        <a:lstStyle/>
        <a:p>
          <a:endParaRPr lang="ru-RU"/>
        </a:p>
      </dgm:t>
    </dgm:pt>
    <dgm:pt modelId="{BB650711-8C58-4A39-867F-C7A2F2BD2786}" type="pres">
      <dgm:prSet presAssocID="{C5F67CFC-6211-4624-9DD1-E6CC9093A444}" presName="outerComposite" presStyleCnt="0">
        <dgm:presLayoutVars>
          <dgm:chMax val="5"/>
          <dgm:dir/>
          <dgm:resizeHandles val="exact"/>
        </dgm:presLayoutVars>
      </dgm:prSet>
      <dgm:spPr/>
    </dgm:pt>
    <dgm:pt modelId="{981DF7F8-ECAB-4D93-9173-82BDA17925E4}" type="pres">
      <dgm:prSet presAssocID="{C5F67CFC-6211-4624-9DD1-E6CC9093A444}" presName="dummyMaxCanvas" presStyleCnt="0">
        <dgm:presLayoutVars/>
      </dgm:prSet>
      <dgm:spPr/>
    </dgm:pt>
    <dgm:pt modelId="{5D2D684F-0A3A-4E1B-BDE9-B9CCFD82469B}" type="pres">
      <dgm:prSet presAssocID="{C5F67CFC-6211-4624-9DD1-E6CC9093A444}" presName="ThreeNodes_1" presStyleLbl="node1" presStyleIdx="0" presStyleCnt="3">
        <dgm:presLayoutVars>
          <dgm:bulletEnabled val="1"/>
        </dgm:presLayoutVars>
      </dgm:prSet>
      <dgm:spPr/>
    </dgm:pt>
    <dgm:pt modelId="{B9C38E3E-4A2D-439A-B42E-345B423869A4}" type="pres">
      <dgm:prSet presAssocID="{C5F67CFC-6211-4624-9DD1-E6CC9093A444}" presName="ThreeNodes_2" presStyleLbl="node1" presStyleIdx="1" presStyleCnt="3">
        <dgm:presLayoutVars>
          <dgm:bulletEnabled val="1"/>
        </dgm:presLayoutVars>
      </dgm:prSet>
      <dgm:spPr/>
    </dgm:pt>
    <dgm:pt modelId="{BD3BBB8C-19E7-4E7A-AE7C-5EA3F00F3D30}" type="pres">
      <dgm:prSet presAssocID="{C5F67CFC-6211-4624-9DD1-E6CC9093A444}" presName="ThreeNodes_3" presStyleLbl="node1" presStyleIdx="2" presStyleCnt="3">
        <dgm:presLayoutVars>
          <dgm:bulletEnabled val="1"/>
        </dgm:presLayoutVars>
      </dgm:prSet>
      <dgm:spPr/>
    </dgm:pt>
    <dgm:pt modelId="{F9FA27FA-AC85-4D82-907D-D44FA7DE7E66}" type="pres">
      <dgm:prSet presAssocID="{C5F67CFC-6211-4624-9DD1-E6CC9093A444}" presName="ThreeConn_1-2" presStyleLbl="fgAccFollowNode1" presStyleIdx="0" presStyleCnt="2">
        <dgm:presLayoutVars>
          <dgm:bulletEnabled val="1"/>
        </dgm:presLayoutVars>
      </dgm:prSet>
      <dgm:spPr/>
    </dgm:pt>
    <dgm:pt modelId="{A64BBC71-189E-4325-82F4-605CE1AB50DE}" type="pres">
      <dgm:prSet presAssocID="{C5F67CFC-6211-4624-9DD1-E6CC9093A444}" presName="ThreeConn_2-3" presStyleLbl="fgAccFollowNode1" presStyleIdx="1" presStyleCnt="2">
        <dgm:presLayoutVars>
          <dgm:bulletEnabled val="1"/>
        </dgm:presLayoutVars>
      </dgm:prSet>
      <dgm:spPr/>
    </dgm:pt>
    <dgm:pt modelId="{FCE9BE1F-F3D2-42DA-B02D-759BB4EB083C}" type="pres">
      <dgm:prSet presAssocID="{C5F67CFC-6211-4624-9DD1-E6CC9093A444}" presName="ThreeNodes_1_text" presStyleLbl="node1" presStyleIdx="2" presStyleCnt="3">
        <dgm:presLayoutVars>
          <dgm:bulletEnabled val="1"/>
        </dgm:presLayoutVars>
      </dgm:prSet>
      <dgm:spPr/>
    </dgm:pt>
    <dgm:pt modelId="{56402190-FF48-4342-AD33-4DF0E2D0F294}" type="pres">
      <dgm:prSet presAssocID="{C5F67CFC-6211-4624-9DD1-E6CC9093A444}" presName="ThreeNodes_2_text" presStyleLbl="node1" presStyleIdx="2" presStyleCnt="3">
        <dgm:presLayoutVars>
          <dgm:bulletEnabled val="1"/>
        </dgm:presLayoutVars>
      </dgm:prSet>
      <dgm:spPr/>
    </dgm:pt>
    <dgm:pt modelId="{9AB639AE-70BB-4424-A1D0-C8295131D6DB}" type="pres">
      <dgm:prSet presAssocID="{C5F67CFC-6211-4624-9DD1-E6CC9093A444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2F817103-C6F5-4CC5-80A7-A8DB0E450E59}" type="presOf" srcId="{649AE348-6B92-4F3C-B5B3-16F3A6D0A9DA}" destId="{BD3BBB8C-19E7-4E7A-AE7C-5EA3F00F3D30}" srcOrd="0" destOrd="0" presId="urn:microsoft.com/office/officeart/2005/8/layout/vProcess5"/>
    <dgm:cxn modelId="{B7AAA00B-C985-4C28-9D23-1F808B683953}" srcId="{C5F67CFC-6211-4624-9DD1-E6CC9093A444}" destId="{649AE348-6B92-4F3C-B5B3-16F3A6D0A9DA}" srcOrd="2" destOrd="0" parTransId="{E25983F3-02BA-437E-BF2E-AD30CA1ED378}" sibTransId="{34C3003B-651A-4127-AC4E-2C6ABD6FB307}"/>
    <dgm:cxn modelId="{724A2B12-2E93-40BD-9FA2-48CE8223F31D}" type="presOf" srcId="{45E5E412-3578-4727-90BB-FCC05E83A5E4}" destId="{B9C38E3E-4A2D-439A-B42E-345B423869A4}" srcOrd="0" destOrd="0" presId="urn:microsoft.com/office/officeart/2005/8/layout/vProcess5"/>
    <dgm:cxn modelId="{5B5DB51E-B5FE-45EF-937E-DFBA9DB1595E}" type="presOf" srcId="{2E7FF05C-78B3-4D39-BB37-BE985028C0AB}" destId="{5D2D684F-0A3A-4E1B-BDE9-B9CCFD82469B}" srcOrd="0" destOrd="0" presId="urn:microsoft.com/office/officeart/2005/8/layout/vProcess5"/>
    <dgm:cxn modelId="{826E3662-C9A5-47AD-B125-0A0FC051EEA7}" type="presOf" srcId="{2E7FF05C-78B3-4D39-BB37-BE985028C0AB}" destId="{FCE9BE1F-F3D2-42DA-B02D-759BB4EB083C}" srcOrd="1" destOrd="0" presId="urn:microsoft.com/office/officeart/2005/8/layout/vProcess5"/>
    <dgm:cxn modelId="{12D68344-2833-431E-9E36-9BEE2BCD6DE7}" srcId="{C5F67CFC-6211-4624-9DD1-E6CC9093A444}" destId="{2E7FF05C-78B3-4D39-BB37-BE985028C0AB}" srcOrd="0" destOrd="0" parTransId="{8F1C0DDA-CB69-47BF-8C3D-B4648232EA3E}" sibTransId="{9B4D2A33-3EC3-4115-B48F-30780D2956C2}"/>
    <dgm:cxn modelId="{EAB9CC68-9F7C-4AA0-99A0-054007DC6D33}" type="presOf" srcId="{649AE348-6B92-4F3C-B5B3-16F3A6D0A9DA}" destId="{9AB639AE-70BB-4424-A1D0-C8295131D6DB}" srcOrd="1" destOrd="0" presId="urn:microsoft.com/office/officeart/2005/8/layout/vProcess5"/>
    <dgm:cxn modelId="{461DF77C-8D90-4392-B968-2F6335488850}" type="presOf" srcId="{785E61AE-7E9F-4E84-BDCE-F222674B675B}" destId="{A64BBC71-189E-4325-82F4-605CE1AB50DE}" srcOrd="0" destOrd="0" presId="urn:microsoft.com/office/officeart/2005/8/layout/vProcess5"/>
    <dgm:cxn modelId="{5214CA7E-7EA3-4800-B0DD-9F98228C2FD1}" type="presOf" srcId="{9B4D2A33-3EC3-4115-B48F-30780D2956C2}" destId="{F9FA27FA-AC85-4D82-907D-D44FA7DE7E66}" srcOrd="0" destOrd="0" presId="urn:microsoft.com/office/officeart/2005/8/layout/vProcess5"/>
    <dgm:cxn modelId="{248E4B86-96EE-4E31-957B-86E47D004D6F}" type="presOf" srcId="{45E5E412-3578-4727-90BB-FCC05E83A5E4}" destId="{56402190-FF48-4342-AD33-4DF0E2D0F294}" srcOrd="1" destOrd="0" presId="urn:microsoft.com/office/officeart/2005/8/layout/vProcess5"/>
    <dgm:cxn modelId="{8A780398-510B-4C9C-AAFA-D4677C896066}" type="presOf" srcId="{C5F67CFC-6211-4624-9DD1-E6CC9093A444}" destId="{BB650711-8C58-4A39-867F-C7A2F2BD2786}" srcOrd="0" destOrd="0" presId="urn:microsoft.com/office/officeart/2005/8/layout/vProcess5"/>
    <dgm:cxn modelId="{8303DEEC-8DB0-40BF-8248-1D72423512BE}" srcId="{C5F67CFC-6211-4624-9DD1-E6CC9093A444}" destId="{45E5E412-3578-4727-90BB-FCC05E83A5E4}" srcOrd="1" destOrd="0" parTransId="{BD156C4F-484D-4AF2-A6E3-8BDBA419F96D}" sibTransId="{785E61AE-7E9F-4E84-BDCE-F222674B675B}"/>
    <dgm:cxn modelId="{CD0CF271-5F77-4F90-919F-74CC9E082B33}" type="presParOf" srcId="{BB650711-8C58-4A39-867F-C7A2F2BD2786}" destId="{981DF7F8-ECAB-4D93-9173-82BDA17925E4}" srcOrd="0" destOrd="0" presId="urn:microsoft.com/office/officeart/2005/8/layout/vProcess5"/>
    <dgm:cxn modelId="{DB5FABA7-48F7-4AA7-9ED1-99D2BBE90AF3}" type="presParOf" srcId="{BB650711-8C58-4A39-867F-C7A2F2BD2786}" destId="{5D2D684F-0A3A-4E1B-BDE9-B9CCFD82469B}" srcOrd="1" destOrd="0" presId="urn:microsoft.com/office/officeart/2005/8/layout/vProcess5"/>
    <dgm:cxn modelId="{3F27AEA2-A7D9-4CCB-9038-43C3F2642A47}" type="presParOf" srcId="{BB650711-8C58-4A39-867F-C7A2F2BD2786}" destId="{B9C38E3E-4A2D-439A-B42E-345B423869A4}" srcOrd="2" destOrd="0" presId="urn:microsoft.com/office/officeart/2005/8/layout/vProcess5"/>
    <dgm:cxn modelId="{9DD22AC6-1AC6-4FC7-A594-340F3E43EE54}" type="presParOf" srcId="{BB650711-8C58-4A39-867F-C7A2F2BD2786}" destId="{BD3BBB8C-19E7-4E7A-AE7C-5EA3F00F3D30}" srcOrd="3" destOrd="0" presId="urn:microsoft.com/office/officeart/2005/8/layout/vProcess5"/>
    <dgm:cxn modelId="{6B7B3402-BFDD-450C-916F-70362385303B}" type="presParOf" srcId="{BB650711-8C58-4A39-867F-C7A2F2BD2786}" destId="{F9FA27FA-AC85-4D82-907D-D44FA7DE7E66}" srcOrd="4" destOrd="0" presId="urn:microsoft.com/office/officeart/2005/8/layout/vProcess5"/>
    <dgm:cxn modelId="{1B8B3A32-AB1F-4488-879C-0F5545BF2D7B}" type="presParOf" srcId="{BB650711-8C58-4A39-867F-C7A2F2BD2786}" destId="{A64BBC71-189E-4325-82F4-605CE1AB50DE}" srcOrd="5" destOrd="0" presId="urn:microsoft.com/office/officeart/2005/8/layout/vProcess5"/>
    <dgm:cxn modelId="{860036F7-168C-4C20-A65E-A0F5310E7105}" type="presParOf" srcId="{BB650711-8C58-4A39-867F-C7A2F2BD2786}" destId="{FCE9BE1F-F3D2-42DA-B02D-759BB4EB083C}" srcOrd="6" destOrd="0" presId="urn:microsoft.com/office/officeart/2005/8/layout/vProcess5"/>
    <dgm:cxn modelId="{5498C362-568A-4112-9AD8-B2EC64FEC858}" type="presParOf" srcId="{BB650711-8C58-4A39-867F-C7A2F2BD2786}" destId="{56402190-FF48-4342-AD33-4DF0E2D0F294}" srcOrd="7" destOrd="0" presId="urn:microsoft.com/office/officeart/2005/8/layout/vProcess5"/>
    <dgm:cxn modelId="{C16E3BA0-702B-43E0-85EA-9F9CC41E2E0C}" type="presParOf" srcId="{BB650711-8C58-4A39-867F-C7A2F2BD2786}" destId="{9AB639AE-70BB-4424-A1D0-C8295131D6D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1269233-B8A0-4BD7-ABA5-15F8057F4925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6090B51-DF7F-4D9D-B438-EDDBA04F911C}">
      <dgm:prSet phldrT="[Текст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 prst="artDeco"/>
        </a:sp3d>
      </dgm:spPr>
      <dgm:t>
        <a:bodyPr/>
        <a:lstStyle/>
        <a:p>
          <a:r>
            <a:rPr lang="ru-RU" sz="1400" b="1" i="1">
              <a:latin typeface="Georgia" panose="02040502050405020303" pitchFamily="18" charset="0"/>
            </a:rPr>
            <a:t>Ведущий вид деятельности</a:t>
          </a:r>
          <a:endParaRPr lang="ru-RU" sz="1400" dirty="0"/>
        </a:p>
      </dgm:t>
    </dgm:pt>
    <dgm:pt modelId="{AE2F6A16-8504-4169-9EDE-C39E64377A22}" type="parTrans" cxnId="{5B30AE1E-27B4-4403-A7E3-7415CE0E3FAD}">
      <dgm:prSet/>
      <dgm:spPr/>
      <dgm:t>
        <a:bodyPr/>
        <a:lstStyle/>
        <a:p>
          <a:endParaRPr lang="ru-RU"/>
        </a:p>
      </dgm:t>
    </dgm:pt>
    <dgm:pt modelId="{C3EE4A73-933E-4259-8CC2-12307863DBF0}" type="sibTrans" cxnId="{5B30AE1E-27B4-4403-A7E3-7415CE0E3FAD}">
      <dgm:prSet/>
      <dgm:spPr/>
      <dgm:t>
        <a:bodyPr/>
        <a:lstStyle/>
        <a:p>
          <a:endParaRPr lang="ru-RU"/>
        </a:p>
      </dgm:t>
    </dgm:pt>
    <dgm:pt modelId="{8A6D40F2-87D3-40C6-B37D-15FC896AEE78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200" b="1" dirty="0">
              <a:latin typeface="Georgia" panose="02040502050405020303" pitchFamily="18" charset="0"/>
            </a:rPr>
            <a:t>Предметная  деятельность, мышление, наглядно - действенная деятельность</a:t>
          </a:r>
          <a:endParaRPr lang="ru-RU" sz="1200" b="1" dirty="0"/>
        </a:p>
      </dgm:t>
    </dgm:pt>
    <dgm:pt modelId="{B0DCC2B8-9472-4FA4-81AA-9F26CFD4CE77}" type="parTrans" cxnId="{BAEB25E9-332C-4274-9403-E2F4C3670FB6}">
      <dgm:prSet/>
      <dgm:spPr/>
      <dgm:t>
        <a:bodyPr/>
        <a:lstStyle/>
        <a:p>
          <a:endParaRPr lang="ru-RU"/>
        </a:p>
      </dgm:t>
    </dgm:pt>
    <dgm:pt modelId="{4FCBF263-6C87-4AB0-8DBF-28109809B372}" type="sibTrans" cxnId="{BAEB25E9-332C-4274-9403-E2F4C3670FB6}">
      <dgm:prSet/>
      <dgm:spPr/>
      <dgm:t>
        <a:bodyPr/>
        <a:lstStyle/>
        <a:p>
          <a:endParaRPr lang="ru-RU"/>
        </a:p>
      </dgm:t>
    </dgm:pt>
    <dgm:pt modelId="{17F049B2-EC7C-4511-9DF4-18D9EFB20021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400" b="1" i="1">
              <a:latin typeface="Georgia" panose="02040502050405020303" pitchFamily="18" charset="0"/>
            </a:rPr>
            <a:t>Основные параметры умственного развития</a:t>
          </a:r>
          <a:endParaRPr lang="ru-RU" sz="1400" dirty="0"/>
        </a:p>
      </dgm:t>
    </dgm:pt>
    <dgm:pt modelId="{31B70CDD-ECA7-42B1-90D1-6A614557ABAA}" type="parTrans" cxnId="{3648D4C1-6EE0-4847-8B26-C70CEE7F234D}">
      <dgm:prSet/>
      <dgm:spPr/>
      <dgm:t>
        <a:bodyPr/>
        <a:lstStyle/>
        <a:p>
          <a:endParaRPr lang="ru-RU"/>
        </a:p>
      </dgm:t>
    </dgm:pt>
    <dgm:pt modelId="{1EEF8A8D-916D-458C-AB8E-7BEA5F760118}" type="sibTrans" cxnId="{3648D4C1-6EE0-4847-8B26-C70CEE7F234D}">
      <dgm:prSet/>
      <dgm:spPr/>
      <dgm:t>
        <a:bodyPr/>
        <a:lstStyle/>
        <a:p>
          <a:endParaRPr lang="ru-RU"/>
        </a:p>
      </dgm:t>
    </dgm:pt>
    <dgm:pt modelId="{A51FA9A4-154F-4F29-9DF5-9DA1730524AA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dirty="0">
              <a:latin typeface="Georgia" panose="02040502050405020303" pitchFamily="18" charset="0"/>
            </a:rPr>
            <a:t>  </a:t>
          </a:r>
          <a:endParaRPr lang="ru-RU" dirty="0"/>
        </a:p>
      </dgm:t>
    </dgm:pt>
    <dgm:pt modelId="{7BFDADA8-8199-4EF9-AF9E-D7F4E2286F91}" type="parTrans" cxnId="{DBC6FB6B-D337-459E-A7D4-6F7AFBBB113B}">
      <dgm:prSet/>
      <dgm:spPr/>
      <dgm:t>
        <a:bodyPr/>
        <a:lstStyle/>
        <a:p>
          <a:endParaRPr lang="ru-RU"/>
        </a:p>
      </dgm:t>
    </dgm:pt>
    <dgm:pt modelId="{C2BD2780-3BA4-4F0C-8B70-81326BFE4B9E}" type="sibTrans" cxnId="{DBC6FB6B-D337-459E-A7D4-6F7AFBBB113B}">
      <dgm:prSet/>
      <dgm:spPr/>
      <dgm:t>
        <a:bodyPr/>
        <a:lstStyle/>
        <a:p>
          <a:endParaRPr lang="ru-RU"/>
        </a:p>
      </dgm:t>
    </dgm:pt>
    <dgm:pt modelId="{89A27ABC-68CF-4F30-8689-ABA85E933C06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dirty="0">
              <a:latin typeface="Georgia" panose="02040502050405020303" pitchFamily="18" charset="0"/>
            </a:rPr>
            <a:t>Принятие задания, понимание условий задания, способа выполнения (хаотические действия, </a:t>
          </a:r>
          <a:r>
            <a:rPr lang="ru-RU" sz="1200" b="1" dirty="0" err="1">
              <a:latin typeface="Georgia" panose="02040502050405020303" pitchFamily="18" charset="0"/>
            </a:rPr>
            <a:t>примеривание</a:t>
          </a:r>
          <a:r>
            <a:rPr lang="ru-RU" sz="1200" b="1" dirty="0">
              <a:latin typeface="Georgia" panose="02040502050405020303" pitchFamily="18" charset="0"/>
            </a:rPr>
            <a:t>, целенаправленные пробы, практическое </a:t>
          </a:r>
          <a:r>
            <a:rPr lang="ru-RU" sz="1200" b="1" dirty="0" err="1">
              <a:latin typeface="Georgia" panose="02040502050405020303" pitchFamily="18" charset="0"/>
            </a:rPr>
            <a:t>примеривание</a:t>
          </a:r>
          <a:r>
            <a:rPr lang="ru-RU" sz="1200" b="1" dirty="0">
              <a:latin typeface="Georgia" panose="02040502050405020303" pitchFamily="18" charset="0"/>
            </a:rPr>
            <a:t> и зрительная ориентировка)</a:t>
          </a:r>
        </a:p>
        <a:p>
          <a:pPr defTabSz="7556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endParaRPr lang="ru-RU" dirty="0"/>
        </a:p>
      </dgm:t>
    </dgm:pt>
    <dgm:pt modelId="{86FDA8D8-A533-4E2A-9F2E-436C6A401870}" type="parTrans" cxnId="{BF689B28-DCB4-484D-983E-E61825727403}">
      <dgm:prSet/>
      <dgm:spPr/>
      <dgm:t>
        <a:bodyPr/>
        <a:lstStyle/>
        <a:p>
          <a:endParaRPr lang="ru-RU"/>
        </a:p>
      </dgm:t>
    </dgm:pt>
    <dgm:pt modelId="{190455BE-507B-4076-93CF-034D23C62905}" type="sibTrans" cxnId="{BF689B28-DCB4-484D-983E-E61825727403}">
      <dgm:prSet/>
      <dgm:spPr/>
      <dgm:t>
        <a:bodyPr/>
        <a:lstStyle/>
        <a:p>
          <a:endParaRPr lang="ru-RU"/>
        </a:p>
      </dgm:t>
    </dgm:pt>
    <dgm:pt modelId="{5FB701E7-DF91-464B-93D1-4CB2618C3ECE}" type="pres">
      <dgm:prSet presAssocID="{D1269233-B8A0-4BD7-ABA5-15F8057F4925}" presName="Name0" presStyleCnt="0">
        <dgm:presLayoutVars>
          <dgm:dir/>
          <dgm:animLvl val="lvl"/>
          <dgm:resizeHandles val="exact"/>
        </dgm:presLayoutVars>
      </dgm:prSet>
      <dgm:spPr/>
    </dgm:pt>
    <dgm:pt modelId="{DCB6BFCB-01FB-4541-82BB-12E2D960ACF8}" type="pres">
      <dgm:prSet presAssocID="{86090B51-DF7F-4D9D-B438-EDDBA04F911C}" presName="linNode" presStyleCnt="0"/>
      <dgm:spPr/>
    </dgm:pt>
    <dgm:pt modelId="{1D589C69-4735-4834-A7B1-F7DC46A9A038}" type="pres">
      <dgm:prSet presAssocID="{86090B51-DF7F-4D9D-B438-EDDBA04F911C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8B69C927-3F6E-4E44-9BA6-F8297C183ADF}" type="pres">
      <dgm:prSet presAssocID="{86090B51-DF7F-4D9D-B438-EDDBA04F911C}" presName="descendantText" presStyleLbl="alignAccFollowNode1" presStyleIdx="0" presStyleCnt="2">
        <dgm:presLayoutVars>
          <dgm:bulletEnabled val="1"/>
        </dgm:presLayoutVars>
      </dgm:prSet>
      <dgm:spPr/>
    </dgm:pt>
    <dgm:pt modelId="{B695FEEE-DA38-4342-8017-8070AE504C36}" type="pres">
      <dgm:prSet presAssocID="{C3EE4A73-933E-4259-8CC2-12307863DBF0}" presName="sp" presStyleCnt="0"/>
      <dgm:spPr/>
    </dgm:pt>
    <dgm:pt modelId="{96DAE92A-69B4-4F59-BBFE-6AFA4A1DC3F4}" type="pres">
      <dgm:prSet presAssocID="{17F049B2-EC7C-4511-9DF4-18D9EFB20021}" presName="linNode" presStyleCnt="0"/>
      <dgm:spPr/>
    </dgm:pt>
    <dgm:pt modelId="{7AF50DC8-92C2-4841-A857-16E8B9BFB706}" type="pres">
      <dgm:prSet presAssocID="{17F049B2-EC7C-4511-9DF4-18D9EFB20021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08D510BA-C422-4F3E-B23D-6445848DA149}" type="pres">
      <dgm:prSet presAssocID="{17F049B2-EC7C-4511-9DF4-18D9EFB20021}" presName="descendantText" presStyleLbl="alignAccFollowNode1" presStyleIdx="1" presStyleCnt="2" custScaleY="153716">
        <dgm:presLayoutVars>
          <dgm:bulletEnabled val="1"/>
        </dgm:presLayoutVars>
      </dgm:prSet>
      <dgm:spPr/>
    </dgm:pt>
  </dgm:ptLst>
  <dgm:cxnLst>
    <dgm:cxn modelId="{A546F31D-0BB6-4E95-99D9-A5A76888CC30}" type="presOf" srcId="{D1269233-B8A0-4BD7-ABA5-15F8057F4925}" destId="{5FB701E7-DF91-464B-93D1-4CB2618C3ECE}" srcOrd="0" destOrd="0" presId="urn:microsoft.com/office/officeart/2005/8/layout/vList5"/>
    <dgm:cxn modelId="{5B30AE1E-27B4-4403-A7E3-7415CE0E3FAD}" srcId="{D1269233-B8A0-4BD7-ABA5-15F8057F4925}" destId="{86090B51-DF7F-4D9D-B438-EDDBA04F911C}" srcOrd="0" destOrd="0" parTransId="{AE2F6A16-8504-4169-9EDE-C39E64377A22}" sibTransId="{C3EE4A73-933E-4259-8CC2-12307863DBF0}"/>
    <dgm:cxn modelId="{BF689B28-DCB4-484D-983E-E61825727403}" srcId="{17F049B2-EC7C-4511-9DF4-18D9EFB20021}" destId="{89A27ABC-68CF-4F30-8689-ABA85E933C06}" srcOrd="1" destOrd="0" parTransId="{86FDA8D8-A533-4E2A-9F2E-436C6A401870}" sibTransId="{190455BE-507B-4076-93CF-034D23C62905}"/>
    <dgm:cxn modelId="{DBC6FB6B-D337-459E-A7D4-6F7AFBBB113B}" srcId="{17F049B2-EC7C-4511-9DF4-18D9EFB20021}" destId="{A51FA9A4-154F-4F29-9DF5-9DA1730524AA}" srcOrd="0" destOrd="0" parTransId="{7BFDADA8-8199-4EF9-AF9E-D7F4E2286F91}" sibTransId="{C2BD2780-3BA4-4F0C-8B70-81326BFE4B9E}"/>
    <dgm:cxn modelId="{D0D85758-1E18-458B-9143-FE6254DADEEB}" type="presOf" srcId="{8A6D40F2-87D3-40C6-B37D-15FC896AEE78}" destId="{8B69C927-3F6E-4E44-9BA6-F8297C183ADF}" srcOrd="0" destOrd="0" presId="urn:microsoft.com/office/officeart/2005/8/layout/vList5"/>
    <dgm:cxn modelId="{30A43799-DBDF-428D-B0A1-B9190634692F}" type="presOf" srcId="{89A27ABC-68CF-4F30-8689-ABA85E933C06}" destId="{08D510BA-C422-4F3E-B23D-6445848DA149}" srcOrd="0" destOrd="1" presId="urn:microsoft.com/office/officeart/2005/8/layout/vList5"/>
    <dgm:cxn modelId="{7ED85EA4-E85E-4CF4-812E-111D068750E6}" type="presOf" srcId="{86090B51-DF7F-4D9D-B438-EDDBA04F911C}" destId="{1D589C69-4735-4834-A7B1-F7DC46A9A038}" srcOrd="0" destOrd="0" presId="urn:microsoft.com/office/officeart/2005/8/layout/vList5"/>
    <dgm:cxn modelId="{C9D286A5-B0B4-4974-BFCD-0DAB77569C28}" type="presOf" srcId="{17F049B2-EC7C-4511-9DF4-18D9EFB20021}" destId="{7AF50DC8-92C2-4841-A857-16E8B9BFB706}" srcOrd="0" destOrd="0" presId="urn:microsoft.com/office/officeart/2005/8/layout/vList5"/>
    <dgm:cxn modelId="{6389ADB2-B99F-4FF3-958F-157516B981FE}" type="presOf" srcId="{A51FA9A4-154F-4F29-9DF5-9DA1730524AA}" destId="{08D510BA-C422-4F3E-B23D-6445848DA149}" srcOrd="0" destOrd="0" presId="urn:microsoft.com/office/officeart/2005/8/layout/vList5"/>
    <dgm:cxn modelId="{3648D4C1-6EE0-4847-8B26-C70CEE7F234D}" srcId="{D1269233-B8A0-4BD7-ABA5-15F8057F4925}" destId="{17F049B2-EC7C-4511-9DF4-18D9EFB20021}" srcOrd="1" destOrd="0" parTransId="{31B70CDD-ECA7-42B1-90D1-6A614557ABAA}" sibTransId="{1EEF8A8D-916D-458C-AB8E-7BEA5F760118}"/>
    <dgm:cxn modelId="{BAEB25E9-332C-4274-9403-E2F4C3670FB6}" srcId="{86090B51-DF7F-4D9D-B438-EDDBA04F911C}" destId="{8A6D40F2-87D3-40C6-B37D-15FC896AEE78}" srcOrd="0" destOrd="0" parTransId="{B0DCC2B8-9472-4FA4-81AA-9F26CFD4CE77}" sibTransId="{4FCBF263-6C87-4AB0-8DBF-28109809B372}"/>
    <dgm:cxn modelId="{5E0CBB39-18C2-4126-913F-28AB520ED3AB}" type="presParOf" srcId="{5FB701E7-DF91-464B-93D1-4CB2618C3ECE}" destId="{DCB6BFCB-01FB-4541-82BB-12E2D960ACF8}" srcOrd="0" destOrd="0" presId="urn:microsoft.com/office/officeart/2005/8/layout/vList5"/>
    <dgm:cxn modelId="{3589DACE-887B-450E-B564-84418378D58F}" type="presParOf" srcId="{DCB6BFCB-01FB-4541-82BB-12E2D960ACF8}" destId="{1D589C69-4735-4834-A7B1-F7DC46A9A038}" srcOrd="0" destOrd="0" presId="urn:microsoft.com/office/officeart/2005/8/layout/vList5"/>
    <dgm:cxn modelId="{6D5AE41A-3DFF-4FC0-819E-54A1B4D97AAE}" type="presParOf" srcId="{DCB6BFCB-01FB-4541-82BB-12E2D960ACF8}" destId="{8B69C927-3F6E-4E44-9BA6-F8297C183ADF}" srcOrd="1" destOrd="0" presId="urn:microsoft.com/office/officeart/2005/8/layout/vList5"/>
    <dgm:cxn modelId="{64F5DDDD-03C7-4EC2-9867-E2430B3DE64D}" type="presParOf" srcId="{5FB701E7-DF91-464B-93D1-4CB2618C3ECE}" destId="{B695FEEE-DA38-4342-8017-8070AE504C36}" srcOrd="1" destOrd="0" presId="urn:microsoft.com/office/officeart/2005/8/layout/vList5"/>
    <dgm:cxn modelId="{AC37BC5A-7A7F-49F6-AC20-9CB8322D123E}" type="presParOf" srcId="{5FB701E7-DF91-464B-93D1-4CB2618C3ECE}" destId="{96DAE92A-69B4-4F59-BBFE-6AFA4A1DC3F4}" srcOrd="2" destOrd="0" presId="urn:microsoft.com/office/officeart/2005/8/layout/vList5"/>
    <dgm:cxn modelId="{1F61DECD-13E2-490B-9ACF-DF19260C2BC6}" type="presParOf" srcId="{96DAE92A-69B4-4F59-BBFE-6AFA4A1DC3F4}" destId="{7AF50DC8-92C2-4841-A857-16E8B9BFB706}" srcOrd="0" destOrd="0" presId="urn:microsoft.com/office/officeart/2005/8/layout/vList5"/>
    <dgm:cxn modelId="{3A34B30D-0A36-4518-AD51-88CA9AE6F98C}" type="presParOf" srcId="{96DAE92A-69B4-4F59-BBFE-6AFA4A1DC3F4}" destId="{08D510BA-C422-4F3E-B23D-6445848DA14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8D85D1-1CE1-40E9-BEB6-FD3D83A9B2D1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D6A4D4A4-2152-4550-9242-D7139AA10090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000" b="1" dirty="0">
              <a:solidFill>
                <a:schemeClr val="tx1"/>
              </a:solidFill>
              <a:latin typeface="Georgia" panose="02040502050405020303" pitchFamily="18" charset="0"/>
            </a:rPr>
            <a:t>Использует по назначению и правильно соотносит 5 геометрических фигур.</a:t>
          </a:r>
          <a:endParaRPr lang="ru-RU" sz="1000" b="1" dirty="0"/>
        </a:p>
      </dgm:t>
    </dgm:pt>
    <dgm:pt modelId="{2C034648-EFC3-4AED-9AA8-DF143AD39014}" type="parTrans" cxnId="{665C624D-FB72-482D-A5E5-F88661F8C5D3}">
      <dgm:prSet/>
      <dgm:spPr/>
      <dgm:t>
        <a:bodyPr/>
        <a:lstStyle/>
        <a:p>
          <a:endParaRPr lang="ru-RU"/>
        </a:p>
      </dgm:t>
    </dgm:pt>
    <dgm:pt modelId="{60E2EF8D-0E2D-4A6D-B9C9-C9DF1473046B}" type="sibTrans" cxnId="{665C624D-FB72-482D-A5E5-F88661F8C5D3}">
      <dgm:prSet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40F22C13-91C3-4353-AB52-A9A46DBEEB79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000" b="1" dirty="0">
              <a:solidFill>
                <a:schemeClr val="tx1"/>
              </a:solidFill>
              <a:latin typeface="Georgia" panose="02040502050405020303" pitchFamily="18" charset="0"/>
            </a:rPr>
            <a:t>Называет основные цвета ( группирует предметы по цвету при выборе из 4)</a:t>
          </a:r>
          <a:endParaRPr lang="ru-RU" sz="1000" b="1" dirty="0"/>
        </a:p>
      </dgm:t>
    </dgm:pt>
    <dgm:pt modelId="{3832AC26-9A6E-4E6D-80A1-78BB6B2D4B86}" type="parTrans" cxnId="{DBE76201-F2BA-4E3D-81AF-03E7B7503676}">
      <dgm:prSet/>
      <dgm:spPr/>
      <dgm:t>
        <a:bodyPr/>
        <a:lstStyle/>
        <a:p>
          <a:endParaRPr lang="ru-RU"/>
        </a:p>
      </dgm:t>
    </dgm:pt>
    <dgm:pt modelId="{19DB96A5-806E-4B07-9938-ADAECCC5F118}" type="sibTrans" cxnId="{DBE76201-F2BA-4E3D-81AF-03E7B7503676}">
      <dgm:prSet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5BBCAB3C-CDDC-4927-9803-6F610B226017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000" b="1" dirty="0">
              <a:solidFill>
                <a:schemeClr val="tx1"/>
              </a:solidFill>
              <a:latin typeface="Georgia" panose="02040502050405020303" pitchFamily="18" charset="0"/>
            </a:rPr>
            <a:t>Складывает пирамидку с учетом величины, разрезную картинку из 3 –х частей</a:t>
          </a:r>
          <a:endParaRPr lang="ru-RU" sz="1000" b="1" dirty="0"/>
        </a:p>
      </dgm:t>
    </dgm:pt>
    <dgm:pt modelId="{104D0847-6288-4E4E-99E9-69AE0B1C38B4}" type="parTrans" cxnId="{44AC6A3F-6813-485C-B558-4718701E6B4F}">
      <dgm:prSet/>
      <dgm:spPr/>
      <dgm:t>
        <a:bodyPr/>
        <a:lstStyle/>
        <a:p>
          <a:endParaRPr lang="ru-RU"/>
        </a:p>
      </dgm:t>
    </dgm:pt>
    <dgm:pt modelId="{8492099C-3E3A-4A40-9B70-5FD02AF6E057}" type="sibTrans" cxnId="{44AC6A3F-6813-485C-B558-4718701E6B4F}">
      <dgm:prSet/>
      <dgm:spPr/>
      <dgm:t>
        <a:bodyPr/>
        <a:lstStyle/>
        <a:p>
          <a:endParaRPr lang="ru-RU"/>
        </a:p>
      </dgm:t>
    </dgm:pt>
    <dgm:pt modelId="{AAB553E9-A6E2-4D25-A929-9D1ADC252F7B}" type="pres">
      <dgm:prSet presAssocID="{338D85D1-1CE1-40E9-BEB6-FD3D83A9B2D1}" presName="linearFlow" presStyleCnt="0">
        <dgm:presLayoutVars>
          <dgm:resizeHandles val="exact"/>
        </dgm:presLayoutVars>
      </dgm:prSet>
      <dgm:spPr/>
    </dgm:pt>
    <dgm:pt modelId="{83FBAE26-D103-48CB-B255-A71C4FA1B07A}" type="pres">
      <dgm:prSet presAssocID="{D6A4D4A4-2152-4550-9242-D7139AA10090}" presName="node" presStyleLbl="node1" presStyleIdx="0" presStyleCnt="3" custScaleX="149672">
        <dgm:presLayoutVars>
          <dgm:bulletEnabled val="1"/>
        </dgm:presLayoutVars>
      </dgm:prSet>
      <dgm:spPr/>
    </dgm:pt>
    <dgm:pt modelId="{51F2F608-E9D3-47A1-908B-B7E7C1D8D354}" type="pres">
      <dgm:prSet presAssocID="{60E2EF8D-0E2D-4A6D-B9C9-C9DF1473046B}" presName="sibTrans" presStyleLbl="sibTrans2D1" presStyleIdx="0" presStyleCnt="2"/>
      <dgm:spPr/>
    </dgm:pt>
    <dgm:pt modelId="{ABC4609D-0927-4910-AED4-CA833810548D}" type="pres">
      <dgm:prSet presAssocID="{60E2EF8D-0E2D-4A6D-B9C9-C9DF1473046B}" presName="connectorText" presStyleLbl="sibTrans2D1" presStyleIdx="0" presStyleCnt="2"/>
      <dgm:spPr/>
    </dgm:pt>
    <dgm:pt modelId="{81B1F622-6C8F-4475-B656-D17F8266F7F8}" type="pres">
      <dgm:prSet presAssocID="{40F22C13-91C3-4353-AB52-A9A46DBEEB79}" presName="node" presStyleLbl="node1" presStyleIdx="1" presStyleCnt="3" custScaleX="146258" custLinFactNeighborX="569" custLinFactNeighborY="-13658">
        <dgm:presLayoutVars>
          <dgm:bulletEnabled val="1"/>
        </dgm:presLayoutVars>
      </dgm:prSet>
      <dgm:spPr/>
    </dgm:pt>
    <dgm:pt modelId="{DBB0E76A-074E-4AD0-9E68-456635AFFFBB}" type="pres">
      <dgm:prSet presAssocID="{19DB96A5-806E-4B07-9938-ADAECCC5F118}" presName="sibTrans" presStyleLbl="sibTrans2D1" presStyleIdx="1" presStyleCnt="2"/>
      <dgm:spPr/>
    </dgm:pt>
    <dgm:pt modelId="{B2C86BBE-C0B3-4FD8-899B-AE6611706AFE}" type="pres">
      <dgm:prSet presAssocID="{19DB96A5-806E-4B07-9938-ADAECCC5F118}" presName="connectorText" presStyleLbl="sibTrans2D1" presStyleIdx="1" presStyleCnt="2"/>
      <dgm:spPr/>
    </dgm:pt>
    <dgm:pt modelId="{A3B78EC3-8E33-44AF-B861-86DC9DAA8346}" type="pres">
      <dgm:prSet presAssocID="{5BBCAB3C-CDDC-4927-9803-6F610B226017}" presName="node" presStyleLbl="node1" presStyleIdx="2" presStyleCnt="3" custScaleX="146258">
        <dgm:presLayoutVars>
          <dgm:bulletEnabled val="1"/>
        </dgm:presLayoutVars>
      </dgm:prSet>
      <dgm:spPr/>
    </dgm:pt>
  </dgm:ptLst>
  <dgm:cxnLst>
    <dgm:cxn modelId="{DBE76201-F2BA-4E3D-81AF-03E7B7503676}" srcId="{338D85D1-1CE1-40E9-BEB6-FD3D83A9B2D1}" destId="{40F22C13-91C3-4353-AB52-A9A46DBEEB79}" srcOrd="1" destOrd="0" parTransId="{3832AC26-9A6E-4E6D-80A1-78BB6B2D4B86}" sibTransId="{19DB96A5-806E-4B07-9938-ADAECCC5F118}"/>
    <dgm:cxn modelId="{30DA0508-915C-4A16-B755-3C02D1F05080}" type="presOf" srcId="{40F22C13-91C3-4353-AB52-A9A46DBEEB79}" destId="{81B1F622-6C8F-4475-B656-D17F8266F7F8}" srcOrd="0" destOrd="0" presId="urn:microsoft.com/office/officeart/2005/8/layout/process2"/>
    <dgm:cxn modelId="{DEAE5C24-0C03-44C8-B52E-C743B7334B30}" type="presOf" srcId="{338D85D1-1CE1-40E9-BEB6-FD3D83A9B2D1}" destId="{AAB553E9-A6E2-4D25-A929-9D1ADC252F7B}" srcOrd="0" destOrd="0" presId="urn:microsoft.com/office/officeart/2005/8/layout/process2"/>
    <dgm:cxn modelId="{44AC6A3F-6813-485C-B558-4718701E6B4F}" srcId="{338D85D1-1CE1-40E9-BEB6-FD3D83A9B2D1}" destId="{5BBCAB3C-CDDC-4927-9803-6F610B226017}" srcOrd="2" destOrd="0" parTransId="{104D0847-6288-4E4E-99E9-69AE0B1C38B4}" sibTransId="{8492099C-3E3A-4A40-9B70-5FD02AF6E057}"/>
    <dgm:cxn modelId="{987D1043-93D6-457B-A3D7-911D8CFFCF9D}" type="presOf" srcId="{60E2EF8D-0E2D-4A6D-B9C9-C9DF1473046B}" destId="{51F2F608-E9D3-47A1-908B-B7E7C1D8D354}" srcOrd="0" destOrd="0" presId="urn:microsoft.com/office/officeart/2005/8/layout/process2"/>
    <dgm:cxn modelId="{665C624D-FB72-482D-A5E5-F88661F8C5D3}" srcId="{338D85D1-1CE1-40E9-BEB6-FD3D83A9B2D1}" destId="{D6A4D4A4-2152-4550-9242-D7139AA10090}" srcOrd="0" destOrd="0" parTransId="{2C034648-EFC3-4AED-9AA8-DF143AD39014}" sibTransId="{60E2EF8D-0E2D-4A6D-B9C9-C9DF1473046B}"/>
    <dgm:cxn modelId="{06CBE09F-0CF7-455E-9797-76CD107698AA}" type="presOf" srcId="{19DB96A5-806E-4B07-9938-ADAECCC5F118}" destId="{B2C86BBE-C0B3-4FD8-899B-AE6611706AFE}" srcOrd="1" destOrd="0" presId="urn:microsoft.com/office/officeart/2005/8/layout/process2"/>
    <dgm:cxn modelId="{57E095B1-D102-4427-B6BB-68CC4BD6DF65}" type="presOf" srcId="{D6A4D4A4-2152-4550-9242-D7139AA10090}" destId="{83FBAE26-D103-48CB-B255-A71C4FA1B07A}" srcOrd="0" destOrd="0" presId="urn:microsoft.com/office/officeart/2005/8/layout/process2"/>
    <dgm:cxn modelId="{0C8E71C1-2D00-4375-8BC4-347C421A40A2}" type="presOf" srcId="{19DB96A5-806E-4B07-9938-ADAECCC5F118}" destId="{DBB0E76A-074E-4AD0-9E68-456635AFFFBB}" srcOrd="0" destOrd="0" presId="urn:microsoft.com/office/officeart/2005/8/layout/process2"/>
    <dgm:cxn modelId="{4255EBCE-6A67-43F1-80A7-F294B824BC41}" type="presOf" srcId="{60E2EF8D-0E2D-4A6D-B9C9-C9DF1473046B}" destId="{ABC4609D-0927-4910-AED4-CA833810548D}" srcOrd="1" destOrd="0" presId="urn:microsoft.com/office/officeart/2005/8/layout/process2"/>
    <dgm:cxn modelId="{922FE3E5-A758-4196-BABA-B00991BCE568}" type="presOf" srcId="{5BBCAB3C-CDDC-4927-9803-6F610B226017}" destId="{A3B78EC3-8E33-44AF-B861-86DC9DAA8346}" srcOrd="0" destOrd="0" presId="urn:microsoft.com/office/officeart/2005/8/layout/process2"/>
    <dgm:cxn modelId="{6571144D-0778-47AB-B54B-057AA7E18A24}" type="presParOf" srcId="{AAB553E9-A6E2-4D25-A929-9D1ADC252F7B}" destId="{83FBAE26-D103-48CB-B255-A71C4FA1B07A}" srcOrd="0" destOrd="0" presId="urn:microsoft.com/office/officeart/2005/8/layout/process2"/>
    <dgm:cxn modelId="{16932004-F48B-4509-B318-9D531886505F}" type="presParOf" srcId="{AAB553E9-A6E2-4D25-A929-9D1ADC252F7B}" destId="{51F2F608-E9D3-47A1-908B-B7E7C1D8D354}" srcOrd="1" destOrd="0" presId="urn:microsoft.com/office/officeart/2005/8/layout/process2"/>
    <dgm:cxn modelId="{5D643440-DC54-4FEF-973B-BA5D69E3545E}" type="presParOf" srcId="{51F2F608-E9D3-47A1-908B-B7E7C1D8D354}" destId="{ABC4609D-0927-4910-AED4-CA833810548D}" srcOrd="0" destOrd="0" presId="urn:microsoft.com/office/officeart/2005/8/layout/process2"/>
    <dgm:cxn modelId="{254D3BC7-CABB-41E6-83AC-A106DBE86856}" type="presParOf" srcId="{AAB553E9-A6E2-4D25-A929-9D1ADC252F7B}" destId="{81B1F622-6C8F-4475-B656-D17F8266F7F8}" srcOrd="2" destOrd="0" presId="urn:microsoft.com/office/officeart/2005/8/layout/process2"/>
    <dgm:cxn modelId="{9887155E-E76F-453C-823A-A3128AA5ECC3}" type="presParOf" srcId="{AAB553E9-A6E2-4D25-A929-9D1ADC252F7B}" destId="{DBB0E76A-074E-4AD0-9E68-456635AFFFBB}" srcOrd="3" destOrd="0" presId="urn:microsoft.com/office/officeart/2005/8/layout/process2"/>
    <dgm:cxn modelId="{232C42EB-A70F-44E4-AEB1-F303CCFFE2C0}" type="presParOf" srcId="{DBB0E76A-074E-4AD0-9E68-456635AFFFBB}" destId="{B2C86BBE-C0B3-4FD8-899B-AE6611706AFE}" srcOrd="0" destOrd="0" presId="urn:microsoft.com/office/officeart/2005/8/layout/process2"/>
    <dgm:cxn modelId="{FE17A5A6-F114-4525-B0D7-736BE4B1A44A}" type="presParOf" srcId="{AAB553E9-A6E2-4D25-A929-9D1ADC252F7B}" destId="{A3B78EC3-8E33-44AF-B861-86DC9DAA8346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572ED6-9B2C-4DC5-BFF5-D925C5A75F2E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41B99FD-C34D-45B9-9A42-060729D384A3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000" b="1" dirty="0">
              <a:solidFill>
                <a:schemeClr val="tx1"/>
              </a:solidFill>
              <a:latin typeface="Georgia" panose="02040502050405020303" pitchFamily="18" charset="0"/>
            </a:rPr>
            <a:t>Различает 4 геометрические фигуры, соотносит их с прорезями, подбирает по образцу 3 -4 контрастных цвета</a:t>
          </a:r>
          <a:endParaRPr lang="ru-RU" sz="1000" b="1" dirty="0"/>
        </a:p>
      </dgm:t>
    </dgm:pt>
    <dgm:pt modelId="{D388B5DB-2DA9-41AB-A8B1-3881AEF8EAE8}" type="parTrans" cxnId="{6289F65A-96C5-4278-A634-29707F7DADCE}">
      <dgm:prSet/>
      <dgm:spPr/>
      <dgm:t>
        <a:bodyPr/>
        <a:lstStyle/>
        <a:p>
          <a:endParaRPr lang="ru-RU"/>
        </a:p>
      </dgm:t>
    </dgm:pt>
    <dgm:pt modelId="{C3F72CDB-C2F3-42DB-8FC3-5333099C0832}" type="sibTrans" cxnId="{6289F65A-96C5-4278-A634-29707F7DADCE}">
      <dgm:prSet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586F3DB1-4994-45F3-9209-F1D2390FE1B6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000" b="1" dirty="0">
              <a:solidFill>
                <a:schemeClr val="tx1"/>
              </a:solidFill>
              <a:latin typeface="Georgia" panose="02040502050405020303" pitchFamily="18" charset="0"/>
            </a:rPr>
            <a:t>Группирует предметы по цвету при выборе из двух</a:t>
          </a:r>
          <a:endParaRPr lang="ru-RU" sz="1000" b="1" dirty="0"/>
        </a:p>
      </dgm:t>
    </dgm:pt>
    <dgm:pt modelId="{0B631DE9-5CE6-4BC4-80B8-DCB1DB213999}" type="parTrans" cxnId="{2B534349-CE45-4C00-A25B-0F8C217C12E0}">
      <dgm:prSet/>
      <dgm:spPr/>
      <dgm:t>
        <a:bodyPr/>
        <a:lstStyle/>
        <a:p>
          <a:endParaRPr lang="ru-RU"/>
        </a:p>
      </dgm:t>
    </dgm:pt>
    <dgm:pt modelId="{912AC2AD-4154-4F50-B26E-A13F8736E33D}" type="sibTrans" cxnId="{2B534349-CE45-4C00-A25B-0F8C217C12E0}">
      <dgm:prSet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endParaRPr lang="ru-RU"/>
        </a:p>
      </dgm:t>
    </dgm:pt>
    <dgm:pt modelId="{31BFDBFC-B7BE-4C00-8A20-61608285E1C0}">
      <dgm:prSet phldrT="[Текст]" custT="1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ru-RU" sz="1000" b="1" dirty="0">
              <a:solidFill>
                <a:schemeClr val="tx1"/>
              </a:solidFill>
              <a:latin typeface="Georgia" panose="02040502050405020303" pitchFamily="18" charset="0"/>
            </a:rPr>
            <a:t>Складывает разрезную картинку из 2 – х  частей, пирамидку с подсказкой взрослого</a:t>
          </a:r>
          <a:endParaRPr lang="ru-RU" sz="1000" b="1" dirty="0"/>
        </a:p>
      </dgm:t>
    </dgm:pt>
    <dgm:pt modelId="{604EC65C-DFAC-4B6D-B1BC-1F5EFD00D645}" type="parTrans" cxnId="{3FF76880-5BA7-43BE-AA1F-EFD862CF9F5C}">
      <dgm:prSet/>
      <dgm:spPr/>
      <dgm:t>
        <a:bodyPr/>
        <a:lstStyle/>
        <a:p>
          <a:endParaRPr lang="ru-RU"/>
        </a:p>
      </dgm:t>
    </dgm:pt>
    <dgm:pt modelId="{F1800455-4DD3-4620-B3AC-F1D788539D14}" type="sibTrans" cxnId="{3FF76880-5BA7-43BE-AA1F-EFD862CF9F5C}">
      <dgm:prSet/>
      <dgm:spPr/>
      <dgm:t>
        <a:bodyPr/>
        <a:lstStyle/>
        <a:p>
          <a:endParaRPr lang="ru-RU"/>
        </a:p>
      </dgm:t>
    </dgm:pt>
    <dgm:pt modelId="{0725697A-8C6D-48DF-A26C-275EB19FF77C}" type="pres">
      <dgm:prSet presAssocID="{4F572ED6-9B2C-4DC5-BFF5-D925C5A75F2E}" presName="linearFlow" presStyleCnt="0">
        <dgm:presLayoutVars>
          <dgm:resizeHandles val="exact"/>
        </dgm:presLayoutVars>
      </dgm:prSet>
      <dgm:spPr/>
    </dgm:pt>
    <dgm:pt modelId="{03F6147B-7181-4CAC-BCC6-15C7CEEBFDF9}" type="pres">
      <dgm:prSet presAssocID="{841B99FD-C34D-45B9-9A42-060729D384A3}" presName="node" presStyleLbl="node1" presStyleIdx="0" presStyleCnt="3" custScaleX="162444">
        <dgm:presLayoutVars>
          <dgm:bulletEnabled val="1"/>
        </dgm:presLayoutVars>
      </dgm:prSet>
      <dgm:spPr/>
    </dgm:pt>
    <dgm:pt modelId="{CED78E4B-359A-43CD-9907-7C776B4F11BD}" type="pres">
      <dgm:prSet presAssocID="{C3F72CDB-C2F3-42DB-8FC3-5333099C0832}" presName="sibTrans" presStyleLbl="sibTrans2D1" presStyleIdx="0" presStyleCnt="2"/>
      <dgm:spPr/>
    </dgm:pt>
    <dgm:pt modelId="{4E3635CD-7827-4D57-98D3-C27A4BFCF021}" type="pres">
      <dgm:prSet presAssocID="{C3F72CDB-C2F3-42DB-8FC3-5333099C0832}" presName="connectorText" presStyleLbl="sibTrans2D1" presStyleIdx="0" presStyleCnt="2"/>
      <dgm:spPr/>
    </dgm:pt>
    <dgm:pt modelId="{09B81403-CE5D-4605-A31B-5388F1384FC9}" type="pres">
      <dgm:prSet presAssocID="{586F3DB1-4994-45F3-9209-F1D2390FE1B6}" presName="node" presStyleLbl="node1" presStyleIdx="1" presStyleCnt="3" custScaleX="156724">
        <dgm:presLayoutVars>
          <dgm:bulletEnabled val="1"/>
        </dgm:presLayoutVars>
      </dgm:prSet>
      <dgm:spPr/>
    </dgm:pt>
    <dgm:pt modelId="{4DBB9820-87FB-46BC-A665-6E20B08D1607}" type="pres">
      <dgm:prSet presAssocID="{912AC2AD-4154-4F50-B26E-A13F8736E33D}" presName="sibTrans" presStyleLbl="sibTrans2D1" presStyleIdx="1" presStyleCnt="2"/>
      <dgm:spPr/>
    </dgm:pt>
    <dgm:pt modelId="{FED1D72D-9477-44F3-813D-5D297F676FE0}" type="pres">
      <dgm:prSet presAssocID="{912AC2AD-4154-4F50-B26E-A13F8736E33D}" presName="connectorText" presStyleLbl="sibTrans2D1" presStyleIdx="1" presStyleCnt="2"/>
      <dgm:spPr/>
    </dgm:pt>
    <dgm:pt modelId="{833CDA8D-5F3B-497A-B153-B974E9D07AA0}" type="pres">
      <dgm:prSet presAssocID="{31BFDBFC-B7BE-4C00-8A20-61608285E1C0}" presName="node" presStyleLbl="node1" presStyleIdx="2" presStyleCnt="3" custScaleX="160156">
        <dgm:presLayoutVars>
          <dgm:bulletEnabled val="1"/>
        </dgm:presLayoutVars>
      </dgm:prSet>
      <dgm:spPr/>
    </dgm:pt>
  </dgm:ptLst>
  <dgm:cxnLst>
    <dgm:cxn modelId="{E800D728-5BB0-4509-A195-95C6FB432B82}" type="presOf" srcId="{31BFDBFC-B7BE-4C00-8A20-61608285E1C0}" destId="{833CDA8D-5F3B-497A-B153-B974E9D07AA0}" srcOrd="0" destOrd="0" presId="urn:microsoft.com/office/officeart/2005/8/layout/process2"/>
    <dgm:cxn modelId="{D43B8566-87D0-4D22-9AA6-A558FB7B309C}" type="presOf" srcId="{C3F72CDB-C2F3-42DB-8FC3-5333099C0832}" destId="{4E3635CD-7827-4D57-98D3-C27A4BFCF021}" srcOrd="1" destOrd="0" presId="urn:microsoft.com/office/officeart/2005/8/layout/process2"/>
    <dgm:cxn modelId="{2B534349-CE45-4C00-A25B-0F8C217C12E0}" srcId="{4F572ED6-9B2C-4DC5-BFF5-D925C5A75F2E}" destId="{586F3DB1-4994-45F3-9209-F1D2390FE1B6}" srcOrd="1" destOrd="0" parTransId="{0B631DE9-5CE6-4BC4-80B8-DCB1DB213999}" sibTransId="{912AC2AD-4154-4F50-B26E-A13F8736E33D}"/>
    <dgm:cxn modelId="{772DCB6E-B517-48AE-8F22-D649100BD198}" type="presOf" srcId="{912AC2AD-4154-4F50-B26E-A13F8736E33D}" destId="{4DBB9820-87FB-46BC-A665-6E20B08D1607}" srcOrd="0" destOrd="0" presId="urn:microsoft.com/office/officeart/2005/8/layout/process2"/>
    <dgm:cxn modelId="{6289F65A-96C5-4278-A634-29707F7DADCE}" srcId="{4F572ED6-9B2C-4DC5-BFF5-D925C5A75F2E}" destId="{841B99FD-C34D-45B9-9A42-060729D384A3}" srcOrd="0" destOrd="0" parTransId="{D388B5DB-2DA9-41AB-A8B1-3881AEF8EAE8}" sibTransId="{C3F72CDB-C2F3-42DB-8FC3-5333099C0832}"/>
    <dgm:cxn modelId="{3FF76880-5BA7-43BE-AA1F-EFD862CF9F5C}" srcId="{4F572ED6-9B2C-4DC5-BFF5-D925C5A75F2E}" destId="{31BFDBFC-B7BE-4C00-8A20-61608285E1C0}" srcOrd="2" destOrd="0" parTransId="{604EC65C-DFAC-4B6D-B1BC-1F5EFD00D645}" sibTransId="{F1800455-4DD3-4620-B3AC-F1D788539D14}"/>
    <dgm:cxn modelId="{9DD21482-5C28-4ACB-AFCD-A154C732D8BC}" type="presOf" srcId="{4F572ED6-9B2C-4DC5-BFF5-D925C5A75F2E}" destId="{0725697A-8C6D-48DF-A26C-275EB19FF77C}" srcOrd="0" destOrd="0" presId="urn:microsoft.com/office/officeart/2005/8/layout/process2"/>
    <dgm:cxn modelId="{5CA095A8-53BD-4589-8487-1C45D81CBADD}" type="presOf" srcId="{C3F72CDB-C2F3-42DB-8FC3-5333099C0832}" destId="{CED78E4B-359A-43CD-9907-7C776B4F11BD}" srcOrd="0" destOrd="0" presId="urn:microsoft.com/office/officeart/2005/8/layout/process2"/>
    <dgm:cxn modelId="{2B22AEC3-ABAE-4CD7-B901-3A98B78FA566}" type="presOf" srcId="{586F3DB1-4994-45F3-9209-F1D2390FE1B6}" destId="{09B81403-CE5D-4605-A31B-5388F1384FC9}" srcOrd="0" destOrd="0" presId="urn:microsoft.com/office/officeart/2005/8/layout/process2"/>
    <dgm:cxn modelId="{390D2ED7-1EDB-4DB6-B328-FCADF1B2E928}" type="presOf" srcId="{912AC2AD-4154-4F50-B26E-A13F8736E33D}" destId="{FED1D72D-9477-44F3-813D-5D297F676FE0}" srcOrd="1" destOrd="0" presId="urn:microsoft.com/office/officeart/2005/8/layout/process2"/>
    <dgm:cxn modelId="{232C1DFB-B40E-4975-9770-A4F8AB65D52D}" type="presOf" srcId="{841B99FD-C34D-45B9-9A42-060729D384A3}" destId="{03F6147B-7181-4CAC-BCC6-15C7CEEBFDF9}" srcOrd="0" destOrd="0" presId="urn:microsoft.com/office/officeart/2005/8/layout/process2"/>
    <dgm:cxn modelId="{85EFB540-8672-40B6-8878-6B88C647FF58}" type="presParOf" srcId="{0725697A-8C6D-48DF-A26C-275EB19FF77C}" destId="{03F6147B-7181-4CAC-BCC6-15C7CEEBFDF9}" srcOrd="0" destOrd="0" presId="urn:microsoft.com/office/officeart/2005/8/layout/process2"/>
    <dgm:cxn modelId="{FBDCF436-2ECF-423A-8146-42FFC4BC22D4}" type="presParOf" srcId="{0725697A-8C6D-48DF-A26C-275EB19FF77C}" destId="{CED78E4B-359A-43CD-9907-7C776B4F11BD}" srcOrd="1" destOrd="0" presId="urn:microsoft.com/office/officeart/2005/8/layout/process2"/>
    <dgm:cxn modelId="{BBE1A26A-5CB1-489B-97A6-E969CF8ADE3A}" type="presParOf" srcId="{CED78E4B-359A-43CD-9907-7C776B4F11BD}" destId="{4E3635CD-7827-4D57-98D3-C27A4BFCF021}" srcOrd="0" destOrd="0" presId="urn:microsoft.com/office/officeart/2005/8/layout/process2"/>
    <dgm:cxn modelId="{05A1BDE9-CF61-42BA-A64F-3C321998541D}" type="presParOf" srcId="{0725697A-8C6D-48DF-A26C-275EB19FF77C}" destId="{09B81403-CE5D-4605-A31B-5388F1384FC9}" srcOrd="2" destOrd="0" presId="urn:microsoft.com/office/officeart/2005/8/layout/process2"/>
    <dgm:cxn modelId="{BABDB224-089B-46BF-B676-29AE1607D2A9}" type="presParOf" srcId="{0725697A-8C6D-48DF-A26C-275EB19FF77C}" destId="{4DBB9820-87FB-46BC-A665-6E20B08D1607}" srcOrd="3" destOrd="0" presId="urn:microsoft.com/office/officeart/2005/8/layout/process2"/>
    <dgm:cxn modelId="{13FAE1E0-AFB3-481C-9CBD-2F68CD0FB55E}" type="presParOf" srcId="{4DBB9820-87FB-46BC-A665-6E20B08D1607}" destId="{FED1D72D-9477-44F3-813D-5D297F676FE0}" srcOrd="0" destOrd="0" presId="urn:microsoft.com/office/officeart/2005/8/layout/process2"/>
    <dgm:cxn modelId="{FFF51B96-58F6-429B-BA82-3DBFD53948A8}" type="presParOf" srcId="{0725697A-8C6D-48DF-A26C-275EB19FF77C}" destId="{833CDA8D-5F3B-497A-B153-B974E9D07AA0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734AA79-06D4-4223-816B-E1CE3086E653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752332-3746-42AA-8512-642DF87166D0}">
      <dgm:prSet phldrT="[Текст]" custT="1"/>
      <dgm:spPr>
        <a:noFill/>
      </dgm:spPr>
      <dgm:t>
        <a:bodyPr/>
        <a:lstStyle/>
        <a:p>
          <a:r>
            <a:rPr lang="ru-RU" sz="2000" b="1" dirty="0">
              <a:solidFill>
                <a:srgbClr val="FF0000"/>
              </a:solidFill>
              <a:latin typeface="Georgia" panose="02040502050405020303" pitchFamily="18" charset="0"/>
            </a:rPr>
            <a:t>Воспитателю на заметку!</a:t>
          </a:r>
        </a:p>
      </dgm:t>
    </dgm:pt>
    <dgm:pt modelId="{1350EE79-D587-429F-B891-27E93A374B90}" type="parTrans" cxnId="{C8D67593-922B-47BF-AF5C-6A87BD6B428A}">
      <dgm:prSet/>
      <dgm:spPr/>
      <dgm:t>
        <a:bodyPr/>
        <a:lstStyle/>
        <a:p>
          <a:endParaRPr lang="ru-RU"/>
        </a:p>
      </dgm:t>
    </dgm:pt>
    <dgm:pt modelId="{E027BA34-4891-46EC-A0A0-A1C1DA495C34}" type="sibTrans" cxnId="{C8D67593-922B-47BF-AF5C-6A87BD6B428A}">
      <dgm:prSet/>
      <dgm:spPr/>
      <dgm:t>
        <a:bodyPr/>
        <a:lstStyle/>
        <a:p>
          <a:endParaRPr lang="ru-RU"/>
        </a:p>
      </dgm:t>
    </dgm:pt>
    <dgm:pt modelId="{D6BF9AD4-DE82-4224-AA41-89A16D0D8ACF}">
      <dgm:prSet phldrT="[Текст]" custT="1"/>
      <dgm:spPr>
        <a:noFill/>
      </dgm:spPr>
      <dgm:t>
        <a:bodyPr/>
        <a:lstStyle/>
        <a:p>
          <a:r>
            <a:rPr lang="ru-RU" sz="1200" b="1" dirty="0">
              <a:solidFill>
                <a:srgbClr val="002060"/>
              </a:solidFill>
              <a:latin typeface="Georgia" panose="02040502050405020303" pitchFamily="18" charset="0"/>
            </a:rPr>
            <a:t> Малыши не воспринимают призывы или обращения к целой группе. Им необходим взгляд в глаза, обращение по имени. Ласковое прикосновение, все то, что свидетельствует о личном внимании и персональной обращенности взрослог</a:t>
          </a:r>
          <a:r>
            <a:rPr lang="ru-RU" sz="1100" dirty="0"/>
            <a:t>о.</a:t>
          </a:r>
        </a:p>
      </dgm:t>
    </dgm:pt>
    <dgm:pt modelId="{635EE513-AD4F-456A-92EA-62C32C1F71BF}" type="parTrans" cxnId="{E9C234E2-B821-4E05-8B89-EC367EA2B9D5}">
      <dgm:prSet/>
      <dgm:spPr/>
      <dgm:t>
        <a:bodyPr/>
        <a:lstStyle/>
        <a:p>
          <a:endParaRPr lang="ru-RU"/>
        </a:p>
      </dgm:t>
    </dgm:pt>
    <dgm:pt modelId="{65D1422F-A9CA-4A3A-BA01-F3D3928D3068}" type="sibTrans" cxnId="{E9C234E2-B821-4E05-8B89-EC367EA2B9D5}">
      <dgm:prSet/>
      <dgm:spPr/>
      <dgm:t>
        <a:bodyPr/>
        <a:lstStyle/>
        <a:p>
          <a:endParaRPr lang="ru-RU"/>
        </a:p>
      </dgm:t>
    </dgm:pt>
    <dgm:pt modelId="{4DCB5A28-6942-4ADB-91DD-E0B973B97710}">
      <dgm:prSet phldrT="[Текст]" phldr="1"/>
      <dgm:spPr/>
      <dgm:t>
        <a:bodyPr/>
        <a:lstStyle/>
        <a:p>
          <a:endParaRPr lang="ru-RU" dirty="0"/>
        </a:p>
      </dgm:t>
    </dgm:pt>
    <dgm:pt modelId="{E6D5AA87-2446-4818-A3E6-BA16526E7683}" type="parTrans" cxnId="{52098F96-6169-461E-9137-E4EC43FF2019}">
      <dgm:prSet/>
      <dgm:spPr/>
      <dgm:t>
        <a:bodyPr/>
        <a:lstStyle/>
        <a:p>
          <a:endParaRPr lang="ru-RU"/>
        </a:p>
      </dgm:t>
    </dgm:pt>
    <dgm:pt modelId="{AF44A679-6B5D-472D-8B77-23F0AC21515A}" type="sibTrans" cxnId="{52098F96-6169-461E-9137-E4EC43FF2019}">
      <dgm:prSet/>
      <dgm:spPr/>
      <dgm:t>
        <a:bodyPr/>
        <a:lstStyle/>
        <a:p>
          <a:endParaRPr lang="ru-RU"/>
        </a:p>
      </dgm:t>
    </dgm:pt>
    <dgm:pt modelId="{56D454D0-2D48-49EC-845A-CCE4962DDEBC}">
      <dgm:prSet custT="1"/>
      <dgm:spPr>
        <a:noFill/>
      </dgm:spPr>
      <dgm:t>
        <a:bodyPr/>
        <a:lstStyle/>
        <a:p>
          <a:r>
            <a:rPr lang="ru-RU" sz="1200" b="1" dirty="0">
              <a:solidFill>
                <a:srgbClr val="002060"/>
              </a:solidFill>
              <a:latin typeface="Georgia" panose="02040502050405020303" pitchFamily="18" charset="0"/>
            </a:rPr>
            <a:t>Необходимо стимулировать активность каждого ребенка, вызывать его желание действовать, общаться. Играть, решать практические задачи</a:t>
          </a:r>
        </a:p>
      </dgm:t>
    </dgm:pt>
    <dgm:pt modelId="{D4CF9B5D-53AA-4DBF-8702-245731424CCD}" type="parTrans" cxnId="{8B708D3B-554D-4B93-AFF5-4D1A9DBDB559}">
      <dgm:prSet/>
      <dgm:spPr/>
      <dgm:t>
        <a:bodyPr/>
        <a:lstStyle/>
        <a:p>
          <a:endParaRPr lang="ru-RU"/>
        </a:p>
      </dgm:t>
    </dgm:pt>
    <dgm:pt modelId="{5B3D56F3-F097-4CA5-BC0D-B30CF59A0BE1}" type="sibTrans" cxnId="{8B708D3B-554D-4B93-AFF5-4D1A9DBDB559}">
      <dgm:prSet/>
      <dgm:spPr/>
      <dgm:t>
        <a:bodyPr/>
        <a:lstStyle/>
        <a:p>
          <a:endParaRPr lang="ru-RU"/>
        </a:p>
      </dgm:t>
    </dgm:pt>
    <dgm:pt modelId="{A88F4A88-41B0-4F5F-AEE1-F098ACF71249}">
      <dgm:prSet/>
      <dgm:spPr/>
      <dgm:t>
        <a:bodyPr/>
        <a:lstStyle/>
        <a:p>
          <a:endParaRPr lang="ru-RU" dirty="0"/>
        </a:p>
      </dgm:t>
    </dgm:pt>
    <dgm:pt modelId="{EFE3849F-50BA-47C0-BBC6-EA6EA7FBE48E}" type="parTrans" cxnId="{469E250E-8AEF-4EA8-BFCB-0FC9DDE48DF8}">
      <dgm:prSet/>
      <dgm:spPr/>
      <dgm:t>
        <a:bodyPr/>
        <a:lstStyle/>
        <a:p>
          <a:endParaRPr lang="ru-RU"/>
        </a:p>
      </dgm:t>
    </dgm:pt>
    <dgm:pt modelId="{B058325C-4F71-4B2B-AC68-52EDF940C961}" type="sibTrans" cxnId="{469E250E-8AEF-4EA8-BFCB-0FC9DDE48DF8}">
      <dgm:prSet/>
      <dgm:spPr/>
      <dgm:t>
        <a:bodyPr/>
        <a:lstStyle/>
        <a:p>
          <a:endParaRPr lang="ru-RU"/>
        </a:p>
      </dgm:t>
    </dgm:pt>
    <dgm:pt modelId="{15B7CF67-2DC6-416F-B85B-037AEBE7DCD9}">
      <dgm:prSet custT="1"/>
      <dgm:spPr>
        <a:noFill/>
      </dgm:spPr>
      <dgm:t>
        <a:bodyPr/>
        <a:lstStyle/>
        <a:p>
          <a:r>
            <a:rPr lang="ru-RU" sz="1200" b="1" dirty="0">
              <a:solidFill>
                <a:srgbClr val="002060"/>
              </a:solidFill>
              <a:latin typeface="Georgia" panose="02040502050405020303" pitchFamily="18" charset="0"/>
            </a:rPr>
            <a:t>Ребенок раннего возраста не может регулировать свое поведение посредством слова. Дети реагируют на выразительность мимики, эмоциональность и «заразительность» воспитателя</a:t>
          </a:r>
        </a:p>
      </dgm:t>
    </dgm:pt>
    <dgm:pt modelId="{E5DB3264-8E5D-417D-9D2B-9AF5A0B9AD63}" type="parTrans" cxnId="{5AF0E519-E9C1-41FD-829C-EFA5257C6B8E}">
      <dgm:prSet/>
      <dgm:spPr/>
      <dgm:t>
        <a:bodyPr/>
        <a:lstStyle/>
        <a:p>
          <a:endParaRPr lang="ru-RU"/>
        </a:p>
      </dgm:t>
    </dgm:pt>
    <dgm:pt modelId="{F3366B60-B835-41E4-A701-63300E63ADED}" type="sibTrans" cxnId="{5AF0E519-E9C1-41FD-829C-EFA5257C6B8E}">
      <dgm:prSet/>
      <dgm:spPr/>
      <dgm:t>
        <a:bodyPr/>
        <a:lstStyle/>
        <a:p>
          <a:endParaRPr lang="ru-RU"/>
        </a:p>
      </dgm:t>
    </dgm:pt>
    <dgm:pt modelId="{B714E7CA-D2F2-4930-A042-7BBBBC70FC73}">
      <dgm:prSet/>
      <dgm:spPr/>
      <dgm:t>
        <a:bodyPr/>
        <a:lstStyle/>
        <a:p>
          <a:endParaRPr lang="ru-RU"/>
        </a:p>
      </dgm:t>
    </dgm:pt>
    <dgm:pt modelId="{70F345CC-876B-4F50-AAC8-A2A0ADC00785}" type="parTrans" cxnId="{463882F2-43F6-49DA-BA0C-3651322CED22}">
      <dgm:prSet/>
      <dgm:spPr/>
      <dgm:t>
        <a:bodyPr/>
        <a:lstStyle/>
        <a:p>
          <a:endParaRPr lang="ru-RU"/>
        </a:p>
      </dgm:t>
    </dgm:pt>
    <dgm:pt modelId="{B79F9F90-9763-4476-B89D-506266ED98A1}" type="sibTrans" cxnId="{463882F2-43F6-49DA-BA0C-3651322CED22}">
      <dgm:prSet/>
      <dgm:spPr/>
      <dgm:t>
        <a:bodyPr/>
        <a:lstStyle/>
        <a:p>
          <a:endParaRPr lang="ru-RU"/>
        </a:p>
      </dgm:t>
    </dgm:pt>
    <dgm:pt modelId="{8EFD3028-0C1D-47FE-ADA6-207FE0CFA5C7}">
      <dgm:prSet/>
      <dgm:spPr/>
      <dgm:t>
        <a:bodyPr/>
        <a:lstStyle/>
        <a:p>
          <a:endParaRPr lang="ru-RU" dirty="0"/>
        </a:p>
      </dgm:t>
    </dgm:pt>
    <dgm:pt modelId="{8A348B39-8AEB-45EC-A773-BDE6A755AAFE}" type="parTrans" cxnId="{1E244E0C-4EB9-4465-B4E9-49D4D4F7E493}">
      <dgm:prSet/>
      <dgm:spPr/>
      <dgm:t>
        <a:bodyPr/>
        <a:lstStyle/>
        <a:p>
          <a:endParaRPr lang="ru-RU"/>
        </a:p>
      </dgm:t>
    </dgm:pt>
    <dgm:pt modelId="{39AB8995-98D6-49EA-BF3E-E6DAFC4D7391}" type="sibTrans" cxnId="{1E244E0C-4EB9-4465-B4E9-49D4D4F7E493}">
      <dgm:prSet/>
      <dgm:spPr/>
      <dgm:t>
        <a:bodyPr/>
        <a:lstStyle/>
        <a:p>
          <a:endParaRPr lang="ru-RU"/>
        </a:p>
      </dgm:t>
    </dgm:pt>
    <dgm:pt modelId="{7D1C65EE-4B21-49AF-A076-CE7DECC72313}" type="pres">
      <dgm:prSet presAssocID="{A734AA79-06D4-4223-816B-E1CE3086E653}" presName="composite" presStyleCnt="0">
        <dgm:presLayoutVars>
          <dgm:chMax val="1"/>
          <dgm:dir/>
          <dgm:resizeHandles val="exact"/>
        </dgm:presLayoutVars>
      </dgm:prSet>
      <dgm:spPr/>
    </dgm:pt>
    <dgm:pt modelId="{C198FFAE-C71E-44E6-8131-8B4EE62EBB91}" type="pres">
      <dgm:prSet presAssocID="{8D752332-3746-42AA-8512-642DF87166D0}" presName="roof" presStyleLbl="dkBgShp" presStyleIdx="0" presStyleCnt="2" custLinFactY="-151329" custLinFactNeighborX="2638" custLinFactNeighborY="-200000"/>
      <dgm:spPr/>
    </dgm:pt>
    <dgm:pt modelId="{66C28E19-079B-4B6C-91CC-3CD21F0611EA}" type="pres">
      <dgm:prSet presAssocID="{8D752332-3746-42AA-8512-642DF87166D0}" presName="pillars" presStyleCnt="0"/>
      <dgm:spPr/>
    </dgm:pt>
    <dgm:pt modelId="{AB33EACA-C8BF-4ECF-8041-F04E678C3351}" type="pres">
      <dgm:prSet presAssocID="{8D752332-3746-42AA-8512-642DF87166D0}" presName="pillar1" presStyleLbl="node1" presStyleIdx="0" presStyleCnt="3">
        <dgm:presLayoutVars>
          <dgm:bulletEnabled val="1"/>
        </dgm:presLayoutVars>
      </dgm:prSet>
      <dgm:spPr/>
    </dgm:pt>
    <dgm:pt modelId="{ADFC4B4E-B073-46AD-A1F3-F4713ED98CF9}" type="pres">
      <dgm:prSet presAssocID="{56D454D0-2D48-49EC-845A-CCE4962DDEBC}" presName="pillarX" presStyleLbl="node1" presStyleIdx="1" presStyleCnt="3">
        <dgm:presLayoutVars>
          <dgm:bulletEnabled val="1"/>
        </dgm:presLayoutVars>
      </dgm:prSet>
      <dgm:spPr/>
    </dgm:pt>
    <dgm:pt modelId="{9501A7BA-F4B6-420A-A27C-C55F9045989A}" type="pres">
      <dgm:prSet presAssocID="{15B7CF67-2DC6-416F-B85B-037AEBE7DCD9}" presName="pillarX" presStyleLbl="node1" presStyleIdx="2" presStyleCnt="3">
        <dgm:presLayoutVars>
          <dgm:bulletEnabled val="1"/>
        </dgm:presLayoutVars>
      </dgm:prSet>
      <dgm:spPr/>
    </dgm:pt>
    <dgm:pt modelId="{3D0538E1-A750-414D-A85B-CED1CDA870B5}" type="pres">
      <dgm:prSet presAssocID="{8D752332-3746-42AA-8512-642DF87166D0}" presName="base" presStyleLbl="dkBgShp" presStyleIdx="1" presStyleCnt="2"/>
      <dgm:spPr/>
    </dgm:pt>
  </dgm:ptLst>
  <dgm:cxnLst>
    <dgm:cxn modelId="{1E244E0C-4EB9-4465-B4E9-49D4D4F7E493}" srcId="{A734AA79-06D4-4223-816B-E1CE3086E653}" destId="{8EFD3028-0C1D-47FE-ADA6-207FE0CFA5C7}" srcOrd="2" destOrd="0" parTransId="{8A348B39-8AEB-45EC-A773-BDE6A755AAFE}" sibTransId="{39AB8995-98D6-49EA-BF3E-E6DAFC4D7391}"/>
    <dgm:cxn modelId="{469E250E-8AEF-4EA8-BFCB-0FC9DDE48DF8}" srcId="{A734AA79-06D4-4223-816B-E1CE3086E653}" destId="{A88F4A88-41B0-4F5F-AEE1-F098ACF71249}" srcOrd="3" destOrd="0" parTransId="{EFE3849F-50BA-47C0-BBC6-EA6EA7FBE48E}" sibTransId="{B058325C-4F71-4B2B-AC68-52EDF940C961}"/>
    <dgm:cxn modelId="{5AF0E519-E9C1-41FD-829C-EFA5257C6B8E}" srcId="{8D752332-3746-42AA-8512-642DF87166D0}" destId="{15B7CF67-2DC6-416F-B85B-037AEBE7DCD9}" srcOrd="2" destOrd="0" parTransId="{E5DB3264-8E5D-417D-9D2B-9AF5A0B9AD63}" sibTransId="{F3366B60-B835-41E4-A701-63300E63ADED}"/>
    <dgm:cxn modelId="{A26A3F2C-40CF-4309-A2AE-0EB39F1FBEB4}" type="presOf" srcId="{56D454D0-2D48-49EC-845A-CCE4962DDEBC}" destId="{ADFC4B4E-B073-46AD-A1F3-F4713ED98CF9}" srcOrd="0" destOrd="0" presId="urn:microsoft.com/office/officeart/2005/8/layout/hList3"/>
    <dgm:cxn modelId="{8B708D3B-554D-4B93-AFF5-4D1A9DBDB559}" srcId="{8D752332-3746-42AA-8512-642DF87166D0}" destId="{56D454D0-2D48-49EC-845A-CCE4962DDEBC}" srcOrd="1" destOrd="0" parTransId="{D4CF9B5D-53AA-4DBF-8702-245731424CCD}" sibTransId="{5B3D56F3-F097-4CA5-BC0D-B30CF59A0BE1}"/>
    <dgm:cxn modelId="{55FD7241-737C-49C6-8821-828403008015}" type="presOf" srcId="{8D752332-3746-42AA-8512-642DF87166D0}" destId="{C198FFAE-C71E-44E6-8131-8B4EE62EBB91}" srcOrd="0" destOrd="0" presId="urn:microsoft.com/office/officeart/2005/8/layout/hList3"/>
    <dgm:cxn modelId="{D7603563-FC0E-4F9F-A953-3F45A0B93CDE}" type="presOf" srcId="{D6BF9AD4-DE82-4224-AA41-89A16D0D8ACF}" destId="{AB33EACA-C8BF-4ECF-8041-F04E678C3351}" srcOrd="0" destOrd="0" presId="urn:microsoft.com/office/officeart/2005/8/layout/hList3"/>
    <dgm:cxn modelId="{6AC25D92-D135-4050-8EF9-F10FF3FAA403}" type="presOf" srcId="{A734AA79-06D4-4223-816B-E1CE3086E653}" destId="{7D1C65EE-4B21-49AF-A076-CE7DECC72313}" srcOrd="0" destOrd="0" presId="urn:microsoft.com/office/officeart/2005/8/layout/hList3"/>
    <dgm:cxn modelId="{C8D67593-922B-47BF-AF5C-6A87BD6B428A}" srcId="{A734AA79-06D4-4223-816B-E1CE3086E653}" destId="{8D752332-3746-42AA-8512-642DF87166D0}" srcOrd="0" destOrd="0" parTransId="{1350EE79-D587-429F-B891-27E93A374B90}" sibTransId="{E027BA34-4891-46EC-A0A0-A1C1DA495C34}"/>
    <dgm:cxn modelId="{52098F96-6169-461E-9137-E4EC43FF2019}" srcId="{A88F4A88-41B0-4F5F-AEE1-F098ACF71249}" destId="{4DCB5A28-6942-4ADB-91DD-E0B973B97710}" srcOrd="0" destOrd="0" parTransId="{E6D5AA87-2446-4818-A3E6-BA16526E7683}" sibTransId="{AF44A679-6B5D-472D-8B77-23F0AC21515A}"/>
    <dgm:cxn modelId="{69C598B3-67FC-46C4-B51B-BAB961812BD1}" type="presOf" srcId="{15B7CF67-2DC6-416F-B85B-037AEBE7DCD9}" destId="{9501A7BA-F4B6-420A-A27C-C55F9045989A}" srcOrd="0" destOrd="0" presId="urn:microsoft.com/office/officeart/2005/8/layout/hList3"/>
    <dgm:cxn modelId="{E9C234E2-B821-4E05-8B89-EC367EA2B9D5}" srcId="{8D752332-3746-42AA-8512-642DF87166D0}" destId="{D6BF9AD4-DE82-4224-AA41-89A16D0D8ACF}" srcOrd="0" destOrd="0" parTransId="{635EE513-AD4F-456A-92EA-62C32C1F71BF}" sibTransId="{65D1422F-A9CA-4A3A-BA01-F3D3928D3068}"/>
    <dgm:cxn modelId="{463882F2-43F6-49DA-BA0C-3651322CED22}" srcId="{A734AA79-06D4-4223-816B-E1CE3086E653}" destId="{B714E7CA-D2F2-4930-A042-7BBBBC70FC73}" srcOrd="1" destOrd="0" parTransId="{70F345CC-876B-4F50-AAC8-A2A0ADC00785}" sibTransId="{B79F9F90-9763-4476-B89D-506266ED98A1}"/>
    <dgm:cxn modelId="{671893A5-7CB2-47C1-820D-20E3B10CBD4D}" type="presParOf" srcId="{7D1C65EE-4B21-49AF-A076-CE7DECC72313}" destId="{C198FFAE-C71E-44E6-8131-8B4EE62EBB91}" srcOrd="0" destOrd="0" presId="urn:microsoft.com/office/officeart/2005/8/layout/hList3"/>
    <dgm:cxn modelId="{6287C2BE-C582-4BBB-BF05-68936A54E8B9}" type="presParOf" srcId="{7D1C65EE-4B21-49AF-A076-CE7DECC72313}" destId="{66C28E19-079B-4B6C-91CC-3CD21F0611EA}" srcOrd="1" destOrd="0" presId="urn:microsoft.com/office/officeart/2005/8/layout/hList3"/>
    <dgm:cxn modelId="{F92C98C1-0A9E-4C2A-86C1-C35EC0D8F7AD}" type="presParOf" srcId="{66C28E19-079B-4B6C-91CC-3CD21F0611EA}" destId="{AB33EACA-C8BF-4ECF-8041-F04E678C3351}" srcOrd="0" destOrd="0" presId="urn:microsoft.com/office/officeart/2005/8/layout/hList3"/>
    <dgm:cxn modelId="{7E0A48C4-8E9B-4B8F-8FC9-64407760C601}" type="presParOf" srcId="{66C28E19-079B-4B6C-91CC-3CD21F0611EA}" destId="{ADFC4B4E-B073-46AD-A1F3-F4713ED98CF9}" srcOrd="1" destOrd="0" presId="urn:microsoft.com/office/officeart/2005/8/layout/hList3"/>
    <dgm:cxn modelId="{9280623C-72CF-4A42-98AA-FD882EE0BCF2}" type="presParOf" srcId="{66C28E19-079B-4B6C-91CC-3CD21F0611EA}" destId="{9501A7BA-F4B6-420A-A27C-C55F9045989A}" srcOrd="2" destOrd="0" presId="urn:microsoft.com/office/officeart/2005/8/layout/hList3"/>
    <dgm:cxn modelId="{6B145BD5-B489-445F-BCCD-28A030EF99B1}" type="presParOf" srcId="{7D1C65EE-4B21-49AF-A076-CE7DECC72313}" destId="{3D0538E1-A750-414D-A85B-CED1CDA870B5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9B56189-A37B-40C4-86D3-5FC4C90B5859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1D52FA0B-0D48-458A-8970-210D9F342F97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Значение взрослого в организации воспитательного и образовательного процесса</a:t>
          </a:r>
        </a:p>
        <a:p>
          <a:pPr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dirty="0"/>
        </a:p>
      </dgm:t>
    </dgm:pt>
    <dgm:pt modelId="{5DDA607E-1986-49B4-B24F-2BC96251D3F2}" type="parTrans" cxnId="{BA694082-8DD7-41D8-8E1E-A33F4210E240}">
      <dgm:prSet/>
      <dgm:spPr/>
      <dgm:t>
        <a:bodyPr/>
        <a:lstStyle/>
        <a:p>
          <a:endParaRPr lang="ru-RU"/>
        </a:p>
      </dgm:t>
    </dgm:pt>
    <dgm:pt modelId="{62BC6047-BBE3-472C-B2F1-88EBDE8C52DD}" type="sibTrans" cxnId="{BA694082-8DD7-41D8-8E1E-A33F4210E240}">
      <dgm:prSet/>
      <dgm:spPr/>
      <dgm:t>
        <a:bodyPr/>
        <a:lstStyle/>
        <a:p>
          <a:endParaRPr lang="ru-RU"/>
        </a:p>
      </dgm:t>
    </dgm:pt>
    <dgm:pt modelId="{CF89F4A0-4870-4648-9D02-C2555045F820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Важность преобладания индивидуальной работы над фронтальными занятиями</a:t>
          </a:r>
        </a:p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dirty="0"/>
        </a:p>
      </dgm:t>
    </dgm:pt>
    <dgm:pt modelId="{4B006BFF-085A-4F22-848C-7B50E4827182}" type="parTrans" cxnId="{3A78139D-4DA4-4DD2-818A-6B936F3E95FC}">
      <dgm:prSet/>
      <dgm:spPr/>
      <dgm:t>
        <a:bodyPr/>
        <a:lstStyle/>
        <a:p>
          <a:endParaRPr lang="ru-RU"/>
        </a:p>
      </dgm:t>
    </dgm:pt>
    <dgm:pt modelId="{C16037C2-0152-4F28-BC9A-103A0C0045A0}" type="sibTrans" cxnId="{3A78139D-4DA4-4DD2-818A-6B936F3E95FC}">
      <dgm:prSet/>
      <dgm:spPr/>
      <dgm:t>
        <a:bodyPr/>
        <a:lstStyle/>
        <a:p>
          <a:endParaRPr lang="ru-RU"/>
        </a:p>
      </dgm:t>
    </dgm:pt>
    <dgm:pt modelId="{66028B3A-FE47-44B3-A4FA-C236920D11F8}">
      <dgm:prSet phldrT="[Текст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                 Возрастные особенности и </a:t>
          </a:r>
          <a:r>
            <a:rPr lang="ru-RU" sz="1400" dirty="0" err="1">
              <a:latin typeface="Georgia" pitchFamily="18" charset="0"/>
            </a:rPr>
            <a:t>сензитивные</a:t>
          </a:r>
          <a:r>
            <a:rPr lang="ru-RU" sz="1400" dirty="0">
              <a:latin typeface="Georgia" pitchFamily="18" charset="0"/>
            </a:rPr>
            <a:t> периоды развития (речь, предметная деятельность, </a:t>
          </a: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общение со взрослыми и сверстниками)</a:t>
          </a:r>
        </a:p>
        <a:p>
          <a:pPr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dirty="0"/>
        </a:p>
      </dgm:t>
    </dgm:pt>
    <dgm:pt modelId="{C4D12C03-6A4E-47EC-95E6-16EA7357EEDA}" type="parTrans" cxnId="{496C8B11-70B0-4CC6-8AA1-286B5CA4F94B}">
      <dgm:prSet/>
      <dgm:spPr/>
      <dgm:t>
        <a:bodyPr/>
        <a:lstStyle/>
        <a:p>
          <a:endParaRPr lang="ru-RU"/>
        </a:p>
      </dgm:t>
    </dgm:pt>
    <dgm:pt modelId="{6A50CA79-AA4D-4A1F-858F-DCEF15A8EE30}" type="sibTrans" cxnId="{496C8B11-70B0-4CC6-8AA1-286B5CA4F94B}">
      <dgm:prSet/>
      <dgm:spPr/>
      <dgm:t>
        <a:bodyPr/>
        <a:lstStyle/>
        <a:p>
          <a:endParaRPr lang="ru-RU"/>
        </a:p>
      </dgm:t>
    </dgm:pt>
    <dgm:pt modelId="{24F7CF1F-8E15-48C9-BD40-C798A54A1F06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            Важность взаимодействия в </a:t>
          </a:r>
          <a:r>
            <a:rPr lang="ru-RU" sz="1400" dirty="0" err="1">
              <a:latin typeface="Georgia" pitchFamily="18" charset="0"/>
            </a:rPr>
            <a:t>образовательно</a:t>
          </a:r>
          <a:r>
            <a:rPr lang="ru-RU" sz="1400" dirty="0">
              <a:latin typeface="Georgia" pitchFamily="18" charset="0"/>
            </a:rPr>
            <a:t> – развивающей работе разных специалистов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(логопед, психолог, инструктор по </a:t>
          </a:r>
          <a:r>
            <a:rPr lang="ru-RU" sz="1400" dirty="0" err="1">
              <a:latin typeface="Georgia" pitchFamily="18" charset="0"/>
            </a:rPr>
            <a:t>физо</a:t>
          </a:r>
          <a:r>
            <a:rPr lang="ru-RU" sz="1400" dirty="0">
              <a:latin typeface="Georgia" pitchFamily="18" charset="0"/>
            </a:rPr>
            <a:t>, музыкальный руководитель и воспитатель)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dirty="0"/>
        </a:p>
      </dgm:t>
    </dgm:pt>
    <dgm:pt modelId="{102E7E4A-5F11-4191-8F97-8ECB9D3A073A}" type="parTrans" cxnId="{2EA9D8CA-5EE4-4901-A4BA-60ABE0FCE614}">
      <dgm:prSet/>
      <dgm:spPr/>
      <dgm:t>
        <a:bodyPr/>
        <a:lstStyle/>
        <a:p>
          <a:endParaRPr lang="ru-RU"/>
        </a:p>
      </dgm:t>
    </dgm:pt>
    <dgm:pt modelId="{02368A79-86B3-4AC3-819F-B94EFA4DF2D5}" type="sibTrans" cxnId="{2EA9D8CA-5EE4-4901-A4BA-60ABE0FCE614}">
      <dgm:prSet/>
      <dgm:spPr/>
      <dgm:t>
        <a:bodyPr/>
        <a:lstStyle/>
        <a:p>
          <a:endParaRPr lang="ru-RU"/>
        </a:p>
      </dgm:t>
    </dgm:pt>
    <dgm:pt modelId="{DE22C4A0-806C-4A8B-B3DE-1ECF86E8AEBB}">
      <dgm:prSet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Значение просветительской, консультативной и психотерапевтической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>
              <a:latin typeface="Georgia" pitchFamily="18" charset="0"/>
            </a:rPr>
            <a:t> работы с родителями</a:t>
          </a:r>
        </a:p>
        <a:p>
          <a:pPr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dirty="0"/>
        </a:p>
      </dgm:t>
    </dgm:pt>
    <dgm:pt modelId="{0D018EBF-2540-4C09-81CC-BBF94CED6A68}" type="parTrans" cxnId="{A2D9F3F7-4A6E-4C71-BCA2-CBEB4B7C9A95}">
      <dgm:prSet/>
      <dgm:spPr/>
      <dgm:t>
        <a:bodyPr/>
        <a:lstStyle/>
        <a:p>
          <a:endParaRPr lang="ru-RU"/>
        </a:p>
      </dgm:t>
    </dgm:pt>
    <dgm:pt modelId="{59B6D84E-F0DE-4E98-8543-4B81B00D50C0}" type="sibTrans" cxnId="{A2D9F3F7-4A6E-4C71-BCA2-CBEB4B7C9A95}">
      <dgm:prSet/>
      <dgm:spPr/>
      <dgm:t>
        <a:bodyPr/>
        <a:lstStyle/>
        <a:p>
          <a:endParaRPr lang="ru-RU"/>
        </a:p>
      </dgm:t>
    </dgm:pt>
    <dgm:pt modelId="{3065A53C-BA6F-496D-BFBC-8007EBE91E3C}" type="pres">
      <dgm:prSet presAssocID="{A9B56189-A37B-40C4-86D3-5FC4C90B5859}" presName="linearFlow" presStyleCnt="0">
        <dgm:presLayoutVars>
          <dgm:dir/>
          <dgm:resizeHandles val="exact"/>
        </dgm:presLayoutVars>
      </dgm:prSet>
      <dgm:spPr/>
    </dgm:pt>
    <dgm:pt modelId="{8D6DB030-F31E-4EF9-8561-E9DA124B7EE0}" type="pres">
      <dgm:prSet presAssocID="{1D52FA0B-0D48-458A-8970-210D9F342F97}" presName="composite" presStyleCnt="0"/>
      <dgm:spPr/>
    </dgm:pt>
    <dgm:pt modelId="{E821DAC8-62DA-406C-9249-ECA07651B430}" type="pres">
      <dgm:prSet presAssocID="{1D52FA0B-0D48-458A-8970-210D9F342F97}" presName="imgShp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2A5142C-AD57-461E-A482-621F7351F686}" type="pres">
      <dgm:prSet presAssocID="{1D52FA0B-0D48-458A-8970-210D9F342F97}" presName="txShp" presStyleLbl="node1" presStyleIdx="0" presStyleCnt="5" custScaleX="117144">
        <dgm:presLayoutVars>
          <dgm:bulletEnabled val="1"/>
        </dgm:presLayoutVars>
      </dgm:prSet>
      <dgm:spPr/>
    </dgm:pt>
    <dgm:pt modelId="{DA76FB6D-F8C4-41F0-91E5-0392E8ED4D68}" type="pres">
      <dgm:prSet presAssocID="{62BC6047-BBE3-472C-B2F1-88EBDE8C52DD}" presName="spacing" presStyleCnt="0"/>
      <dgm:spPr/>
    </dgm:pt>
    <dgm:pt modelId="{D41A5387-0B25-41FB-B245-0F4CCF568D0E}" type="pres">
      <dgm:prSet presAssocID="{CF89F4A0-4870-4648-9D02-C2555045F820}" presName="composite" presStyleCnt="0"/>
      <dgm:spPr/>
    </dgm:pt>
    <dgm:pt modelId="{7093665E-F17F-4599-A3DF-F68630664121}" type="pres">
      <dgm:prSet presAssocID="{CF89F4A0-4870-4648-9D02-C2555045F820}" presName="imgShp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D8E427E-0F72-45A7-B5FF-D09BEEF6310F}" type="pres">
      <dgm:prSet presAssocID="{CF89F4A0-4870-4648-9D02-C2555045F820}" presName="txShp" presStyleLbl="node1" presStyleIdx="1" presStyleCnt="5" custScaleX="117144">
        <dgm:presLayoutVars>
          <dgm:bulletEnabled val="1"/>
        </dgm:presLayoutVars>
      </dgm:prSet>
      <dgm:spPr/>
    </dgm:pt>
    <dgm:pt modelId="{BAEA65F5-0100-4E71-B720-DF949BF6B59E}" type="pres">
      <dgm:prSet presAssocID="{C16037C2-0152-4F28-BC9A-103A0C0045A0}" presName="spacing" presStyleCnt="0"/>
      <dgm:spPr/>
    </dgm:pt>
    <dgm:pt modelId="{E6492D66-F405-4816-9A41-45719934EE95}" type="pres">
      <dgm:prSet presAssocID="{66028B3A-FE47-44B3-A4FA-C236920D11F8}" presName="composite" presStyleCnt="0"/>
      <dgm:spPr/>
    </dgm:pt>
    <dgm:pt modelId="{32FBD814-6EA9-4032-A2AF-1D6B7B46B842}" type="pres">
      <dgm:prSet presAssocID="{66028B3A-FE47-44B3-A4FA-C236920D11F8}" presName="imgShp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7E9111EA-D5AD-4994-9F5B-AE434D88D917}" type="pres">
      <dgm:prSet presAssocID="{66028B3A-FE47-44B3-A4FA-C236920D11F8}" presName="txShp" presStyleLbl="node1" presStyleIdx="2" presStyleCnt="5" custScaleX="116590">
        <dgm:presLayoutVars>
          <dgm:bulletEnabled val="1"/>
        </dgm:presLayoutVars>
      </dgm:prSet>
      <dgm:spPr/>
    </dgm:pt>
    <dgm:pt modelId="{16BD1581-432C-4D83-8365-3980AB9C709A}" type="pres">
      <dgm:prSet presAssocID="{6A50CA79-AA4D-4A1F-858F-DCEF15A8EE30}" presName="spacing" presStyleCnt="0"/>
      <dgm:spPr/>
    </dgm:pt>
    <dgm:pt modelId="{BDCE8B46-08FD-4C8F-984F-8745829ADBF6}" type="pres">
      <dgm:prSet presAssocID="{24F7CF1F-8E15-48C9-BD40-C798A54A1F06}" presName="composite" presStyleCnt="0"/>
      <dgm:spPr/>
    </dgm:pt>
    <dgm:pt modelId="{837A298E-44C5-4DEF-B4B8-C9EBEDBBD347}" type="pres">
      <dgm:prSet presAssocID="{24F7CF1F-8E15-48C9-BD40-C798A54A1F06}" presName="imgShp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70BEC792-D64F-4D0A-B665-A820F57BF29F}" type="pres">
      <dgm:prSet presAssocID="{24F7CF1F-8E15-48C9-BD40-C798A54A1F06}" presName="txShp" presStyleLbl="node1" presStyleIdx="3" presStyleCnt="5" custScaleX="116206">
        <dgm:presLayoutVars>
          <dgm:bulletEnabled val="1"/>
        </dgm:presLayoutVars>
      </dgm:prSet>
      <dgm:spPr/>
    </dgm:pt>
    <dgm:pt modelId="{48BD565B-4455-4808-B097-23010BEE33DF}" type="pres">
      <dgm:prSet presAssocID="{02368A79-86B3-4AC3-819F-B94EFA4DF2D5}" presName="spacing" presStyleCnt="0"/>
      <dgm:spPr/>
    </dgm:pt>
    <dgm:pt modelId="{D102CEFD-383A-4DE9-993A-82DC269A5033}" type="pres">
      <dgm:prSet presAssocID="{DE22C4A0-806C-4A8B-B3DE-1ECF86E8AEBB}" presName="composite" presStyleCnt="0"/>
      <dgm:spPr/>
    </dgm:pt>
    <dgm:pt modelId="{7B3728B9-7D0A-4BA1-B231-408201D0A280}" type="pres">
      <dgm:prSet presAssocID="{DE22C4A0-806C-4A8B-B3DE-1ECF86E8AEBB}" presName="imgShp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CC528A0A-30AD-4C48-B5B3-610D6E578330}" type="pres">
      <dgm:prSet presAssocID="{DE22C4A0-806C-4A8B-B3DE-1ECF86E8AEBB}" presName="txShp" presStyleLbl="node1" presStyleIdx="4" presStyleCnt="5" custScaleX="115098">
        <dgm:presLayoutVars>
          <dgm:bulletEnabled val="1"/>
        </dgm:presLayoutVars>
      </dgm:prSet>
      <dgm:spPr/>
    </dgm:pt>
  </dgm:ptLst>
  <dgm:cxnLst>
    <dgm:cxn modelId="{496C8B11-70B0-4CC6-8AA1-286B5CA4F94B}" srcId="{A9B56189-A37B-40C4-86D3-5FC4C90B5859}" destId="{66028B3A-FE47-44B3-A4FA-C236920D11F8}" srcOrd="2" destOrd="0" parTransId="{C4D12C03-6A4E-47EC-95E6-16EA7357EEDA}" sibTransId="{6A50CA79-AA4D-4A1F-858F-DCEF15A8EE30}"/>
    <dgm:cxn modelId="{31A61C31-7908-43BA-972E-22213972B4F1}" type="presOf" srcId="{24F7CF1F-8E15-48C9-BD40-C798A54A1F06}" destId="{70BEC792-D64F-4D0A-B665-A820F57BF29F}" srcOrd="0" destOrd="0" presId="urn:microsoft.com/office/officeart/2005/8/layout/vList3#1"/>
    <dgm:cxn modelId="{573AB180-F50D-46AF-9B65-56F4912035BC}" type="presOf" srcId="{DE22C4A0-806C-4A8B-B3DE-1ECF86E8AEBB}" destId="{CC528A0A-30AD-4C48-B5B3-610D6E578330}" srcOrd="0" destOrd="0" presId="urn:microsoft.com/office/officeart/2005/8/layout/vList3#1"/>
    <dgm:cxn modelId="{BA694082-8DD7-41D8-8E1E-A33F4210E240}" srcId="{A9B56189-A37B-40C4-86D3-5FC4C90B5859}" destId="{1D52FA0B-0D48-458A-8970-210D9F342F97}" srcOrd="0" destOrd="0" parTransId="{5DDA607E-1986-49B4-B24F-2BC96251D3F2}" sibTransId="{62BC6047-BBE3-472C-B2F1-88EBDE8C52DD}"/>
    <dgm:cxn modelId="{38301F89-A211-4F06-B508-5337DE46752B}" type="presOf" srcId="{66028B3A-FE47-44B3-A4FA-C236920D11F8}" destId="{7E9111EA-D5AD-4994-9F5B-AE434D88D917}" srcOrd="0" destOrd="0" presId="urn:microsoft.com/office/officeart/2005/8/layout/vList3#1"/>
    <dgm:cxn modelId="{88570294-5955-4A52-A0C9-4BC0A4E834F7}" type="presOf" srcId="{1D52FA0B-0D48-458A-8970-210D9F342F97}" destId="{F2A5142C-AD57-461E-A482-621F7351F686}" srcOrd="0" destOrd="0" presId="urn:microsoft.com/office/officeart/2005/8/layout/vList3#1"/>
    <dgm:cxn modelId="{3A78139D-4DA4-4DD2-818A-6B936F3E95FC}" srcId="{A9B56189-A37B-40C4-86D3-5FC4C90B5859}" destId="{CF89F4A0-4870-4648-9D02-C2555045F820}" srcOrd="1" destOrd="0" parTransId="{4B006BFF-085A-4F22-848C-7B50E4827182}" sibTransId="{C16037C2-0152-4F28-BC9A-103A0C0045A0}"/>
    <dgm:cxn modelId="{2EA9D8CA-5EE4-4901-A4BA-60ABE0FCE614}" srcId="{A9B56189-A37B-40C4-86D3-5FC4C90B5859}" destId="{24F7CF1F-8E15-48C9-BD40-C798A54A1F06}" srcOrd="3" destOrd="0" parTransId="{102E7E4A-5F11-4191-8F97-8ECB9D3A073A}" sibTransId="{02368A79-86B3-4AC3-819F-B94EFA4DF2D5}"/>
    <dgm:cxn modelId="{E8DE61D8-880B-4954-8BFE-48E0B334BEE6}" type="presOf" srcId="{CF89F4A0-4870-4648-9D02-C2555045F820}" destId="{FD8E427E-0F72-45A7-B5FF-D09BEEF6310F}" srcOrd="0" destOrd="0" presId="urn:microsoft.com/office/officeart/2005/8/layout/vList3#1"/>
    <dgm:cxn modelId="{5CE9DBF0-82EC-4513-923E-A0C3765F4D45}" type="presOf" srcId="{A9B56189-A37B-40C4-86D3-5FC4C90B5859}" destId="{3065A53C-BA6F-496D-BFBC-8007EBE91E3C}" srcOrd="0" destOrd="0" presId="urn:microsoft.com/office/officeart/2005/8/layout/vList3#1"/>
    <dgm:cxn modelId="{A2D9F3F7-4A6E-4C71-BCA2-CBEB4B7C9A95}" srcId="{A9B56189-A37B-40C4-86D3-5FC4C90B5859}" destId="{DE22C4A0-806C-4A8B-B3DE-1ECF86E8AEBB}" srcOrd="4" destOrd="0" parTransId="{0D018EBF-2540-4C09-81CC-BBF94CED6A68}" sibTransId="{59B6D84E-F0DE-4E98-8543-4B81B00D50C0}"/>
    <dgm:cxn modelId="{DBF2D0EB-7D6C-4BA3-901F-7156E5DE8DFD}" type="presParOf" srcId="{3065A53C-BA6F-496D-BFBC-8007EBE91E3C}" destId="{8D6DB030-F31E-4EF9-8561-E9DA124B7EE0}" srcOrd="0" destOrd="0" presId="urn:microsoft.com/office/officeart/2005/8/layout/vList3#1"/>
    <dgm:cxn modelId="{44091547-86BC-45AB-9F17-5858FB7CF872}" type="presParOf" srcId="{8D6DB030-F31E-4EF9-8561-E9DA124B7EE0}" destId="{E821DAC8-62DA-406C-9249-ECA07651B430}" srcOrd="0" destOrd="0" presId="urn:microsoft.com/office/officeart/2005/8/layout/vList3#1"/>
    <dgm:cxn modelId="{E350AEB0-5819-494F-85A7-82B9226BE229}" type="presParOf" srcId="{8D6DB030-F31E-4EF9-8561-E9DA124B7EE0}" destId="{F2A5142C-AD57-461E-A482-621F7351F686}" srcOrd="1" destOrd="0" presId="urn:microsoft.com/office/officeart/2005/8/layout/vList3#1"/>
    <dgm:cxn modelId="{61265853-BFA0-4C81-A892-2B15F6EBB25C}" type="presParOf" srcId="{3065A53C-BA6F-496D-BFBC-8007EBE91E3C}" destId="{DA76FB6D-F8C4-41F0-91E5-0392E8ED4D68}" srcOrd="1" destOrd="0" presId="urn:microsoft.com/office/officeart/2005/8/layout/vList3#1"/>
    <dgm:cxn modelId="{641F2AC0-00E5-4E73-96FF-FC5FAE8B4C39}" type="presParOf" srcId="{3065A53C-BA6F-496D-BFBC-8007EBE91E3C}" destId="{D41A5387-0B25-41FB-B245-0F4CCF568D0E}" srcOrd="2" destOrd="0" presId="urn:microsoft.com/office/officeart/2005/8/layout/vList3#1"/>
    <dgm:cxn modelId="{16DEDAD0-B1DA-43A0-AD7F-F91558D47AE8}" type="presParOf" srcId="{D41A5387-0B25-41FB-B245-0F4CCF568D0E}" destId="{7093665E-F17F-4599-A3DF-F68630664121}" srcOrd="0" destOrd="0" presId="urn:microsoft.com/office/officeart/2005/8/layout/vList3#1"/>
    <dgm:cxn modelId="{521E1CF4-64E7-41CB-B34E-4DCF1CB109B1}" type="presParOf" srcId="{D41A5387-0B25-41FB-B245-0F4CCF568D0E}" destId="{FD8E427E-0F72-45A7-B5FF-D09BEEF6310F}" srcOrd="1" destOrd="0" presId="urn:microsoft.com/office/officeart/2005/8/layout/vList3#1"/>
    <dgm:cxn modelId="{33151774-7D99-427B-B5BF-B835FD9CFEE8}" type="presParOf" srcId="{3065A53C-BA6F-496D-BFBC-8007EBE91E3C}" destId="{BAEA65F5-0100-4E71-B720-DF949BF6B59E}" srcOrd="3" destOrd="0" presId="urn:microsoft.com/office/officeart/2005/8/layout/vList3#1"/>
    <dgm:cxn modelId="{86162B7D-1C77-4BE8-AF1F-D4182C9D84F5}" type="presParOf" srcId="{3065A53C-BA6F-496D-BFBC-8007EBE91E3C}" destId="{E6492D66-F405-4816-9A41-45719934EE95}" srcOrd="4" destOrd="0" presId="urn:microsoft.com/office/officeart/2005/8/layout/vList3#1"/>
    <dgm:cxn modelId="{266DEB52-558D-4022-B91F-648FF25CEA6A}" type="presParOf" srcId="{E6492D66-F405-4816-9A41-45719934EE95}" destId="{32FBD814-6EA9-4032-A2AF-1D6B7B46B842}" srcOrd="0" destOrd="0" presId="urn:microsoft.com/office/officeart/2005/8/layout/vList3#1"/>
    <dgm:cxn modelId="{A440C1EF-1F37-4EC0-B384-4FEAA3C8F0F4}" type="presParOf" srcId="{E6492D66-F405-4816-9A41-45719934EE95}" destId="{7E9111EA-D5AD-4994-9F5B-AE434D88D917}" srcOrd="1" destOrd="0" presId="urn:microsoft.com/office/officeart/2005/8/layout/vList3#1"/>
    <dgm:cxn modelId="{F1D0465C-365C-494A-90D5-2C8AED8C308B}" type="presParOf" srcId="{3065A53C-BA6F-496D-BFBC-8007EBE91E3C}" destId="{16BD1581-432C-4D83-8365-3980AB9C709A}" srcOrd="5" destOrd="0" presId="urn:microsoft.com/office/officeart/2005/8/layout/vList3#1"/>
    <dgm:cxn modelId="{7C1AE407-3604-487B-AA8F-25C5003C9442}" type="presParOf" srcId="{3065A53C-BA6F-496D-BFBC-8007EBE91E3C}" destId="{BDCE8B46-08FD-4C8F-984F-8745829ADBF6}" srcOrd="6" destOrd="0" presId="urn:microsoft.com/office/officeart/2005/8/layout/vList3#1"/>
    <dgm:cxn modelId="{2648AA99-6C52-4959-A4F4-DD438A4C24E3}" type="presParOf" srcId="{BDCE8B46-08FD-4C8F-984F-8745829ADBF6}" destId="{837A298E-44C5-4DEF-B4B8-C9EBEDBBD347}" srcOrd="0" destOrd="0" presId="urn:microsoft.com/office/officeart/2005/8/layout/vList3#1"/>
    <dgm:cxn modelId="{AC2A1A34-DDCE-4938-BAFB-26E2DF89F8B9}" type="presParOf" srcId="{BDCE8B46-08FD-4C8F-984F-8745829ADBF6}" destId="{70BEC792-D64F-4D0A-B665-A820F57BF29F}" srcOrd="1" destOrd="0" presId="urn:microsoft.com/office/officeart/2005/8/layout/vList3#1"/>
    <dgm:cxn modelId="{9D6C81D6-7451-40BE-83B0-504BE54CD6BD}" type="presParOf" srcId="{3065A53C-BA6F-496D-BFBC-8007EBE91E3C}" destId="{48BD565B-4455-4808-B097-23010BEE33DF}" srcOrd="7" destOrd="0" presId="urn:microsoft.com/office/officeart/2005/8/layout/vList3#1"/>
    <dgm:cxn modelId="{EDBB5282-6A82-4114-9CA5-6430283D153F}" type="presParOf" srcId="{3065A53C-BA6F-496D-BFBC-8007EBE91E3C}" destId="{D102CEFD-383A-4DE9-993A-82DC269A5033}" srcOrd="8" destOrd="0" presId="urn:microsoft.com/office/officeart/2005/8/layout/vList3#1"/>
    <dgm:cxn modelId="{FBEE798B-1140-499D-8EB2-315E52A1EB9E}" type="presParOf" srcId="{D102CEFD-383A-4DE9-993A-82DC269A5033}" destId="{7B3728B9-7D0A-4BA1-B231-408201D0A280}" srcOrd="0" destOrd="0" presId="urn:microsoft.com/office/officeart/2005/8/layout/vList3#1"/>
    <dgm:cxn modelId="{906D0733-53AD-407D-9821-A7D847B7C79B}" type="presParOf" srcId="{D102CEFD-383A-4DE9-993A-82DC269A5033}" destId="{CC528A0A-30AD-4C48-B5B3-610D6E578330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7C8B23-C3F1-4EA1-9753-0BE615666368}">
      <dsp:nvSpPr>
        <dsp:cNvPr id="0" name=""/>
        <dsp:cNvSpPr/>
      </dsp:nvSpPr>
      <dsp:spPr>
        <a:xfrm>
          <a:off x="0" y="54379"/>
          <a:ext cx="9960427" cy="528179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b="1" kern="1200" dirty="0">
            <a:latin typeface="Georgia" pitchFamily="18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Раннее начало  развития недостаточно сформированных сфер и функций</a:t>
          </a:r>
        </a:p>
        <a:p>
          <a:pPr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kern="1200" dirty="0"/>
        </a:p>
      </dsp:txBody>
      <dsp:txXfrm>
        <a:off x="25784" y="80163"/>
        <a:ext cx="9908859" cy="476611"/>
      </dsp:txXfrm>
    </dsp:sp>
    <dsp:sp modelId="{88FEEB54-9658-4349-AB3C-FD32C2194A31}">
      <dsp:nvSpPr>
        <dsp:cNvPr id="0" name=""/>
        <dsp:cNvSpPr/>
      </dsp:nvSpPr>
      <dsp:spPr>
        <a:xfrm>
          <a:off x="0" y="960336"/>
          <a:ext cx="9960427" cy="38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244" tIns="6350" rIns="35560" bIns="6350" numCol="1" spcCol="1270" anchor="t" anchorCtr="0">
          <a:noAutofit/>
        </a:bodyPr>
        <a:lstStyle/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400" kern="1200" dirty="0"/>
        </a:p>
      </dsp:txBody>
      <dsp:txXfrm>
        <a:off x="0" y="960336"/>
        <a:ext cx="9960427" cy="38084"/>
      </dsp:txXfrm>
    </dsp:sp>
    <dsp:sp modelId="{CB4FC67B-AD24-474E-9E5C-91FCFF0F821C}">
      <dsp:nvSpPr>
        <dsp:cNvPr id="0" name=""/>
        <dsp:cNvSpPr/>
      </dsp:nvSpPr>
      <dsp:spPr>
        <a:xfrm>
          <a:off x="0" y="721520"/>
          <a:ext cx="9960427" cy="528179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just" defTabSz="1111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sz="1400" b="1" kern="1200" dirty="0">
            <a:latin typeface="Georgia" pitchFamily="18" charset="0"/>
            <a:cs typeface="Times New Roman" panose="02020603050405020304" pitchFamily="18" charset="0"/>
          </a:endParaRPr>
        </a:p>
        <a:p>
          <a:pPr marL="0" marR="0" lvl="0" indent="0" algn="ctr" defTabSz="1111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Поэтапное развитие всех сфер с учетом последовательности их формирования в онтогенезе</a:t>
          </a:r>
        </a:p>
        <a:p>
          <a:pPr lvl="0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kern="1200" dirty="0"/>
        </a:p>
      </dsp:txBody>
      <dsp:txXfrm>
        <a:off x="25784" y="747304"/>
        <a:ext cx="9908859" cy="476611"/>
      </dsp:txXfrm>
    </dsp:sp>
    <dsp:sp modelId="{2A89B04E-3D42-489A-8DC5-37EC90089EF1}">
      <dsp:nvSpPr>
        <dsp:cNvPr id="0" name=""/>
        <dsp:cNvSpPr/>
      </dsp:nvSpPr>
      <dsp:spPr>
        <a:xfrm>
          <a:off x="0" y="1526600"/>
          <a:ext cx="9960427" cy="380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244" tIns="45720" rIns="256032" bIns="45720" numCol="1" spcCol="1270" anchor="t" anchorCtr="0">
          <a:noAutofit/>
        </a:bodyPr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sz="3600" kern="1200" dirty="0"/>
        </a:p>
      </dsp:txBody>
      <dsp:txXfrm>
        <a:off x="0" y="1526600"/>
        <a:ext cx="9960427" cy="38084"/>
      </dsp:txXfrm>
    </dsp:sp>
    <dsp:sp modelId="{7047300C-E66A-4C17-BE02-15B9512DD220}">
      <dsp:nvSpPr>
        <dsp:cNvPr id="0" name=""/>
        <dsp:cNvSpPr/>
      </dsp:nvSpPr>
      <dsp:spPr>
        <a:xfrm>
          <a:off x="0" y="1363058"/>
          <a:ext cx="9960427" cy="528179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R="0" lvl="0" defTabSz="2667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Дифференцированный индивидуальный подход к занятиям с учетом особенностей ребенка</a:t>
          </a:r>
        </a:p>
        <a:p>
          <a:pPr lvl="0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b="1" kern="1200" dirty="0">
            <a:solidFill>
              <a:srgbClr val="002060"/>
            </a:solidFill>
            <a:latin typeface="Georgia" pitchFamily="18" charset="0"/>
          </a:endParaRPr>
        </a:p>
      </dsp:txBody>
      <dsp:txXfrm>
        <a:off x="25784" y="1388842"/>
        <a:ext cx="9908859" cy="476611"/>
      </dsp:txXfrm>
    </dsp:sp>
    <dsp:sp modelId="{643D897A-FA23-412E-812B-783A90A33D99}">
      <dsp:nvSpPr>
        <dsp:cNvPr id="0" name=""/>
        <dsp:cNvSpPr/>
      </dsp:nvSpPr>
      <dsp:spPr>
        <a:xfrm>
          <a:off x="0" y="2036529"/>
          <a:ext cx="9960427" cy="528179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b="1" kern="1200" dirty="0">
            <a:latin typeface="Georgia" pitchFamily="18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Выбор задания с учетом зоны его ближайшего развития</a:t>
          </a:r>
        </a:p>
        <a:p>
          <a:pPr lvl="0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b="1" kern="1200" dirty="0">
            <a:latin typeface="Georgia" pitchFamily="18" charset="0"/>
            <a:cs typeface="Times New Roman" panose="02020603050405020304" pitchFamily="18" charset="0"/>
          </a:endParaRPr>
        </a:p>
      </dsp:txBody>
      <dsp:txXfrm>
        <a:off x="25784" y="2062313"/>
        <a:ext cx="9908859" cy="476611"/>
      </dsp:txXfrm>
    </dsp:sp>
    <dsp:sp modelId="{7CBB2B09-D4D6-4830-8864-B2F54A2E84FF}">
      <dsp:nvSpPr>
        <dsp:cNvPr id="0" name=""/>
        <dsp:cNvSpPr/>
      </dsp:nvSpPr>
      <dsp:spPr>
        <a:xfrm>
          <a:off x="0" y="2848520"/>
          <a:ext cx="9960427" cy="528179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R="0" lvl="0" defTabSz="222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Организация развивающей работы в рамках ведущего вида деятельности ребенка (предметно – игровой)</a:t>
          </a:r>
        </a:p>
        <a:p>
          <a:pPr lvl="0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784" y="2874304"/>
        <a:ext cx="9908859" cy="476611"/>
      </dsp:txXfrm>
    </dsp:sp>
    <dsp:sp modelId="{53CEFB2A-B2C8-441E-AC6D-A818CD850460}">
      <dsp:nvSpPr>
        <dsp:cNvPr id="0" name=""/>
        <dsp:cNvSpPr/>
      </dsp:nvSpPr>
      <dsp:spPr>
        <a:xfrm>
          <a:off x="0" y="3535851"/>
          <a:ext cx="9960427" cy="665949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marR="0" lvl="0" indent="0" defTabSz="222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rgbClr val="002060"/>
              </a:solidFill>
              <a:latin typeface="Georgia" pitchFamily="18" charset="0"/>
              <a:cs typeface="Times New Roman" panose="02020603050405020304" pitchFamily="18" charset="0"/>
            </a:rPr>
            <a:t>Проведение занятий с учетом эмоциональной привязанности ребенка ( возможно совместно с родителями)</a:t>
          </a:r>
        </a:p>
        <a:p>
          <a:pPr marL="0" lvl="0" indent="0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09" y="3568360"/>
        <a:ext cx="9895409" cy="6009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2335D6-339D-46A0-ADBE-C94CE486DF1B}">
      <dsp:nvSpPr>
        <dsp:cNvPr id="0" name=""/>
        <dsp:cNvSpPr/>
      </dsp:nvSpPr>
      <dsp:spPr>
        <a:xfrm>
          <a:off x="0" y="0"/>
          <a:ext cx="6470905" cy="38992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kern="1200" dirty="0">
            <a:solidFill>
              <a:srgbClr val="7030A0"/>
            </a:solidFill>
            <a:latin typeface="Georgia" panose="02040502050405020303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kern="1200" dirty="0">
              <a:solidFill>
                <a:srgbClr val="7030A0"/>
              </a:solidFill>
              <a:latin typeface="Georgia" panose="02040502050405020303" pitchFamily="18" charset="0"/>
            </a:rPr>
            <a:t>2 - 3 года – быстро адаптируется в новой обстановке и к игрушками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b="1" kern="1200" dirty="0">
            <a:solidFill>
              <a:srgbClr val="7030A0"/>
            </a:solidFill>
          </a:endParaRPr>
        </a:p>
      </dsp:txBody>
      <dsp:txXfrm>
        <a:off x="11421" y="11421"/>
        <a:ext cx="6004522" cy="367084"/>
      </dsp:txXfrm>
    </dsp:sp>
    <dsp:sp modelId="{DB67F9CE-171F-4054-8FC0-918376B313A8}">
      <dsp:nvSpPr>
        <dsp:cNvPr id="0" name=""/>
        <dsp:cNvSpPr/>
      </dsp:nvSpPr>
      <dsp:spPr>
        <a:xfrm>
          <a:off x="515895" y="444082"/>
          <a:ext cx="6470905" cy="38992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kern="1200" dirty="0">
            <a:solidFill>
              <a:srgbClr val="7030A0"/>
            </a:solidFill>
            <a:latin typeface="Georgia" panose="02040502050405020303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kern="1200" dirty="0">
              <a:solidFill>
                <a:srgbClr val="7030A0"/>
              </a:solidFill>
              <a:latin typeface="Georgia" panose="02040502050405020303" pitchFamily="18" charset="0"/>
            </a:rPr>
            <a:t>Легко вступает в контакт со взрослыми и детьми</a:t>
          </a:r>
          <a:endParaRPr lang="ru-RU" sz="1000" b="1" kern="1200" dirty="0">
            <a:solidFill>
              <a:srgbClr val="7030A0"/>
            </a:solidFill>
          </a:endParaRPr>
        </a:p>
        <a:p>
          <a:pPr lvl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b="1" kern="1200" dirty="0">
            <a:solidFill>
              <a:srgbClr val="7030A0"/>
            </a:solidFill>
            <a:latin typeface="Georgia" panose="02040502050405020303" pitchFamily="18" charset="0"/>
          </a:endParaRPr>
        </a:p>
      </dsp:txBody>
      <dsp:txXfrm>
        <a:off x="527316" y="455503"/>
        <a:ext cx="5711394" cy="367084"/>
      </dsp:txXfrm>
    </dsp:sp>
    <dsp:sp modelId="{28DEDA2B-61A2-46A4-AE05-229FB6F826DE}">
      <dsp:nvSpPr>
        <dsp:cNvPr id="0" name=""/>
        <dsp:cNvSpPr/>
      </dsp:nvSpPr>
      <dsp:spPr>
        <a:xfrm>
          <a:off x="966433" y="888164"/>
          <a:ext cx="6470905" cy="38992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rgbClr val="7030A0"/>
              </a:solidFill>
              <a:latin typeface="Georgia" panose="02040502050405020303" pitchFamily="18" charset="0"/>
            </a:rPr>
            <a:t>Концентрирует внимание:                  2 – 2,5 года 6 – 7 минут,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rgbClr val="7030A0"/>
              </a:solidFill>
              <a:latin typeface="Georgia" panose="02040502050405020303" pitchFamily="18" charset="0"/>
            </a:rPr>
            <a:t>                                                                     2,5 – 3 года 8 - 9 минут</a:t>
          </a:r>
          <a:endParaRPr lang="ru-RU" sz="1000" b="1" kern="1200" dirty="0">
            <a:solidFill>
              <a:srgbClr val="7030A0"/>
            </a:solidFill>
          </a:endParaRPr>
        </a:p>
      </dsp:txBody>
      <dsp:txXfrm>
        <a:off x="977854" y="899585"/>
        <a:ext cx="5711394" cy="367084"/>
      </dsp:txXfrm>
    </dsp:sp>
    <dsp:sp modelId="{77BBE587-51A9-48F9-91B4-9057F0595FB3}">
      <dsp:nvSpPr>
        <dsp:cNvPr id="0" name=""/>
        <dsp:cNvSpPr/>
      </dsp:nvSpPr>
      <dsp:spPr>
        <a:xfrm>
          <a:off x="1449650" y="1332247"/>
          <a:ext cx="6470905" cy="38992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kern="1200" dirty="0">
            <a:solidFill>
              <a:srgbClr val="7030A0"/>
            </a:solidFill>
            <a:latin typeface="Georgia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kern="1200" dirty="0">
              <a:solidFill>
                <a:srgbClr val="7030A0"/>
              </a:solidFill>
              <a:latin typeface="Georgia" pitchFamily="18" charset="0"/>
            </a:rPr>
            <a:t>Самостоятельно ест ложкой и пьет из чашки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b="1" kern="1200" dirty="0">
            <a:solidFill>
              <a:srgbClr val="7030A0"/>
            </a:solidFill>
          </a:endParaRPr>
        </a:p>
      </dsp:txBody>
      <dsp:txXfrm>
        <a:off x="1461071" y="1343668"/>
        <a:ext cx="5711394" cy="367084"/>
      </dsp:txXfrm>
    </dsp:sp>
    <dsp:sp modelId="{C16DD8EF-EB46-4EFB-9D1C-79564EF10F7B}">
      <dsp:nvSpPr>
        <dsp:cNvPr id="0" name=""/>
        <dsp:cNvSpPr/>
      </dsp:nvSpPr>
      <dsp:spPr>
        <a:xfrm>
          <a:off x="1932867" y="1776329"/>
          <a:ext cx="6470905" cy="38992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000" b="1" kern="1200" dirty="0">
            <a:solidFill>
              <a:srgbClr val="7030A0"/>
            </a:solidFill>
            <a:latin typeface="Georgia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kern="1200" dirty="0">
              <a:solidFill>
                <a:srgbClr val="7030A0"/>
              </a:solidFill>
              <a:latin typeface="Georgia" pitchFamily="18" charset="0"/>
            </a:rPr>
            <a:t>Самостоятельно раздевается, своеобразно просится в туалет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b="1" kern="1200" dirty="0">
            <a:solidFill>
              <a:srgbClr val="7030A0"/>
            </a:solidFill>
          </a:endParaRPr>
        </a:p>
      </dsp:txBody>
      <dsp:txXfrm>
        <a:off x="1944288" y="1787750"/>
        <a:ext cx="5711394" cy="367084"/>
      </dsp:txXfrm>
    </dsp:sp>
    <dsp:sp modelId="{D4E5C1F0-F008-4142-AA52-13D9712838B7}">
      <dsp:nvSpPr>
        <dsp:cNvPr id="0" name=""/>
        <dsp:cNvSpPr/>
      </dsp:nvSpPr>
      <dsp:spPr>
        <a:xfrm>
          <a:off x="6217453" y="284862"/>
          <a:ext cx="253451" cy="253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/>
        </a:p>
      </dsp:txBody>
      <dsp:txXfrm>
        <a:off x="6274479" y="284862"/>
        <a:ext cx="139399" cy="190722"/>
      </dsp:txXfrm>
    </dsp:sp>
    <dsp:sp modelId="{48018299-ED41-42C3-85BF-4CED65F38FC6}">
      <dsp:nvSpPr>
        <dsp:cNvPr id="0" name=""/>
        <dsp:cNvSpPr/>
      </dsp:nvSpPr>
      <dsp:spPr>
        <a:xfrm>
          <a:off x="6700670" y="728945"/>
          <a:ext cx="253451" cy="253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/>
        </a:p>
      </dsp:txBody>
      <dsp:txXfrm>
        <a:off x="6757696" y="728945"/>
        <a:ext cx="139399" cy="190722"/>
      </dsp:txXfrm>
    </dsp:sp>
    <dsp:sp modelId="{E51869F4-1064-43F6-ACB4-5550A151DF68}">
      <dsp:nvSpPr>
        <dsp:cNvPr id="0" name=""/>
        <dsp:cNvSpPr/>
      </dsp:nvSpPr>
      <dsp:spPr>
        <a:xfrm>
          <a:off x="7183887" y="1166528"/>
          <a:ext cx="253451" cy="253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/>
        </a:p>
      </dsp:txBody>
      <dsp:txXfrm>
        <a:off x="7240913" y="1166528"/>
        <a:ext cx="139399" cy="190722"/>
      </dsp:txXfrm>
    </dsp:sp>
    <dsp:sp modelId="{E2B96C1A-D820-445C-BAA3-943E0E342665}">
      <dsp:nvSpPr>
        <dsp:cNvPr id="0" name=""/>
        <dsp:cNvSpPr/>
      </dsp:nvSpPr>
      <dsp:spPr>
        <a:xfrm>
          <a:off x="7667104" y="1614943"/>
          <a:ext cx="253451" cy="25345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/>
        </a:p>
      </dsp:txBody>
      <dsp:txXfrm>
        <a:off x="7724130" y="1614943"/>
        <a:ext cx="139399" cy="1907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D684F-0A3A-4E1B-BDE9-B9CCFD82469B}">
      <dsp:nvSpPr>
        <dsp:cNvPr id="0" name=""/>
        <dsp:cNvSpPr/>
      </dsp:nvSpPr>
      <dsp:spPr>
        <a:xfrm>
          <a:off x="0" y="0"/>
          <a:ext cx="6874873" cy="362494"/>
        </a:xfrm>
        <a:prstGeom prst="roundRect">
          <a:avLst>
            <a:gd name="adj" fmla="val 10000"/>
          </a:avLst>
        </a:prstGeom>
        <a:solidFill>
          <a:srgbClr val="F1D83F"/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latin typeface="Georgia" panose="02040502050405020303" pitchFamily="18" charset="0"/>
            </a:rPr>
            <a:t>-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b="1" kern="1200" dirty="0">
            <a:latin typeface="Georgia" panose="02040502050405020303" pitchFamily="18" charset="0"/>
          </a:endParaRP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rgbClr val="7030A0"/>
              </a:solidFill>
              <a:latin typeface="Georgia" panose="02040502050405020303" pitchFamily="18" charset="0"/>
            </a:rPr>
            <a:t> Как ребенок манипулирует с предметами, совершает  с ними специфические действия или  разбрасывает  их</a:t>
          </a:r>
        </a:p>
        <a:p>
          <a:pPr marL="0" lvl="0" indent="0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kern="1200" dirty="0"/>
        </a:p>
      </dsp:txBody>
      <dsp:txXfrm>
        <a:off x="10617" y="10617"/>
        <a:ext cx="6483713" cy="341260"/>
      </dsp:txXfrm>
    </dsp:sp>
    <dsp:sp modelId="{B9C38E3E-4A2D-439A-B42E-345B423869A4}">
      <dsp:nvSpPr>
        <dsp:cNvPr id="0" name=""/>
        <dsp:cNvSpPr/>
      </dsp:nvSpPr>
      <dsp:spPr>
        <a:xfrm>
          <a:off x="606606" y="422909"/>
          <a:ext cx="6874873" cy="362494"/>
        </a:xfrm>
        <a:prstGeom prst="roundRect">
          <a:avLst>
            <a:gd name="adj" fmla="val 10000"/>
          </a:avLst>
        </a:prstGeom>
        <a:solidFill>
          <a:srgbClr val="F1D83F"/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>
              <a:solidFill>
                <a:srgbClr val="7030A0"/>
              </a:solidFill>
              <a:latin typeface="Georgia" panose="02040502050405020303" pitchFamily="18" charset="0"/>
            </a:rPr>
            <a:t> 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b="1" kern="1200" dirty="0">
              <a:solidFill>
                <a:srgbClr val="7030A0"/>
              </a:solidFill>
              <a:latin typeface="Georgia" panose="02040502050405020303" pitchFamily="18" charset="0"/>
            </a:rPr>
            <a:t>Ребенок не вступает в контакт</a:t>
          </a:r>
        </a:p>
        <a:p>
          <a:pPr lvl="0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kern="1200" dirty="0">
            <a:solidFill>
              <a:srgbClr val="7030A0"/>
            </a:solidFill>
          </a:endParaRPr>
        </a:p>
      </dsp:txBody>
      <dsp:txXfrm>
        <a:off x="617223" y="433526"/>
        <a:ext cx="6011411" cy="341260"/>
      </dsp:txXfrm>
    </dsp:sp>
    <dsp:sp modelId="{BD3BBB8C-19E7-4E7A-AE7C-5EA3F00F3D30}">
      <dsp:nvSpPr>
        <dsp:cNvPr id="0" name=""/>
        <dsp:cNvSpPr/>
      </dsp:nvSpPr>
      <dsp:spPr>
        <a:xfrm>
          <a:off x="1213212" y="845819"/>
          <a:ext cx="6874873" cy="362494"/>
        </a:xfrm>
        <a:prstGeom prst="roundRect">
          <a:avLst>
            <a:gd name="adj" fmla="val 10000"/>
          </a:avLst>
        </a:prstGeom>
        <a:solidFill>
          <a:srgbClr val="F1D83F"/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rgbClr val="7030A0"/>
              </a:solidFill>
              <a:latin typeface="Georgia" panose="02040502050405020303" pitchFamily="18" charset="0"/>
            </a:rPr>
            <a:t>Как ребенок воспринимает игровые задачи (активно или пассивно , способен сосредоточиться в процессе выполнения задач)</a:t>
          </a:r>
        </a:p>
      </dsp:txBody>
      <dsp:txXfrm>
        <a:off x="1223829" y="856436"/>
        <a:ext cx="6011411" cy="341260"/>
      </dsp:txXfrm>
    </dsp:sp>
    <dsp:sp modelId="{F9FA27FA-AC85-4D82-907D-D44FA7DE7E66}">
      <dsp:nvSpPr>
        <dsp:cNvPr id="0" name=""/>
        <dsp:cNvSpPr/>
      </dsp:nvSpPr>
      <dsp:spPr>
        <a:xfrm>
          <a:off x="6639251" y="274891"/>
          <a:ext cx="235621" cy="235621"/>
        </a:xfrm>
        <a:prstGeom prst="downArrow">
          <a:avLst>
            <a:gd name="adj1" fmla="val 55000"/>
            <a:gd name="adj2" fmla="val 45000"/>
          </a:avLst>
        </a:prstGeom>
        <a:solidFill>
          <a:srgbClr val="F1D83F">
            <a:alpha val="90000"/>
          </a:srgbClr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6692266" y="274891"/>
        <a:ext cx="129591" cy="177305"/>
      </dsp:txXfrm>
    </dsp:sp>
    <dsp:sp modelId="{A64BBC71-189E-4325-82F4-605CE1AB50DE}">
      <dsp:nvSpPr>
        <dsp:cNvPr id="0" name=""/>
        <dsp:cNvSpPr/>
      </dsp:nvSpPr>
      <dsp:spPr>
        <a:xfrm>
          <a:off x="7245858" y="695384"/>
          <a:ext cx="235621" cy="235621"/>
        </a:xfrm>
        <a:prstGeom prst="downArrow">
          <a:avLst>
            <a:gd name="adj1" fmla="val 55000"/>
            <a:gd name="adj2" fmla="val 45000"/>
          </a:avLst>
        </a:prstGeom>
        <a:solidFill>
          <a:srgbClr val="F1D83F">
            <a:alpha val="90000"/>
          </a:srgbClr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/>
        </a:p>
      </dsp:txBody>
      <dsp:txXfrm>
        <a:off x="7298873" y="695384"/>
        <a:ext cx="129591" cy="17730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69C927-3F6E-4E44-9BA6-F8297C183ADF}">
      <dsp:nvSpPr>
        <dsp:cNvPr id="0" name=""/>
        <dsp:cNvSpPr/>
      </dsp:nvSpPr>
      <dsp:spPr>
        <a:xfrm rot="5400000">
          <a:off x="6475717" y="-2826842"/>
          <a:ext cx="565138" cy="6360740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200" b="1" kern="1200" dirty="0">
              <a:latin typeface="Georgia" panose="02040502050405020303" pitchFamily="18" charset="0"/>
            </a:rPr>
            <a:t>Предметная  деятельность, мышление, наглядно - действенная деятельность</a:t>
          </a:r>
          <a:endParaRPr lang="ru-RU" sz="1200" b="1" kern="1200" dirty="0"/>
        </a:p>
      </dsp:txBody>
      <dsp:txXfrm rot="-5400000">
        <a:off x="3577916" y="98547"/>
        <a:ext cx="6333152" cy="509962"/>
      </dsp:txXfrm>
    </dsp:sp>
    <dsp:sp modelId="{1D589C69-4735-4834-A7B1-F7DC46A9A038}">
      <dsp:nvSpPr>
        <dsp:cNvPr id="0" name=""/>
        <dsp:cNvSpPr/>
      </dsp:nvSpPr>
      <dsp:spPr>
        <a:xfrm>
          <a:off x="0" y="316"/>
          <a:ext cx="3577916" cy="7064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i="1" kern="1200">
              <a:latin typeface="Georgia" panose="02040502050405020303" pitchFamily="18" charset="0"/>
            </a:rPr>
            <a:t>Ведущий вид деятельности</a:t>
          </a:r>
          <a:endParaRPr lang="ru-RU" sz="1400" kern="1200" dirty="0"/>
        </a:p>
      </dsp:txBody>
      <dsp:txXfrm>
        <a:off x="34485" y="34801"/>
        <a:ext cx="3508946" cy="637453"/>
      </dsp:txXfrm>
    </dsp:sp>
    <dsp:sp modelId="{08D510BA-C422-4F3E-B23D-6445848DA149}">
      <dsp:nvSpPr>
        <dsp:cNvPr id="0" name=""/>
        <dsp:cNvSpPr/>
      </dsp:nvSpPr>
      <dsp:spPr>
        <a:xfrm rot="5400000">
          <a:off x="6317332" y="-2000849"/>
          <a:ext cx="868708" cy="635452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kern="1200" dirty="0">
              <a:latin typeface="Georgia" panose="02040502050405020303" pitchFamily="18" charset="0"/>
            </a:rPr>
            <a:t>  </a:t>
          </a:r>
          <a:endParaRPr lang="ru-RU" kern="1200" dirty="0"/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kern="1200" dirty="0">
              <a:latin typeface="Georgia" panose="02040502050405020303" pitchFamily="18" charset="0"/>
            </a:rPr>
            <a:t>Принятие задания, понимание условий задания, способа выполнения (хаотические действия, </a:t>
          </a:r>
          <a:r>
            <a:rPr lang="ru-RU" sz="1200" b="1" kern="1200" dirty="0" err="1">
              <a:latin typeface="Georgia" panose="02040502050405020303" pitchFamily="18" charset="0"/>
            </a:rPr>
            <a:t>примеривание</a:t>
          </a:r>
          <a:r>
            <a:rPr lang="ru-RU" sz="1200" b="1" kern="1200" dirty="0">
              <a:latin typeface="Georgia" panose="02040502050405020303" pitchFamily="18" charset="0"/>
            </a:rPr>
            <a:t>, целенаправленные пробы, практическое </a:t>
          </a:r>
          <a:r>
            <a:rPr lang="ru-RU" sz="1200" b="1" kern="1200" dirty="0" err="1">
              <a:latin typeface="Georgia" panose="02040502050405020303" pitchFamily="18" charset="0"/>
            </a:rPr>
            <a:t>примеривание</a:t>
          </a:r>
          <a:r>
            <a:rPr lang="ru-RU" sz="1200" b="1" kern="1200" dirty="0">
              <a:latin typeface="Georgia" panose="02040502050405020303" pitchFamily="18" charset="0"/>
            </a:rPr>
            <a:t> и зрительная ориентировка)</a:t>
          </a:r>
        </a:p>
        <a:p>
          <a:pPr lvl="1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endParaRPr lang="ru-RU" kern="1200" dirty="0"/>
        </a:p>
      </dsp:txBody>
      <dsp:txXfrm rot="-5400000">
        <a:off x="3574423" y="784467"/>
        <a:ext cx="6312121" cy="783894"/>
      </dsp:txXfrm>
    </dsp:sp>
    <dsp:sp modelId="{7AF50DC8-92C2-4841-A857-16E8B9BFB706}">
      <dsp:nvSpPr>
        <dsp:cNvPr id="0" name=""/>
        <dsp:cNvSpPr/>
      </dsp:nvSpPr>
      <dsp:spPr>
        <a:xfrm>
          <a:off x="0" y="823203"/>
          <a:ext cx="3574422" cy="70642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i="1" kern="1200">
              <a:latin typeface="Georgia" panose="02040502050405020303" pitchFamily="18" charset="0"/>
            </a:rPr>
            <a:t>Основные параметры умственного развития</a:t>
          </a:r>
          <a:endParaRPr lang="ru-RU" sz="1400" kern="1200" dirty="0"/>
        </a:p>
      </dsp:txBody>
      <dsp:txXfrm>
        <a:off x="34485" y="857688"/>
        <a:ext cx="3505452" cy="6374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FBAE26-D103-48CB-B255-A71C4FA1B07A}">
      <dsp:nvSpPr>
        <dsp:cNvPr id="0" name=""/>
        <dsp:cNvSpPr/>
      </dsp:nvSpPr>
      <dsp:spPr>
        <a:xfrm>
          <a:off x="84755" y="1014"/>
          <a:ext cx="3107088" cy="5189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chemeClr val="tx1"/>
              </a:solidFill>
              <a:latin typeface="Georgia" panose="02040502050405020303" pitchFamily="18" charset="0"/>
            </a:rPr>
            <a:t>Использует по назначению и правильно соотносит 5 геометрических фигур.</a:t>
          </a:r>
          <a:endParaRPr lang="ru-RU" sz="1000" b="1" kern="1200" dirty="0"/>
        </a:p>
      </dsp:txBody>
      <dsp:txXfrm>
        <a:off x="99955" y="16214"/>
        <a:ext cx="3076688" cy="488582"/>
      </dsp:txXfrm>
    </dsp:sp>
    <dsp:sp modelId="{51F2F608-E9D3-47A1-908B-B7E7C1D8D354}">
      <dsp:nvSpPr>
        <dsp:cNvPr id="0" name=""/>
        <dsp:cNvSpPr/>
      </dsp:nvSpPr>
      <dsp:spPr>
        <a:xfrm rot="5345354">
          <a:off x="1560176" y="515251"/>
          <a:ext cx="168058" cy="2335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800" kern="1200"/>
        </a:p>
      </dsp:txBody>
      <dsp:txXfrm rot="-5400000">
        <a:off x="1573742" y="547996"/>
        <a:ext cx="140126" cy="117641"/>
      </dsp:txXfrm>
    </dsp:sp>
    <dsp:sp modelId="{81B1F622-6C8F-4475-B656-D17F8266F7F8}">
      <dsp:nvSpPr>
        <dsp:cNvPr id="0" name=""/>
        <dsp:cNvSpPr/>
      </dsp:nvSpPr>
      <dsp:spPr>
        <a:xfrm>
          <a:off x="132003" y="744047"/>
          <a:ext cx="3036216" cy="5189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chemeClr val="tx1"/>
              </a:solidFill>
              <a:latin typeface="Georgia" panose="02040502050405020303" pitchFamily="18" charset="0"/>
            </a:rPr>
            <a:t>Называет основные цвета ( группирует предметы по цвету при выборе из 4)</a:t>
          </a:r>
          <a:endParaRPr lang="ru-RU" sz="1000" b="1" kern="1200" dirty="0"/>
        </a:p>
      </dsp:txBody>
      <dsp:txXfrm>
        <a:off x="147203" y="759247"/>
        <a:ext cx="3005816" cy="488582"/>
      </dsp:txXfrm>
    </dsp:sp>
    <dsp:sp modelId="{DBB0E76A-074E-4AD0-9E68-456635AFFFBB}">
      <dsp:nvSpPr>
        <dsp:cNvPr id="0" name=""/>
        <dsp:cNvSpPr/>
      </dsp:nvSpPr>
      <dsp:spPr>
        <a:xfrm rot="5449887">
          <a:off x="1533594" y="1293725"/>
          <a:ext cx="221222" cy="2335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/>
        </a:p>
      </dsp:txBody>
      <dsp:txXfrm rot="-5400000">
        <a:off x="1574623" y="1299889"/>
        <a:ext cx="140126" cy="154855"/>
      </dsp:txXfrm>
    </dsp:sp>
    <dsp:sp modelId="{A3B78EC3-8E33-44AF-B861-86DC9DAA8346}">
      <dsp:nvSpPr>
        <dsp:cNvPr id="0" name=""/>
        <dsp:cNvSpPr/>
      </dsp:nvSpPr>
      <dsp:spPr>
        <a:xfrm>
          <a:off x="120191" y="1557963"/>
          <a:ext cx="3036216" cy="5189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chemeClr val="tx1"/>
              </a:solidFill>
              <a:latin typeface="Georgia" panose="02040502050405020303" pitchFamily="18" charset="0"/>
            </a:rPr>
            <a:t>Складывает пирамидку с учетом величины, разрезную картинку из 3 –х частей</a:t>
          </a:r>
          <a:endParaRPr lang="ru-RU" sz="1000" b="1" kern="1200" dirty="0"/>
        </a:p>
      </dsp:txBody>
      <dsp:txXfrm>
        <a:off x="135391" y="1573163"/>
        <a:ext cx="3005816" cy="4885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F6147B-7181-4CAC-BCC6-15C7CEEBFDF9}">
      <dsp:nvSpPr>
        <dsp:cNvPr id="0" name=""/>
        <dsp:cNvSpPr/>
      </dsp:nvSpPr>
      <dsp:spPr>
        <a:xfrm>
          <a:off x="-55224" y="978"/>
          <a:ext cx="3136678" cy="500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chemeClr val="tx1"/>
              </a:solidFill>
              <a:latin typeface="Georgia" panose="02040502050405020303" pitchFamily="18" charset="0"/>
            </a:rPr>
            <a:t>Различает 4 геометрические фигуры, соотносит их с прорезями, подбирает по образцу 3 -4 контрастных цвета</a:t>
          </a:r>
          <a:endParaRPr lang="ru-RU" sz="1000" b="1" kern="1200" dirty="0"/>
        </a:p>
      </dsp:txBody>
      <dsp:txXfrm>
        <a:off x="-40572" y="15630"/>
        <a:ext cx="3107374" cy="470949"/>
      </dsp:txXfrm>
    </dsp:sp>
    <dsp:sp modelId="{CED78E4B-359A-43CD-9907-7C776B4F11BD}">
      <dsp:nvSpPr>
        <dsp:cNvPr id="0" name=""/>
        <dsp:cNvSpPr/>
      </dsp:nvSpPr>
      <dsp:spPr>
        <a:xfrm rot="5400000">
          <a:off x="1419316" y="513738"/>
          <a:ext cx="187595" cy="2251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/>
        </a:p>
      </dsp:txBody>
      <dsp:txXfrm rot="-5400000">
        <a:off x="1445580" y="532497"/>
        <a:ext cx="135068" cy="131317"/>
      </dsp:txXfrm>
    </dsp:sp>
    <dsp:sp modelId="{09B81403-CE5D-4605-A31B-5388F1384FC9}">
      <dsp:nvSpPr>
        <dsp:cNvPr id="0" name=""/>
        <dsp:cNvSpPr/>
      </dsp:nvSpPr>
      <dsp:spPr>
        <a:xfrm>
          <a:off x="0" y="751358"/>
          <a:ext cx="3026229" cy="500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chemeClr val="tx1"/>
              </a:solidFill>
              <a:latin typeface="Georgia" panose="02040502050405020303" pitchFamily="18" charset="0"/>
            </a:rPr>
            <a:t>Группирует предметы по цвету при выборе из двух</a:t>
          </a:r>
          <a:endParaRPr lang="ru-RU" sz="1000" b="1" kern="1200" dirty="0"/>
        </a:p>
      </dsp:txBody>
      <dsp:txXfrm>
        <a:off x="14652" y="766010"/>
        <a:ext cx="2996925" cy="470949"/>
      </dsp:txXfrm>
    </dsp:sp>
    <dsp:sp modelId="{4DBB9820-87FB-46BC-A665-6E20B08D1607}">
      <dsp:nvSpPr>
        <dsp:cNvPr id="0" name=""/>
        <dsp:cNvSpPr/>
      </dsp:nvSpPr>
      <dsp:spPr>
        <a:xfrm rot="5400000">
          <a:off x="1419316" y="1264118"/>
          <a:ext cx="187595" cy="2251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/>
        </a:p>
      </dsp:txBody>
      <dsp:txXfrm rot="-5400000">
        <a:off x="1445580" y="1282877"/>
        <a:ext cx="135068" cy="131317"/>
      </dsp:txXfrm>
    </dsp:sp>
    <dsp:sp modelId="{833CDA8D-5F3B-497A-B153-B974E9D07AA0}">
      <dsp:nvSpPr>
        <dsp:cNvPr id="0" name=""/>
        <dsp:cNvSpPr/>
      </dsp:nvSpPr>
      <dsp:spPr>
        <a:xfrm>
          <a:off x="-33134" y="1501739"/>
          <a:ext cx="3092498" cy="500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solidFill>
                <a:schemeClr val="tx1"/>
              </a:solidFill>
              <a:latin typeface="Georgia" panose="02040502050405020303" pitchFamily="18" charset="0"/>
            </a:rPr>
            <a:t>Складывает разрезную картинку из 2 – х  частей, пирамидку с подсказкой взрослого</a:t>
          </a:r>
          <a:endParaRPr lang="ru-RU" sz="1000" b="1" kern="1200" dirty="0"/>
        </a:p>
      </dsp:txBody>
      <dsp:txXfrm>
        <a:off x="-18482" y="1516391"/>
        <a:ext cx="3063194" cy="47094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98FFAE-C71E-44E6-8131-8B4EE62EBB91}">
      <dsp:nvSpPr>
        <dsp:cNvPr id="0" name=""/>
        <dsp:cNvSpPr/>
      </dsp:nvSpPr>
      <dsp:spPr>
        <a:xfrm>
          <a:off x="0" y="0"/>
          <a:ext cx="7225798" cy="7672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rgbClr val="FF0000"/>
              </a:solidFill>
              <a:latin typeface="Georgia" panose="02040502050405020303" pitchFamily="18" charset="0"/>
            </a:rPr>
            <a:t>Воспитателю на заметку!</a:t>
          </a:r>
        </a:p>
      </dsp:txBody>
      <dsp:txXfrm>
        <a:off x="0" y="0"/>
        <a:ext cx="7225798" cy="767247"/>
      </dsp:txXfrm>
    </dsp:sp>
    <dsp:sp modelId="{AB33EACA-C8BF-4ECF-8041-F04E678C3351}">
      <dsp:nvSpPr>
        <dsp:cNvPr id="0" name=""/>
        <dsp:cNvSpPr/>
      </dsp:nvSpPr>
      <dsp:spPr>
        <a:xfrm>
          <a:off x="3528" y="767247"/>
          <a:ext cx="2406247" cy="1611219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rgbClr val="002060"/>
              </a:solidFill>
              <a:latin typeface="Georgia" panose="02040502050405020303" pitchFamily="18" charset="0"/>
            </a:rPr>
            <a:t> Малыши не воспринимают призывы или обращения к целой группе. Им необходим взгляд в глаза, обращение по имени. Ласковое прикосновение, все то, что свидетельствует о личном внимании и персональной обращенности взрослог</a:t>
          </a:r>
          <a:r>
            <a:rPr lang="ru-RU" sz="1100" kern="1200" dirty="0"/>
            <a:t>о.</a:t>
          </a:r>
        </a:p>
      </dsp:txBody>
      <dsp:txXfrm>
        <a:off x="3528" y="767247"/>
        <a:ext cx="2406247" cy="1611219"/>
      </dsp:txXfrm>
    </dsp:sp>
    <dsp:sp modelId="{ADFC4B4E-B073-46AD-A1F3-F4713ED98CF9}">
      <dsp:nvSpPr>
        <dsp:cNvPr id="0" name=""/>
        <dsp:cNvSpPr/>
      </dsp:nvSpPr>
      <dsp:spPr>
        <a:xfrm>
          <a:off x="2409775" y="767247"/>
          <a:ext cx="2406247" cy="1611219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rgbClr val="002060"/>
              </a:solidFill>
              <a:latin typeface="Georgia" panose="02040502050405020303" pitchFamily="18" charset="0"/>
            </a:rPr>
            <a:t>Необходимо стимулировать активность каждого ребенка, вызывать его желание действовать, общаться. Играть, решать практические задачи</a:t>
          </a:r>
        </a:p>
      </dsp:txBody>
      <dsp:txXfrm>
        <a:off x="2409775" y="767247"/>
        <a:ext cx="2406247" cy="1611219"/>
      </dsp:txXfrm>
    </dsp:sp>
    <dsp:sp modelId="{9501A7BA-F4B6-420A-A27C-C55F9045989A}">
      <dsp:nvSpPr>
        <dsp:cNvPr id="0" name=""/>
        <dsp:cNvSpPr/>
      </dsp:nvSpPr>
      <dsp:spPr>
        <a:xfrm>
          <a:off x="4816022" y="767247"/>
          <a:ext cx="2406247" cy="1611219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>
              <a:solidFill>
                <a:srgbClr val="002060"/>
              </a:solidFill>
              <a:latin typeface="Georgia" panose="02040502050405020303" pitchFamily="18" charset="0"/>
            </a:rPr>
            <a:t>Ребенок раннего возраста не может регулировать свое поведение посредством слова. Дети реагируют на выразительность мимики, эмоциональность и «заразительность» воспитателя</a:t>
          </a:r>
        </a:p>
      </dsp:txBody>
      <dsp:txXfrm>
        <a:off x="4816022" y="767247"/>
        <a:ext cx="2406247" cy="1611219"/>
      </dsp:txXfrm>
    </dsp:sp>
    <dsp:sp modelId="{3D0538E1-A750-414D-A85B-CED1CDA870B5}">
      <dsp:nvSpPr>
        <dsp:cNvPr id="0" name=""/>
        <dsp:cNvSpPr/>
      </dsp:nvSpPr>
      <dsp:spPr>
        <a:xfrm>
          <a:off x="0" y="2378467"/>
          <a:ext cx="7225798" cy="17902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5142C-AD57-461E-A482-621F7351F686}">
      <dsp:nvSpPr>
        <dsp:cNvPr id="0" name=""/>
        <dsp:cNvSpPr/>
      </dsp:nvSpPr>
      <dsp:spPr>
        <a:xfrm rot="10800000">
          <a:off x="1306273" y="984"/>
          <a:ext cx="9209339" cy="7135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658" tIns="53340" rIns="99568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Значение взрослого в организации воспитательного и образовательного процесса</a:t>
          </a:r>
        </a:p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300" kern="1200" dirty="0"/>
        </a:p>
      </dsp:txBody>
      <dsp:txXfrm rot="10800000">
        <a:off x="1484662" y="984"/>
        <a:ext cx="9030950" cy="713555"/>
      </dsp:txXfrm>
    </dsp:sp>
    <dsp:sp modelId="{E821DAC8-62DA-406C-9249-ECA07651B430}">
      <dsp:nvSpPr>
        <dsp:cNvPr id="0" name=""/>
        <dsp:cNvSpPr/>
      </dsp:nvSpPr>
      <dsp:spPr>
        <a:xfrm>
          <a:off x="1623387" y="984"/>
          <a:ext cx="713555" cy="71355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8E427E-0F72-45A7-B5FF-D09BEEF6310F}">
      <dsp:nvSpPr>
        <dsp:cNvPr id="0" name=""/>
        <dsp:cNvSpPr/>
      </dsp:nvSpPr>
      <dsp:spPr>
        <a:xfrm rot="10800000">
          <a:off x="1306273" y="910674"/>
          <a:ext cx="9209339" cy="7135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658" tIns="53340" rIns="99568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Важность преобладания индивидуальной работы над фронтальными занятиями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300" kern="1200" dirty="0"/>
        </a:p>
      </dsp:txBody>
      <dsp:txXfrm rot="10800000">
        <a:off x="1484662" y="910674"/>
        <a:ext cx="9030950" cy="713555"/>
      </dsp:txXfrm>
    </dsp:sp>
    <dsp:sp modelId="{7093665E-F17F-4599-A3DF-F68630664121}">
      <dsp:nvSpPr>
        <dsp:cNvPr id="0" name=""/>
        <dsp:cNvSpPr/>
      </dsp:nvSpPr>
      <dsp:spPr>
        <a:xfrm>
          <a:off x="1623387" y="910674"/>
          <a:ext cx="713555" cy="71355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9111EA-D5AD-4994-9F5B-AE434D88D917}">
      <dsp:nvSpPr>
        <dsp:cNvPr id="0" name=""/>
        <dsp:cNvSpPr/>
      </dsp:nvSpPr>
      <dsp:spPr>
        <a:xfrm rot="10800000">
          <a:off x="1328049" y="1820365"/>
          <a:ext cx="9165786" cy="7135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658" tIns="53340" rIns="99568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                 Возрастные особенности и </a:t>
          </a:r>
          <a:r>
            <a:rPr lang="ru-RU" sz="1400" kern="1200" dirty="0" err="1">
              <a:latin typeface="Georgia" pitchFamily="18" charset="0"/>
            </a:rPr>
            <a:t>сензитивные</a:t>
          </a:r>
          <a:r>
            <a:rPr lang="ru-RU" sz="1400" kern="1200" dirty="0">
              <a:latin typeface="Georgia" pitchFamily="18" charset="0"/>
            </a:rPr>
            <a:t> периоды развития (речь, предметная деятельность,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общение со взрослыми и сверстниками)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300" kern="1200" dirty="0"/>
        </a:p>
      </dsp:txBody>
      <dsp:txXfrm rot="10800000">
        <a:off x="1506438" y="1820365"/>
        <a:ext cx="8987397" cy="713555"/>
      </dsp:txXfrm>
    </dsp:sp>
    <dsp:sp modelId="{32FBD814-6EA9-4032-A2AF-1D6B7B46B842}">
      <dsp:nvSpPr>
        <dsp:cNvPr id="0" name=""/>
        <dsp:cNvSpPr/>
      </dsp:nvSpPr>
      <dsp:spPr>
        <a:xfrm>
          <a:off x="1623387" y="1820365"/>
          <a:ext cx="713555" cy="71355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BEC792-D64F-4D0A-B665-A820F57BF29F}">
      <dsp:nvSpPr>
        <dsp:cNvPr id="0" name=""/>
        <dsp:cNvSpPr/>
      </dsp:nvSpPr>
      <dsp:spPr>
        <a:xfrm rot="10800000">
          <a:off x="1343144" y="2730055"/>
          <a:ext cx="9135597" cy="7135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658" tIns="53340" rIns="99568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            Важность взаимодействия в </a:t>
          </a:r>
          <a:r>
            <a:rPr lang="ru-RU" sz="1400" kern="1200" dirty="0" err="1">
              <a:latin typeface="Georgia" pitchFamily="18" charset="0"/>
            </a:rPr>
            <a:t>образовательно</a:t>
          </a:r>
          <a:r>
            <a:rPr lang="ru-RU" sz="1400" kern="1200" dirty="0">
              <a:latin typeface="Georgia" pitchFamily="18" charset="0"/>
            </a:rPr>
            <a:t> – развивающей работе разных специалистов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(логопед, психолог, инструктор по </a:t>
          </a:r>
          <a:r>
            <a:rPr lang="ru-RU" sz="1400" kern="1200" dirty="0" err="1">
              <a:latin typeface="Georgia" pitchFamily="18" charset="0"/>
            </a:rPr>
            <a:t>физо</a:t>
          </a:r>
          <a:r>
            <a:rPr lang="ru-RU" sz="1400" kern="1200" dirty="0">
              <a:latin typeface="Georgia" pitchFamily="18" charset="0"/>
            </a:rPr>
            <a:t>, музыкальный руководитель и воспитатель)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300" kern="1200" dirty="0"/>
        </a:p>
      </dsp:txBody>
      <dsp:txXfrm rot="10800000">
        <a:off x="1521533" y="2730055"/>
        <a:ext cx="8957208" cy="713555"/>
      </dsp:txXfrm>
    </dsp:sp>
    <dsp:sp modelId="{837A298E-44C5-4DEF-B4B8-C9EBEDBBD347}">
      <dsp:nvSpPr>
        <dsp:cNvPr id="0" name=""/>
        <dsp:cNvSpPr/>
      </dsp:nvSpPr>
      <dsp:spPr>
        <a:xfrm>
          <a:off x="1623387" y="2730055"/>
          <a:ext cx="713555" cy="713555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528A0A-30AD-4C48-B5B3-610D6E578330}">
      <dsp:nvSpPr>
        <dsp:cNvPr id="0" name=""/>
        <dsp:cNvSpPr/>
      </dsp:nvSpPr>
      <dsp:spPr>
        <a:xfrm rot="10800000">
          <a:off x="1386697" y="3639745"/>
          <a:ext cx="9048491" cy="7135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658" tIns="53340" rIns="99568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Значение просветительской, консультативной и психотерапевтической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>
              <a:latin typeface="Georgia" pitchFamily="18" charset="0"/>
            </a:rPr>
            <a:t> работы с родителями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500" kern="1200" dirty="0"/>
        </a:p>
      </dsp:txBody>
      <dsp:txXfrm rot="10800000">
        <a:off x="1565086" y="3639745"/>
        <a:ext cx="8870102" cy="713555"/>
      </dsp:txXfrm>
    </dsp:sp>
    <dsp:sp modelId="{7B3728B9-7D0A-4BA1-B231-408201D0A280}">
      <dsp:nvSpPr>
        <dsp:cNvPr id="0" name=""/>
        <dsp:cNvSpPr/>
      </dsp:nvSpPr>
      <dsp:spPr>
        <a:xfrm>
          <a:off x="1623387" y="3639745"/>
          <a:ext cx="713555" cy="713555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291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561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122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722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54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622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144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572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379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82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74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D42F3-1A90-4B32-978A-A4BB17C673C8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AF8BA-1A05-4F22-AA87-CCF5A3A728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215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diagramColors" Target="../diagrams/colors3.xml"/><Relationship Id="rId3" Type="http://schemas.openxmlformats.org/officeDocument/2006/relationships/image" Target="../media/image10.jpeg"/><Relationship Id="rId7" Type="http://schemas.openxmlformats.org/officeDocument/2006/relationships/diagramColors" Target="../diagrams/colors2.xml"/><Relationship Id="rId12" Type="http://schemas.openxmlformats.org/officeDocument/2006/relationships/diagramQuickStyle" Target="../diagrams/quickStyl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diagramLayout" Target="../diagrams/layout3.xml"/><Relationship Id="rId5" Type="http://schemas.openxmlformats.org/officeDocument/2006/relationships/diagramLayout" Target="../diagrams/layout2.xml"/><Relationship Id="rId15" Type="http://schemas.openxmlformats.org/officeDocument/2006/relationships/image" Target="../media/image12.jpeg"/><Relationship Id="rId10" Type="http://schemas.openxmlformats.org/officeDocument/2006/relationships/diagramData" Target="../diagrams/data3.xml"/><Relationship Id="rId4" Type="http://schemas.openxmlformats.org/officeDocument/2006/relationships/diagramData" Target="../diagrams/data2.xml"/><Relationship Id="rId9" Type="http://schemas.openxmlformats.org/officeDocument/2006/relationships/image" Target="../media/image11.jpeg"/><Relationship Id="rId14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diagramData" Target="../diagrams/data6.xml"/><Relationship Id="rId18" Type="http://schemas.openxmlformats.org/officeDocument/2006/relationships/image" Target="../media/image13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17" Type="http://schemas.microsoft.com/office/2007/relationships/diagramDrawing" Target="../diagrams/drawing6.xml"/><Relationship Id="rId2" Type="http://schemas.openxmlformats.org/officeDocument/2006/relationships/image" Target="../media/image1.png"/><Relationship Id="rId16" Type="http://schemas.openxmlformats.org/officeDocument/2006/relationships/diagramColors" Target="../diagrams/colors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diagramLayout" Target="../diagrams/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diagramQuickStyle" Target="../diagrams/quickStyle7.xml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12" Type="http://schemas.openxmlformats.org/officeDocument/2006/relationships/diagramLayout" Target="../diagrams/layout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diagramData" Target="../diagrams/data7.xml"/><Relationship Id="rId5" Type="http://schemas.openxmlformats.org/officeDocument/2006/relationships/image" Target="../media/image17.png"/><Relationship Id="rId15" Type="http://schemas.microsoft.com/office/2007/relationships/diagramDrawing" Target="../diagrams/drawing7.xml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diagramColors" Target="../diagrams/colors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0"/>
            <a:ext cx="12193057" cy="678513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41714" y="1952694"/>
            <a:ext cx="87738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Выступление по теме: «Особенности работы воспитателя с детьми раннего возраста с учетом основных линий развития (социальное, познавательное, физическое)» 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2343" y="901673"/>
            <a:ext cx="8763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образования Администрации  г. Новочеркасска</a:t>
            </a:r>
            <a:b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Методический кабинет. ГМО воспитателей раннего и младшего дошкольного возраста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48600" y="3392570"/>
            <a:ext cx="3309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Николаева И.П. учитель-дефектолог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99214" y="4676693"/>
            <a:ext cx="3309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г. Новочеркасск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2022г.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3242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1"/>
            <a:ext cx="12193057" cy="67851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371" y="1"/>
            <a:ext cx="11462658" cy="653142"/>
          </a:xfr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Gabriola" pitchFamily="82" charset="0"/>
              </a:rPr>
              <a:t>Нормативные документы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002972" y="1102510"/>
            <a:ext cx="829491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Федеральный Закон от 29.12.2012 №373-ФЗ «Об образовании в Российской Федерации»;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sz="16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России от 17.10.2013 № 1155 «Об утверждении федерального государственного образовательного стандарта дошкольного образования»;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Приказ Министерства образования и науки РФ от 30 августа 2013 г. № 1014«Об утверждении Порядка организации и осуществления образовательной деятельности по основным общеобразовательным программам  – образовательным программам дошкольного образования» (Зарегистрировано в Минюсте России 26.09.2013 № 30038)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СанПиН 2.4.1.3049-13 от 15 мая 2013 г. N 26 "САНИТАРНО-ЭПИДЕМИОЛОГИЧЕСКИЕ ТРЕБОВАНИЯ К УСТРОЙСТВУ, СОДЕРЖАНИЮ И ОРГАНИЗАЦИИ РЕЖИМА РАБОТЫ ДОШКОЛЬНЫХ ОБРАЗОВАТЕЛЬНЫХ ОРГАНИЗАЦИЙ"</a:t>
            </a:r>
          </a:p>
        </p:txBody>
      </p:sp>
    </p:spTree>
    <p:extLst>
      <p:ext uri="{BB962C8B-B14F-4D97-AF65-F5344CB8AC3E}">
        <p14:creationId xmlns:p14="http://schemas.microsoft.com/office/powerpoint/2010/main" val="1544463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1"/>
            <a:ext cx="12193057" cy="67851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057" y="0"/>
            <a:ext cx="11473543" cy="1088571"/>
          </a:xfr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Gabriola" pitchFamily="82" charset="0"/>
                <a:cs typeface="Times New Roman" panose="02020603050405020304" pitchFamily="18" charset="0"/>
              </a:rPr>
              <a:t>Актуальность </a:t>
            </a:r>
            <a:b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002060"/>
                </a:solidFill>
                <a:latin typeface="Georgia" pitchFamily="18" charset="0"/>
                <a:cs typeface="Times New Roman" panose="02020603050405020304" pitchFamily="18" charset="0"/>
              </a:rPr>
              <a:t>«Единственная цель раннего развития - дать ребенку такое образование, чтобы он имел глубокий ум и здоровое тело, сделать его смышленым и добрым»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1486" y="1262744"/>
            <a:ext cx="9927771" cy="664027"/>
          </a:xfr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rgbClr val="FF0000"/>
                </a:solidFill>
                <a:latin typeface="Gabriola" pitchFamily="82" charset="0"/>
                <a:cs typeface="Times New Roman" panose="02020603050405020304" pitchFamily="18" charset="0"/>
              </a:rPr>
              <a:t>Самые распространенные методики раннего развития детей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628" y="3336082"/>
            <a:ext cx="2209820" cy="1503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" b="7304"/>
          <a:stretch>
            <a:fillRect/>
          </a:stretch>
        </p:blipFill>
        <p:spPr>
          <a:xfrm>
            <a:off x="6172200" y="2056807"/>
            <a:ext cx="2151175" cy="14048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Скругленный прямоугольник 7"/>
          <p:cNvSpPr/>
          <p:nvPr/>
        </p:nvSpPr>
        <p:spPr>
          <a:xfrm>
            <a:off x="3015342" y="2144486"/>
            <a:ext cx="2732315" cy="955912"/>
          </a:xfrm>
          <a:prstGeom prst="roundRect">
            <a:avLst/>
          </a:prstGeom>
          <a:blipFill>
            <a:blip r:embed="rId5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Метод </a:t>
            </a:r>
            <a:r>
              <a:rPr lang="ru-RU" sz="1400" b="1" dirty="0" err="1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Гленна</a:t>
            </a:r>
            <a:r>
              <a:rPr lang="ru-RU" sz="1400" b="1" dirty="0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Домана</a:t>
            </a:r>
            <a:r>
              <a:rPr lang="ru-RU" sz="1400" b="1" dirty="0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, американского врача - </a:t>
            </a:r>
            <a:r>
              <a:rPr lang="ru-RU" sz="1400" b="1" dirty="0" err="1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нейропсихолога</a:t>
            </a:r>
            <a:endParaRPr lang="ru-RU" sz="1400" b="1" dirty="0">
              <a:solidFill>
                <a:schemeClr val="bg1"/>
              </a:solidFill>
              <a:latin typeface="Georgia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86076" y="3929744"/>
            <a:ext cx="1945553" cy="1099457"/>
          </a:xfrm>
          <a:prstGeom prst="roundRect">
            <a:avLst/>
          </a:prstGeom>
          <a:blipFill>
            <a:blip r:embed="rId5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Методика Бориса и Лены Никитиных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416144" y="2100943"/>
            <a:ext cx="1654628" cy="1088572"/>
          </a:xfrm>
          <a:prstGeom prst="roundRect">
            <a:avLst/>
          </a:prstGeom>
          <a:blipFill>
            <a:blip r:embed="rId5" cstate="print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Метод 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Николая Зайцева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90" y="1959428"/>
            <a:ext cx="1452168" cy="1930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Скругленный прямоугольник 12"/>
          <p:cNvSpPr/>
          <p:nvPr/>
        </p:nvSpPr>
        <p:spPr>
          <a:xfrm>
            <a:off x="968829" y="4097581"/>
            <a:ext cx="1698170" cy="785728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Метод Марии </a:t>
            </a:r>
            <a:r>
              <a:rPr lang="ru-RU" sz="1400" b="1" dirty="0" err="1">
                <a:solidFill>
                  <a:schemeClr val="bg1"/>
                </a:solidFill>
                <a:latin typeface="Georgia" pitchFamily="18" charset="0"/>
                <a:cs typeface="Times New Roman" panose="02020603050405020304" pitchFamily="18" charset="0"/>
              </a:rPr>
              <a:t>Монтессори</a:t>
            </a:r>
            <a:endParaRPr lang="ru-RU" sz="1400" b="1" dirty="0">
              <a:solidFill>
                <a:schemeClr val="bg1"/>
              </a:solidFill>
              <a:latin typeface="Georgia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0828" y="3342580"/>
            <a:ext cx="1582016" cy="1822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960000">
            <a:off x="2832531" y="3242079"/>
            <a:ext cx="1117723" cy="17228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19" t="8913" r="28946" b="9447"/>
          <a:stretch/>
        </p:blipFill>
        <p:spPr>
          <a:xfrm rot="780000">
            <a:off x="7953150" y="2617305"/>
            <a:ext cx="1198871" cy="14629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103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862"/>
            <a:ext cx="12193057" cy="67851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118" y="1"/>
            <a:ext cx="11467139" cy="881742"/>
          </a:xfr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Gabriola" pitchFamily="82" charset="0"/>
                <a:cs typeface="Times New Roman" panose="02020603050405020304" pitchFamily="18" charset="0"/>
              </a:rPr>
              <a:t>Принципы развивающей  работы с детьми раннего возраста (</a:t>
            </a:r>
            <a:r>
              <a:rPr lang="ru-RU" sz="2800" b="1" dirty="0" err="1">
                <a:solidFill>
                  <a:srgbClr val="FF0000"/>
                </a:solidFill>
                <a:latin typeface="Gabriola" pitchFamily="82" charset="0"/>
                <a:cs typeface="Times New Roman" panose="02020603050405020304" pitchFamily="18" charset="0"/>
              </a:rPr>
              <a:t>Мамайчук</a:t>
            </a:r>
            <a:r>
              <a:rPr lang="ru-RU" sz="2800" b="1" dirty="0">
                <a:solidFill>
                  <a:srgbClr val="FF0000"/>
                </a:solidFill>
                <a:latin typeface="Gabriola" pitchFamily="82" charset="0"/>
                <a:cs typeface="Times New Roman" panose="02020603050405020304" pitchFamily="18" charset="0"/>
              </a:rPr>
              <a:t>, Ильина. 2004 г.)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52222326"/>
              </p:ext>
            </p:extLst>
          </p:nvPr>
        </p:nvGraphicFramePr>
        <p:xfrm>
          <a:off x="1045030" y="979713"/>
          <a:ext cx="9960428" cy="4267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44693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467" y="0"/>
            <a:ext cx="12191999" cy="671168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35286" y="3951513"/>
            <a:ext cx="6161314" cy="2503715"/>
          </a:xfrm>
        </p:spPr>
        <p:txBody>
          <a:bodyPr>
            <a:normAutofit/>
          </a:bodyPr>
          <a:lstStyle/>
          <a:p>
            <a:pPr algn="l"/>
            <a:r>
              <a:rPr lang="ru-RU" sz="1600" dirty="0">
                <a:latin typeface="Georgia" panose="02040502050405020303" pitchFamily="18" charset="0"/>
              </a:rPr>
              <a:t>-</a:t>
            </a:r>
            <a:endParaRPr lang="ru-RU" sz="19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0000">
            <a:off x="8906938" y="1102146"/>
            <a:ext cx="1989663" cy="12356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174172" y="-20455"/>
            <a:ext cx="11440885" cy="73673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Gabriola" panose="04040605051002020D02" pitchFamily="82" charset="0"/>
                <a:cs typeface="Times New Roman" panose="02020603050405020304" pitchFamily="18" charset="0"/>
              </a:rPr>
              <a:t>Социальная линия развития</a:t>
            </a:r>
          </a:p>
        </p:txBody>
      </p:sp>
      <p:sp>
        <p:nvSpPr>
          <p:cNvPr id="10" name="Выноска со стрелкой вниз 9"/>
          <p:cNvSpPr/>
          <p:nvPr/>
        </p:nvSpPr>
        <p:spPr>
          <a:xfrm>
            <a:off x="849085" y="838199"/>
            <a:ext cx="7892143" cy="631372"/>
          </a:xfrm>
          <a:prstGeom prst="downArrow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7030A0"/>
                </a:solidFill>
                <a:latin typeface="Georgia" panose="02040502050405020303" pitchFamily="18" charset="0"/>
              </a:rPr>
              <a:t>Особенности адаптации к новой обстановке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852051291"/>
              </p:ext>
            </p:extLst>
          </p:nvPr>
        </p:nvGraphicFramePr>
        <p:xfrm>
          <a:off x="1251856" y="1491344"/>
          <a:ext cx="8403773" cy="216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20000">
            <a:off x="891932" y="2906485"/>
            <a:ext cx="1568239" cy="1348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Выноска со стрелкой вниз 12"/>
          <p:cNvSpPr/>
          <p:nvPr/>
        </p:nvSpPr>
        <p:spPr>
          <a:xfrm>
            <a:off x="3777342" y="3788227"/>
            <a:ext cx="4996544" cy="489858"/>
          </a:xfrm>
          <a:prstGeom prst="downArrowCallout">
            <a:avLst/>
          </a:prstGeom>
          <a:solidFill>
            <a:srgbClr val="F1D83F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FF00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ru-RU" b="1" i="1" dirty="0">
                <a:solidFill>
                  <a:srgbClr val="7030A0"/>
                </a:solidFill>
                <a:latin typeface="Georgia" panose="02040502050405020303" pitchFamily="18" charset="0"/>
              </a:rPr>
              <a:t>Воспитателю на заметку</a:t>
            </a:r>
          </a:p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graphicFrame>
        <p:nvGraphicFramePr>
          <p:cNvPr id="14" name="Схема 13"/>
          <p:cNvGraphicFramePr/>
          <p:nvPr/>
        </p:nvGraphicFramePr>
        <p:xfrm>
          <a:off x="2536371" y="4288973"/>
          <a:ext cx="8088086" cy="1208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98"/>
          <a:stretch>
            <a:fillRect/>
          </a:stretch>
        </p:blipFill>
        <p:spPr>
          <a:xfrm rot="420000">
            <a:off x="9427030" y="3341915"/>
            <a:ext cx="1432933" cy="1202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99361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0"/>
            <a:ext cx="12193057" cy="67851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257" y="-13648"/>
            <a:ext cx="11527971" cy="627797"/>
          </a:xfr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Gabriola" pitchFamily="82" charset="0"/>
                <a:cs typeface="Times New Roman" panose="02020603050405020304" pitchFamily="18" charset="0"/>
              </a:rPr>
              <a:t>Познавательная линия развития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89498375"/>
              </p:ext>
            </p:extLst>
          </p:nvPr>
        </p:nvGraphicFramePr>
        <p:xfrm>
          <a:off x="1001485" y="827315"/>
          <a:ext cx="9938657" cy="1611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4201886" y="2645229"/>
            <a:ext cx="3287486" cy="56605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Gabriola" pitchFamily="82" charset="0"/>
              </a:rPr>
              <a:t>Возрастные нормативы детей </a:t>
            </a:r>
            <a:endParaRPr lang="ru-RU" sz="2400" dirty="0">
              <a:latin typeface="Gabriola" pitchFamily="82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22745" y="2671286"/>
            <a:ext cx="2880000" cy="540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Georgia" panose="02040502050405020303" pitchFamily="18" charset="0"/>
              </a:rPr>
              <a:t>2 - 2,5 года:</a:t>
            </a:r>
          </a:p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005160" y="2615553"/>
            <a:ext cx="3069771" cy="540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i="1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1400" b="1" i="1" dirty="0">
                <a:solidFill>
                  <a:schemeClr val="tx1"/>
                </a:solidFill>
                <a:latin typeface="Georgia" panose="02040502050405020303" pitchFamily="18" charset="0"/>
              </a:rPr>
              <a:t>2,5 – 3 лет: </a:t>
            </a:r>
          </a:p>
          <a:p>
            <a:pPr algn="ctr"/>
            <a:endParaRPr lang="ru-RU" dirty="0"/>
          </a:p>
        </p:txBody>
      </p:sp>
      <p:graphicFrame>
        <p:nvGraphicFramePr>
          <p:cNvPr id="10" name="Схема 9"/>
          <p:cNvGraphicFramePr/>
          <p:nvPr/>
        </p:nvGraphicFramePr>
        <p:xfrm>
          <a:off x="7815943" y="3331029"/>
          <a:ext cx="3276600" cy="2077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936171" y="3320143"/>
          <a:ext cx="3026229" cy="20029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2050" name="Picture 2" descr="I:\папка по раннему возрасту\razvivayushchie-igry-doma-ot-1-goda-do-3-let-678x381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6827" y="3538496"/>
            <a:ext cx="2597604" cy="14597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Стрелка влево 2"/>
          <p:cNvSpPr/>
          <p:nvPr/>
        </p:nvSpPr>
        <p:spPr>
          <a:xfrm>
            <a:off x="3721935" y="2677887"/>
            <a:ext cx="479951" cy="415332"/>
          </a:xfrm>
          <a:prstGeom prst="leftArrow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7489372" y="2645229"/>
            <a:ext cx="515788" cy="389816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783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3057" cy="67854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6282"/>
            <a:ext cx="11484429" cy="714345"/>
          </a:xfr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Gabriola" panose="04040605051002020D02" pitchFamily="82" charset="0"/>
              </a:rPr>
              <a:t>Формирование целенаправленных действий у детей раннего возраста</a:t>
            </a:r>
          </a:p>
        </p:txBody>
      </p:sp>
      <p:pic>
        <p:nvPicPr>
          <p:cNvPr id="3075" name="Picture 3" descr="I:\папка по раннему возрасту\detsad-1215544-14984996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191" y="1728638"/>
            <a:ext cx="1975350" cy="17645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16275" y="-861902"/>
            <a:ext cx="5200941" cy="404439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49759" y="1723842"/>
            <a:ext cx="2879678" cy="13605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2 – 2,5 года </a:t>
            </a:r>
          </a:p>
          <a:p>
            <a:pPr algn="ctr"/>
            <a:r>
              <a:rPr lang="ru-RU" sz="1400" dirty="0">
                <a:solidFill>
                  <a:srgbClr val="002060"/>
                </a:solidFill>
                <a:latin typeface="Georgia" panose="02040502050405020303" pitchFamily="18" charset="0"/>
              </a:rPr>
              <a:t>Самостоятельно строят башню по речевой инструкции, по образцу – дорожку, поезд с трубой, стол, лесенку.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84196" y="866138"/>
            <a:ext cx="8792568" cy="588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  <a:cs typeface="Gautami" panose="020B0502040204020203" pitchFamily="34" charset="0"/>
              </a:rPr>
              <a:t>Возрастные нормативы детей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1367" y="-1035408"/>
            <a:ext cx="5200339" cy="404199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7601803" y="1612528"/>
            <a:ext cx="3013226" cy="136268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601803" y="1569968"/>
            <a:ext cx="287222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2.5 -3 года</a:t>
            </a:r>
          </a:p>
          <a:p>
            <a:pPr algn="ctr"/>
            <a:r>
              <a:rPr lang="ru-RU" sz="1400" dirty="0">
                <a:solidFill>
                  <a:srgbClr val="002060"/>
                </a:solidFill>
                <a:latin typeface="Georgia" panose="02040502050405020303" pitchFamily="18" charset="0"/>
              </a:rPr>
              <a:t> По образцу – несложные сюжетные перекрытия (мост, арку, с помощью взрослого – домик и диванчик) </a:t>
            </a:r>
          </a:p>
          <a:p>
            <a:endParaRPr lang="ru-RU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-420000">
            <a:off x="7768421" y="3147281"/>
            <a:ext cx="1318252" cy="93862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-960000">
            <a:off x="347374" y="3632469"/>
            <a:ext cx="1300918" cy="104465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720000">
            <a:off x="419049" y="4984026"/>
            <a:ext cx="1261421" cy="148710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">
            <a:off x="9406534" y="3133749"/>
            <a:ext cx="1552156" cy="100079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60506" y="4394977"/>
            <a:ext cx="1637020" cy="116596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746102" y="1538200"/>
            <a:ext cx="12083911" cy="4981062"/>
          </a:xfrm>
          <a:prstGeom prst="rect">
            <a:avLst/>
          </a:prstGeom>
        </p:spPr>
      </p:pic>
      <p:graphicFrame>
        <p:nvGraphicFramePr>
          <p:cNvPr id="23" name="Схема 22"/>
          <p:cNvGraphicFramePr/>
          <p:nvPr>
            <p:extLst>
              <p:ext uri="{D42A27DB-BD31-4B8C-83A1-F6EECF244321}">
                <p14:modId xmlns:p14="http://schemas.microsoft.com/office/powerpoint/2010/main" val="2872917555"/>
              </p:ext>
            </p:extLst>
          </p:nvPr>
        </p:nvGraphicFramePr>
        <p:xfrm>
          <a:off x="2267313" y="4020957"/>
          <a:ext cx="7225798" cy="2557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2440169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3057" cy="6785139"/>
          </a:xfrm>
          <a:prstGeom prst="rect">
            <a:avLst/>
          </a:prstGeom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486" y="0"/>
            <a:ext cx="11386457" cy="631371"/>
          </a:xfr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Gabriola" panose="04040605051002020D02" pitchFamily="82" charset="0"/>
              </a:rPr>
              <a:t>Речевое развитие</a:t>
            </a:r>
          </a:p>
        </p:txBody>
      </p:sp>
      <p:sp>
        <p:nvSpPr>
          <p:cNvPr id="12" name="Выноска со стрелкой вниз 11"/>
          <p:cNvSpPr/>
          <p:nvPr/>
        </p:nvSpPr>
        <p:spPr>
          <a:xfrm>
            <a:off x="936171" y="838201"/>
            <a:ext cx="10123715" cy="772886"/>
          </a:xfrm>
          <a:prstGeom prst="downArrowCallou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02060"/>
              </a:solidFill>
              <a:latin typeface="Gabriola" pitchFamily="82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Gabriola" pitchFamily="82" charset="0"/>
              </a:rPr>
              <a:t>Задача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: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Развитие активной и коммуникативной речи</a:t>
            </a:r>
          </a:p>
          <a:p>
            <a:pPr algn="ctr"/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57942" y="1611087"/>
            <a:ext cx="10101943" cy="6096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02060"/>
              </a:solidFill>
              <a:latin typeface="Gabriola" pitchFamily="82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Gabriola" pitchFamily="82" charset="0"/>
              </a:rPr>
              <a:t>Принцип формирования речи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: </a:t>
            </a:r>
            <a:r>
              <a:rPr lang="ru-RU" sz="1600" b="1" dirty="0">
                <a:solidFill>
                  <a:srgbClr val="002060"/>
                </a:solidFill>
                <a:latin typeface="Georgia" panose="02040502050405020303" pitchFamily="18" charset="0"/>
              </a:rPr>
              <a:t>единство слова и дела</a:t>
            </a:r>
          </a:p>
          <a:p>
            <a:pPr algn="ctr"/>
            <a:endParaRPr lang="ru-RU" dirty="0"/>
          </a:p>
        </p:txBody>
      </p:sp>
      <p:pic>
        <p:nvPicPr>
          <p:cNvPr id="1029" name="Picture 5" descr="I:\папка по раннему возрасту\36853.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0000">
            <a:off x="10416911" y="2622557"/>
            <a:ext cx="935037" cy="1219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3" name="Picture 3" descr="I:\папка по раннему возрасту\Без названия (9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200000">
            <a:off x="9044642" y="4738658"/>
            <a:ext cx="1027500" cy="1323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I:\папка по раннему возрасту\images (12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200000">
            <a:off x="10181352" y="3701747"/>
            <a:ext cx="882948" cy="1242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I:\папка по раннему возрасту\Без названия (10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23119" y="2383973"/>
            <a:ext cx="944336" cy="123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I:\папка по раннему возрасту\Без названия (7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2280000">
            <a:off x="9103625" y="3480924"/>
            <a:ext cx="810317" cy="12559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961853" y="2474948"/>
            <a:ext cx="6294120" cy="4332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Georgia" panose="02040502050405020303" pitchFamily="18" charset="0"/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Возрастные нормативы</a:t>
            </a:r>
          </a:p>
          <a:p>
            <a:pPr algn="ctr"/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7941" y="2993573"/>
            <a:ext cx="3411599" cy="263254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2 – 2,5 года: выполняет простые инструкции взрослого, двухступенчатые просьбы, узнает и показывает на картинке не менее 5 – </a:t>
            </a:r>
            <a:r>
              <a:rPr lang="ru-RU" sz="1200" b="1" dirty="0" err="1">
                <a:solidFill>
                  <a:srgbClr val="002060"/>
                </a:solidFill>
                <a:latin typeface="Georgia" panose="02040502050405020303" pitchFamily="18" charset="0"/>
              </a:rPr>
              <a:t>ти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 знакомых предметов, показывает три части тела, озвучивает около трех животных, понимает несложный сюжетный рассказ по картинке.</a:t>
            </a:r>
          </a:p>
          <a:p>
            <a:pPr algn="ctr"/>
            <a:r>
              <a:rPr lang="ru-RU" sz="1200" b="1" dirty="0" err="1">
                <a:solidFill>
                  <a:srgbClr val="002060"/>
                </a:solidFill>
                <a:latin typeface="Georgia" panose="02040502050405020303" pitchFamily="18" charset="0"/>
              </a:rPr>
              <a:t>Общесловарный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 запас – 200 – 300 слов.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688912" y="2993573"/>
            <a:ext cx="4271056" cy="26781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2.5  - 3 года</a:t>
            </a:r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</a:rPr>
              <a:t>: понимает и выполняет двухступенчатую инструкцию;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</a:rPr>
              <a:t>Понимает сюжетный рассказ без опоры на картинку и отвечает на вопросы;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</a:rPr>
              <a:t> называет 10 – 15 предметов, изображенных на картинках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</a:rPr>
              <a:t>Называет и показывает части тела и лица, в том числе  щеки, подбородок, брови.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</a:rPr>
              <a:t>Активная речь обогащается вопросами: «Почему», «Когда»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</a:rPr>
              <a:t>Говорит многословными предложениями, употребляя местоимения «Я» «Мне», «Тебя».</a:t>
            </a:r>
          </a:p>
          <a:p>
            <a:pPr algn="ctr"/>
            <a:r>
              <a:rPr lang="ru-RU" sz="1200" dirty="0" err="1">
                <a:solidFill>
                  <a:srgbClr val="002060"/>
                </a:solidFill>
                <a:latin typeface="Georgia" panose="02040502050405020303" pitchFamily="18" charset="0"/>
              </a:rPr>
              <a:t>Общесловарный</a:t>
            </a:r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</a:rPr>
              <a:t> запас к 3 годам 500 – 1000 слов.</a:t>
            </a:r>
          </a:p>
        </p:txBody>
      </p:sp>
    </p:spTree>
    <p:extLst>
      <p:ext uri="{BB962C8B-B14F-4D97-AF65-F5344CB8AC3E}">
        <p14:creationId xmlns:p14="http://schemas.microsoft.com/office/powerpoint/2010/main" val="2200357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36282"/>
            <a:ext cx="12193057" cy="67854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486" y="0"/>
            <a:ext cx="11386457" cy="663388"/>
          </a:xfr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Gabriola" panose="04040605051002020D02" pitchFamily="82" charset="0"/>
              </a:rPr>
              <a:t>Двигательная сфера</a:t>
            </a:r>
          </a:p>
        </p:txBody>
      </p:sp>
      <p:pic>
        <p:nvPicPr>
          <p:cNvPr id="2050" name="Picture 2" descr="I:\папка по раннему возрасту\detsad-639291-14732772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6782" y="1602654"/>
            <a:ext cx="1691753" cy="1128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I:\папка по раннему возрасту\images (15).jpg"/>
          <p:cNvPicPr>
            <a:picLocks noChangeAspect="1" noChangeArrowheads="1"/>
          </p:cNvPicPr>
          <p:nvPr/>
        </p:nvPicPr>
        <p:blipFill>
          <a:blip r:embed="rId4" cstate="print"/>
          <a:srcRect l="42882"/>
          <a:stretch>
            <a:fillRect/>
          </a:stretch>
        </p:blipFill>
        <p:spPr bwMode="auto">
          <a:xfrm>
            <a:off x="9350824" y="941301"/>
            <a:ext cx="1436914" cy="15146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5" name="Picture 7" descr="I:\папка по раннему возрасту\images (16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0066" y="1073091"/>
            <a:ext cx="1495082" cy="1119868"/>
          </a:xfrm>
          <a:prstGeom prst="rect">
            <a:avLst/>
          </a:prstGeom>
          <a:noFill/>
        </p:spPr>
      </p:pic>
      <p:pic>
        <p:nvPicPr>
          <p:cNvPr id="2057" name="Picture 9" descr="I:\папка по раннему возрасту\sensornoe_razvitie_2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0151" y="1480378"/>
            <a:ext cx="1591184" cy="1271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9120" y="-1095560"/>
            <a:ext cx="7667288" cy="64238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167430" y="819374"/>
            <a:ext cx="5530568" cy="5791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Georgia" panose="02040502050405020303" pitchFamily="18" charset="0"/>
              </a:rPr>
              <a:t>Возрастные нормативы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59545" y="-1322827"/>
            <a:ext cx="6362347" cy="649082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40066" y="2752344"/>
            <a:ext cx="3782454" cy="2256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2- 2,5 года: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  Перешагивает через препятствия, расположенные на расстоянии 20 – 28 см от пола, может обойти расставленные кегли, кидает мяч средних размеров, подпрыгивает, отрывая обе ноги от пола.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Мелкая моторика:  складывает шарики в банку, нанизывает крупные бусины на шнурок.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502598" y="2947774"/>
            <a:ext cx="4453810" cy="23299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2,5 – 3  года: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стоит на одной ноге несколько секунд, придерживаясь за перила, поднимается по лестнице, ставя по одной ноге на каждую ступеньку, ловит мяч обеими руками , ездит на трехколесном велосипеде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Мелкая моторика: откручивает и закручивает крышки, строит башни из 8 – ми кубиков, по назначению использует мозаику, после показа рисует круг и человека – </a:t>
            </a:r>
            <a:r>
              <a:rPr lang="ru-RU" sz="1200" b="1" dirty="0" err="1">
                <a:solidFill>
                  <a:srgbClr val="002060"/>
                </a:solidFill>
                <a:latin typeface="Georgia" panose="02040502050405020303" pitchFamily="18" charset="0"/>
              </a:rPr>
              <a:t>головонога</a:t>
            </a:r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</a:p>
          <a:p>
            <a:pPr algn="ctr"/>
            <a:endParaRPr lang="ru-RU" sz="12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449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26" y="36282"/>
            <a:ext cx="12193057" cy="67854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372" y="36282"/>
            <a:ext cx="11353800" cy="577867"/>
          </a:xfr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artDeco"/>
          </a:sp3d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Gabriola" panose="04040605051002020D02" pitchFamily="82" charset="0"/>
              </a:rPr>
              <a:t>Работа с родителями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63"/>
          <a:stretch/>
        </p:blipFill>
        <p:spPr>
          <a:xfrm>
            <a:off x="7901828" y="1557147"/>
            <a:ext cx="2857612" cy="1209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41"/>
          <a:stretch/>
        </p:blipFill>
        <p:spPr>
          <a:xfrm>
            <a:off x="7954975" y="3906544"/>
            <a:ext cx="2751318" cy="1449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68"/>
          <a:stretch/>
        </p:blipFill>
        <p:spPr>
          <a:xfrm>
            <a:off x="989326" y="2491480"/>
            <a:ext cx="1950720" cy="1751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552" y="2333963"/>
            <a:ext cx="2154893" cy="1432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423852" y="812269"/>
            <a:ext cx="9006840" cy="55456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Georgia" panose="02040502050405020303" pitchFamily="18" charset="0"/>
              </a:rPr>
              <a:t>Способы организации просветительской работы:</a:t>
            </a:r>
          </a:p>
        </p:txBody>
      </p:sp>
      <p:sp>
        <p:nvSpPr>
          <p:cNvPr id="10" name="Прямоугольная выноска 9"/>
          <p:cNvSpPr/>
          <p:nvPr/>
        </p:nvSpPr>
        <p:spPr>
          <a:xfrm>
            <a:off x="8352718" y="2836676"/>
            <a:ext cx="3251454" cy="930061"/>
          </a:xfrm>
          <a:prstGeom prst="wedgeRectCallout">
            <a:avLst/>
          </a:prstGeom>
          <a:solidFill>
            <a:srgbClr val="F1D83F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Организация информационных уголков</a:t>
            </a: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1205989" y="1625168"/>
            <a:ext cx="2782388" cy="605981"/>
          </a:xfrm>
          <a:prstGeom prst="wedgeRectCallout">
            <a:avLst/>
          </a:prstGeom>
          <a:solidFill>
            <a:srgbClr val="F1D83F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Проведение обучающих семинаров</a:t>
            </a:r>
          </a:p>
          <a:p>
            <a:pPr algn="ctr"/>
            <a:endParaRPr lang="ru-RU" dirty="0"/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206240" y="1557147"/>
            <a:ext cx="3535680" cy="659563"/>
          </a:xfrm>
          <a:prstGeom prst="wedgeRectCallout">
            <a:avLst/>
          </a:prstGeom>
          <a:solidFill>
            <a:srgbClr val="F1D83F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Организация совместных игр и занятий родителей и малышей</a:t>
            </a:r>
          </a:p>
          <a:p>
            <a:pPr algn="ctr"/>
            <a:endParaRPr lang="ru-RU" sz="14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4206240" y="4212890"/>
            <a:ext cx="2560320" cy="612648"/>
          </a:xfrm>
          <a:prstGeom prst="wedgeRectCallout">
            <a:avLst/>
          </a:prstGeom>
          <a:solidFill>
            <a:srgbClr val="F1D83F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Проведение родительских собраний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7145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36282"/>
            <a:ext cx="12193057" cy="67854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257" y="0"/>
            <a:ext cx="11386458" cy="954318"/>
          </a:xfrm>
          <a:prstGeom prst="downArrowCallou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Gabriola" panose="04040605051002020D02" pitchFamily="82" charset="0"/>
              </a:rPr>
              <a:t>В работе с детьми раннего возраста важно учитывать  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0" y="1034143"/>
          <a:ext cx="11821886" cy="4354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18916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36282"/>
            <a:ext cx="12193057" cy="67854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371" y="0"/>
            <a:ext cx="11408229" cy="653143"/>
          </a:xfr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7812" y="2142565"/>
            <a:ext cx="9484658" cy="1972236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buNone/>
            </a:pPr>
            <a:r>
              <a:rPr lang="ru-RU" sz="8800" b="1" dirty="0">
                <a:solidFill>
                  <a:srgbClr val="FF0000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abriola" pitchFamily="82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25864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</TotalTime>
  <Words>1009</Words>
  <Application>Microsoft Office PowerPoint</Application>
  <PresentationFormat>Широкоэкранный</PresentationFormat>
  <Paragraphs>121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Calibri Light</vt:lpstr>
      <vt:lpstr>Gabriola</vt:lpstr>
      <vt:lpstr>Gautami</vt:lpstr>
      <vt:lpstr>Georgia</vt:lpstr>
      <vt:lpstr>Times New Roman</vt:lpstr>
      <vt:lpstr>Wingdings</vt:lpstr>
      <vt:lpstr>Тема Office</vt:lpstr>
      <vt:lpstr>Презентация PowerPoint</vt:lpstr>
      <vt:lpstr>Нормативные документы</vt:lpstr>
      <vt:lpstr>Актуальность  «Единственная цель раннего развития - дать ребенку такое образование, чтобы он имел глубокий ум и здоровое тело, сделать его смышленым и добрым»</vt:lpstr>
      <vt:lpstr>Принципы развивающей  работы с детьми раннего возраста (Мамайчук, Ильина. 2004 г.)</vt:lpstr>
      <vt:lpstr>Презентация PowerPoint</vt:lpstr>
      <vt:lpstr>Познавательная линия развития </vt:lpstr>
      <vt:lpstr>Формирование целенаправленных действий у детей раннего возраста</vt:lpstr>
      <vt:lpstr>Речевое развитие</vt:lpstr>
      <vt:lpstr>Двигательная сфера</vt:lpstr>
      <vt:lpstr>Работа с родителями</vt:lpstr>
      <vt:lpstr>В работе с детьми раннего возраста важно учитывать 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Методики и программы раннего развития детей</dc:title>
  <dc:creator>PC1</dc:creator>
  <cp:lastModifiedBy>Кузя</cp:lastModifiedBy>
  <cp:revision>80</cp:revision>
  <dcterms:created xsi:type="dcterms:W3CDTF">2018-05-02T00:59:20Z</dcterms:created>
  <dcterms:modified xsi:type="dcterms:W3CDTF">2022-05-13T10:47:06Z</dcterms:modified>
</cp:coreProperties>
</file>