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06A7D9D3-5976-42D8-8845-06DE9C4540B6}" type="slidenum">
              <a:t>‹#›</a:t>
            </a:fld>
            <a:endParaRPr lang="ru-RU" sz="14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24070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559099EC-93AD-49B1-9635-6BCD81369AF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337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4AD887E-B7B5-47B3-93BB-34AF1CE7BB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61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44384C-C429-4283-BCF9-EA62EB8DF88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B77844-46E2-48AF-A170-4D7815FF61F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24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1171F6C-43E1-4575-9178-CFF937076D6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776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8C90225-40A7-4EE4-9016-3317FB5B29C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2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DAEF6F-6CE9-4897-B493-C915251791B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3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7D73841-E985-48A5-82C0-3AEBB527C56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5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61002ED-781F-47FF-B13B-8F824FF0DDB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24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642AAF9-C887-44F9-810D-677349C8C60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15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A960FD0-4282-451C-A6AB-B84AD3F67E8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09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0C398A5-D478-4006-ACBB-0FBDFD18E1AB}" type="datetime1">
              <a:rPr lang="ru-RU" smtClean="0"/>
              <a:pPr lvl="0"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CD6E94D-6FAE-4C7F-9BB7-F5AA1D06668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1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tile sx="64775" sy="64775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/>
          <p:cNvSpPr/>
          <p:nvPr/>
        </p:nvSpPr>
        <p:spPr>
          <a:xfrm>
            <a:off x="-9360" y="-7200"/>
            <a:ext cx="9162720" cy="1041119"/>
          </a:xfrm>
          <a:custGeom>
            <a:avLst/>
            <a:gdLst>
              <a:gd name="f0" fmla="val w"/>
              <a:gd name="f1" fmla="val h"/>
              <a:gd name="f2" fmla="val 0"/>
              <a:gd name="f3" fmla="val 6"/>
              <a:gd name="f4" fmla="val 2"/>
              <a:gd name="f5" fmla="val 2542"/>
              <a:gd name="f6" fmla="val 2746"/>
              <a:gd name="f7" fmla="val 101"/>
              <a:gd name="f8" fmla="val 3828"/>
              <a:gd name="f9" fmla="val 367"/>
              <a:gd name="f10" fmla="val 4374"/>
              <a:gd name="f11" fmla="val 4920"/>
              <a:gd name="f12" fmla="val 5526"/>
              <a:gd name="f13" fmla="val 152"/>
              <a:gd name="f14" fmla="val 5766"/>
              <a:gd name="f15" fmla="val 55"/>
              <a:gd name="f16" fmla="val 5772"/>
              <a:gd name="f17" fmla="val 213"/>
              <a:gd name="f18" fmla="val 5670"/>
              <a:gd name="f19" fmla="val 257"/>
              <a:gd name="f20" fmla="val 5016"/>
              <a:gd name="f21" fmla="val 441"/>
              <a:gd name="f22" fmla="val 4302"/>
              <a:gd name="f23" fmla="val 439"/>
              <a:gd name="f24" fmla="val 3588"/>
              <a:gd name="f25" fmla="val 437"/>
              <a:gd name="f26" fmla="val 2205"/>
              <a:gd name="f27" fmla="val 165"/>
              <a:gd name="f28" fmla="val 1488"/>
              <a:gd name="f29" fmla="val 201"/>
              <a:gd name="f30" fmla="val 750"/>
              <a:gd name="f31" fmla="val 209"/>
              <a:gd name="f32" fmla="val 270"/>
              <a:gd name="f33" fmla="val 482"/>
              <a:gd name="f34" fmla="val 656"/>
              <a:gd name="f35" fmla="*/ f0 1 9163050"/>
              <a:gd name="f36" fmla="*/ f1 1 1041400"/>
              <a:gd name="f37" fmla="*/ 0 f35 1"/>
              <a:gd name="f38" fmla="*/ 0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7" t="f38" r="f37" b="f38"/>
            <a:pathLst>
              <a:path w="9163050" h="1041400">
                <a:moveTo>
                  <a:pt x="f3" y="f4"/>
                </a:moveTo>
                <a:lnTo>
                  <a:pt x="f5" y="f2"/>
                </a:lnTo>
                <a:cubicBezTo>
                  <a:pt x="f6" y="f7"/>
                  <a:pt x="f8" y="f9"/>
                  <a:pt x="f10" y="f9"/>
                </a:cubicBezTo>
                <a:cubicBezTo>
                  <a:pt x="f11" y="f9"/>
                  <a:pt x="f12" y="f13"/>
                  <a:pt x="f14" y="f15"/>
                </a:cubicBezTo>
                <a:lnTo>
                  <a:pt x="f16" y="f17"/>
                </a:ln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2" y="f34"/>
                </a:cubicBezTo>
                <a:lnTo>
                  <a:pt x="f3" y="f4"/>
                </a:lnTo>
                <a:close/>
              </a:path>
            </a:pathLst>
          </a:custGeom>
          <a:gradFill>
            <a:gsLst>
              <a:gs pos="0">
                <a:srgbClr val="0074A0"/>
              </a:gs>
              <a:gs pos="100000">
                <a:srgbClr val="00C4CD"/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3" name="Полилиния 7"/>
          <p:cNvSpPr/>
          <p:nvPr/>
        </p:nvSpPr>
        <p:spPr>
          <a:xfrm>
            <a:off x="4381560" y="-7200"/>
            <a:ext cx="4762079" cy="637920"/>
          </a:xfrm>
          <a:custGeom>
            <a:avLst/>
            <a:gdLst>
              <a:gd name="f0" fmla="val w"/>
              <a:gd name="f1" fmla="val h"/>
              <a:gd name="f2" fmla="val 0"/>
              <a:gd name="f3" fmla="val 174"/>
              <a:gd name="f4" fmla="val 102"/>
              <a:gd name="f5" fmla="val 1168"/>
              <a:gd name="f6" fmla="val 533"/>
              <a:gd name="f7" fmla="val 1668"/>
              <a:gd name="f8" fmla="val 564"/>
              <a:gd name="f9" fmla="val 2168"/>
              <a:gd name="f10" fmla="val 595"/>
              <a:gd name="f11" fmla="val 2778"/>
              <a:gd name="f12" fmla="val 279"/>
              <a:gd name="f13" fmla="val 3000"/>
              <a:gd name="f14" fmla="val 186"/>
              <a:gd name="f15" fmla="val 6"/>
              <a:gd name="f16" fmla="*/ f0 1 4762500"/>
              <a:gd name="f17" fmla="*/ f1 1 638175"/>
              <a:gd name="f18" fmla="*/ 0 f16 1"/>
              <a:gd name="f19" fmla="*/ 0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" t="f19" r="f18" b="f19"/>
            <a:pathLst>
              <a:path w="4762500" h="638175">
                <a:moveTo>
                  <a:pt x="f2" y="f2"/>
                </a:moveTo>
                <a:cubicBezTo>
                  <a:pt x="f3" y="f4"/>
                  <a:pt x="f5" y="f6"/>
                  <a:pt x="f7" y="f8"/>
                </a:cubicBezTo>
                <a:cubicBezTo>
                  <a:pt x="f9" y="f10"/>
                  <a:pt x="f11" y="f12"/>
                  <a:pt x="f13" y="f14"/>
                </a:cubicBezTo>
                <a:lnTo>
                  <a:pt x="f13" y="f15"/>
                </a:lnTo>
                <a:lnTo>
                  <a:pt x="f2" y="f2"/>
                </a:lnTo>
                <a:close/>
              </a:path>
            </a:pathLst>
          </a:custGeom>
          <a:gradFill>
            <a:gsLst>
              <a:gs pos="0">
                <a:srgbClr val="008ABF"/>
              </a:gs>
              <a:gs pos="100000">
                <a:srgbClr val="00A0A8"/>
              </a:gs>
            </a:gsLst>
            <a:lin ang="162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grpSp>
        <p:nvGrpSpPr>
          <p:cNvPr id="4" name="Группа 1"/>
          <p:cNvGrpSpPr/>
          <p:nvPr/>
        </p:nvGrpSpPr>
        <p:grpSpPr>
          <a:xfrm>
            <a:off x="-49903" y="640196"/>
            <a:ext cx="9185712" cy="648720"/>
            <a:chOff x="-49903" y="640196"/>
            <a:chExt cx="9185712" cy="648720"/>
          </a:xfrm>
        </p:grpSpPr>
        <p:sp>
          <p:nvSpPr>
            <p:cNvPr id="5" name="Полилиния 11"/>
            <p:cNvSpPr/>
            <p:nvPr/>
          </p:nvSpPr>
          <p:spPr>
            <a:xfrm rot="164400">
              <a:off x="-49903" y="640196"/>
              <a:ext cx="9162720" cy="6487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6"/>
                <a:gd name="f4" fmla="val 282"/>
                <a:gd name="f5" fmla="val 738"/>
                <a:gd name="f6" fmla="val 923"/>
                <a:gd name="f7" fmla="val 275"/>
                <a:gd name="f8" fmla="val 1608"/>
                <a:gd name="f9" fmla="val 2293"/>
                <a:gd name="f10" fmla="val 289"/>
                <a:gd name="f11" fmla="val 3416"/>
                <a:gd name="f12" fmla="val 1055"/>
                <a:gd name="f13" fmla="val 4110"/>
                <a:gd name="f14" fmla="val 1008"/>
                <a:gd name="f15" fmla="val 4804"/>
                <a:gd name="f16" fmla="val 961"/>
                <a:gd name="f17" fmla="val 5426"/>
                <a:gd name="f18" fmla="val 210"/>
                <a:gd name="f19" fmla="val 5772"/>
                <a:gd name="f20" fmla="*/ f0 1 9163050"/>
                <a:gd name="f21" fmla="*/ f1 1 649224"/>
                <a:gd name="f22" fmla="*/ 0 f20 1"/>
                <a:gd name="f23" fmla="*/ 0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3" r="f22" b="f23"/>
              <a:pathLst>
                <a:path w="9163050" h="649224">
                  <a:moveTo>
                    <a:pt x="f2" y="f3"/>
                  </a:moveTo>
                  <a:cubicBezTo>
                    <a:pt x="f4" y="f5"/>
                    <a:pt x="f6" y="f7"/>
                    <a:pt x="f8" y="f4"/>
                  </a:cubicBez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"/>
                  </a:cubicBezTo>
                </a:path>
              </a:pathLst>
            </a:custGeom>
            <a:noFill/>
            <a:ln w="10800">
              <a:solidFill>
                <a:srgbClr val="09B7BF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ru-RU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endParaRPr>
            </a:p>
          </p:txBody>
        </p:sp>
        <p:sp>
          <p:nvSpPr>
            <p:cNvPr id="6" name="Полилиния 12"/>
            <p:cNvSpPr/>
            <p:nvPr/>
          </p:nvSpPr>
          <p:spPr>
            <a:xfrm rot="164400">
              <a:off x="-39511" y="714365"/>
              <a:ext cx="9175320" cy="5299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32"/>
                <a:gd name="f4" fmla="val 273"/>
                <a:gd name="f5" fmla="val 647"/>
                <a:gd name="f6" fmla="val 951"/>
                <a:gd name="f7" fmla="val 214"/>
                <a:gd name="f8" fmla="val 1638"/>
                <a:gd name="f9" fmla="val 228"/>
                <a:gd name="f10" fmla="val 2325"/>
                <a:gd name="f11" fmla="val 242"/>
                <a:gd name="f12" fmla="val 3434"/>
                <a:gd name="f13" fmla="val 854"/>
                <a:gd name="f14" fmla="val 4122"/>
                <a:gd name="f15" fmla="val 816"/>
                <a:gd name="f16" fmla="val 4810"/>
                <a:gd name="f17" fmla="val 778"/>
                <a:gd name="f18" fmla="val 5424"/>
                <a:gd name="f19" fmla="val 170"/>
                <a:gd name="f20" fmla="val 5766"/>
                <a:gd name="f21" fmla="*/ f0 1 9175812"/>
                <a:gd name="f22" fmla="*/ f1 1 530352"/>
                <a:gd name="f23" fmla="*/ 0 f21 1"/>
                <a:gd name="f24" fmla="*/ 0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4" r="f23" b="f24"/>
              <a:pathLst>
                <a:path w="9175812" h="530352">
                  <a:moveTo>
                    <a:pt x="f2" y="f3"/>
                  </a:moveTo>
                  <a:cubicBezTo>
                    <a:pt x="f4" y="f5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"/>
                  </a:cubicBezTo>
                </a:path>
              </a:pathLst>
            </a:custGeom>
            <a:noFill/>
            <a:ln w="9360">
              <a:solidFill>
                <a:srgbClr val="0F6FC6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ru-RU" sz="1800" b="0" i="0" u="none" strike="noStrike" kern="1200" cap="none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endParaRPr>
            </a:p>
          </p:txBody>
        </p:sp>
      </p:grpSp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000" rIns="0" bIns="0" anchor="b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8" name="Содержимое 2"/>
          <p:cNvSpPr txBox="1">
            <a:spLocks noGrp="1"/>
          </p:cNvSpPr>
          <p:nvPr>
            <p:ph type="body" idx="1"/>
          </p:nvPr>
        </p:nvSpPr>
        <p:spPr>
          <a:xfrm>
            <a:off x="457200" y="1935360"/>
            <a:ext cx="8229240" cy="43887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26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6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1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9pPr>
          </a:lstStyle>
          <a:p>
            <a:pPr lvl="0"/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0"/>
            <a:r>
              <a:rPr lang="ru-RU"/>
              <a:t>Седьмой уровень структурыОбразец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520"/>
            <a:ext cx="2133360" cy="3646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35C75"/>
                </a:solidFill>
                <a:latin typeface="Constantia"/>
                <a:ea typeface="Segoe UI" pitchFamily="2"/>
                <a:cs typeface="Tahoma" pitchFamily="2"/>
              </a:defRPr>
            </a:lvl1pPr>
          </a:lstStyle>
          <a:p>
            <a:pPr lvl="0"/>
            <a:fld id="{A0C398A5-D478-4006-ACBB-0FBDFD18E1AB}" type="datetime1">
              <a:rPr lang="ru-RU"/>
              <a:pPr lvl="0"/>
              <a:t>2018/3/13</a:t>
            </a:fld>
            <a:endParaRPr lang="ru-RU"/>
          </a:p>
        </p:txBody>
      </p:sp>
      <p:sp>
        <p:nvSpPr>
          <p:cNvPr id="10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2666880" y="6356520"/>
            <a:ext cx="3352320" cy="3646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/>
          <a:lstStyle>
            <a:lvl1pPr lvl="0" rtl="0" hangingPunct="0">
              <a:buNone/>
              <a:tabLst/>
              <a:defRPr lang="ru-RU" sz="2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11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924680" y="6356520"/>
            <a:ext cx="761759" cy="3646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b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35C75"/>
                </a:solidFill>
                <a:latin typeface="Constantia"/>
                <a:ea typeface="Segoe UI" pitchFamily="2"/>
                <a:cs typeface="Tahoma" pitchFamily="2"/>
              </a:defRPr>
            </a:lvl1pPr>
          </a:lstStyle>
          <a:p>
            <a:pPr lvl="0"/>
            <a:fld id="{F2ADB4A0-C407-4888-BF6D-CEAC8185D26A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lvl="0" algn="l" rtl="0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5000" b="0" i="0" u="none" strike="noStrike" kern="1200" cap="none" spc="0" baseline="0">
          <a:ln>
            <a:noFill/>
          </a:ln>
          <a:solidFill>
            <a:srgbClr val="04617B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Lucida Sans" pitchFamily="2"/>
        </a:defRPr>
      </a:lvl1pPr>
    </p:titleStyle>
    <p:bodyStyle>
      <a:lvl1pPr lvl="0" algn="l">
        <a:buSzPct val="45000"/>
        <a:buFont typeface="StarSymbol"/>
        <a:buChar char="●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1pPr>
      <a:lvl2pPr lvl="1" algn="l">
        <a:buSzPct val="75000"/>
        <a:buFont typeface="StarSymbol"/>
        <a:buChar char="–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2pPr>
      <a:lvl3pPr lvl="2" algn="l">
        <a:buSzPct val="45000"/>
        <a:buFont typeface="StarSymbol"/>
        <a:buChar char="●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3pPr>
      <a:lvl4pPr lvl="3" algn="l">
        <a:buSzPct val="75000"/>
        <a:buFont typeface="StarSymbol"/>
        <a:buChar char="–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4pPr>
      <a:lvl5pPr lvl="4" algn="l">
        <a:buSzPct val="45000"/>
        <a:buFont typeface="StarSymbol"/>
        <a:buChar char="●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5pPr>
      <a:lvl6pPr lvl="5" algn="l">
        <a:buSzPct val="45000"/>
        <a:buFont typeface="StarSymbol"/>
        <a:buChar char="●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6pPr>
      <a:lvl7pPr marL="0" marR="0" lvl="0" indent="0" algn="l" rtl="0" hangingPunct="1">
        <a:lnSpc>
          <a:spcPct val="100000"/>
        </a:lnSpc>
        <a:spcBef>
          <a:spcPts val="519"/>
        </a:spcBef>
        <a:spcAft>
          <a:spcPts val="0"/>
        </a:spcAft>
        <a:buClr>
          <a:srgbClr val="0BD0D9"/>
        </a:buClr>
        <a:buSzPct val="95000"/>
        <a:buFont typeface="Wingdings 2"/>
        <a:buChar char=""/>
        <a:tabLst/>
        <a:defRPr lang="ru-RU" sz="2600" b="0" i="0" u="none" strike="noStrike" cap="none" spc="0" baseline="0">
          <a:solidFill>
            <a:srgbClr val="000000"/>
          </a:solidFill>
          <a:latin typeface="Constantia"/>
        </a:defRPr>
      </a:lvl7pPr>
      <a:lvl8pPr marL="0" marR="0" lvl="1" indent="0" algn="l" rtl="0" hangingPunct="1">
        <a:lnSpc>
          <a:spcPct val="100000"/>
        </a:lnSpc>
        <a:spcBef>
          <a:spcPts val="479"/>
        </a:spcBef>
        <a:spcAft>
          <a:spcPts val="0"/>
        </a:spcAft>
        <a:buClr>
          <a:srgbClr val="0F6FC6"/>
        </a:buClr>
        <a:buSzPct val="85000"/>
        <a:buFont typeface="Wingdings 2"/>
        <a:buChar char=""/>
        <a:tabLst/>
        <a:defRPr lang="ru-RU" sz="2400" b="0" i="0" u="none" strike="noStrike" cap="none" spc="0" baseline="0">
          <a:solidFill>
            <a:srgbClr val="000000"/>
          </a:solidFill>
          <a:latin typeface="Constantia"/>
        </a:defRPr>
      </a:lvl8pPr>
      <a:lvl9pPr marL="0" marR="0" lvl="2" indent="0" algn="l" rtl="0" hangingPunct="1">
        <a:lnSpc>
          <a:spcPct val="100000"/>
        </a:lnSpc>
        <a:spcBef>
          <a:spcPts val="420"/>
        </a:spcBef>
        <a:spcAft>
          <a:spcPts val="0"/>
        </a:spcAft>
        <a:buClr>
          <a:srgbClr val="009DD9"/>
        </a:buClr>
        <a:buSzPct val="70000"/>
        <a:buFont typeface="Wingdings 2"/>
        <a:buChar char=""/>
        <a:tabLst/>
        <a:defRPr lang="ru-RU" sz="2100" b="0" i="0" u="none" strike="noStrike" cap="none" spc="0" baseline="0">
          <a:solidFill>
            <a:srgbClr val="000000"/>
          </a:solidFill>
          <a:latin typeface="Constantia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XQRK0237.MP4" TargetMode="External"/><Relationship Id="rId1" Type="http://schemas.microsoft.com/office/2007/relationships/media" Target="XQRK0237.MP4" TargetMode="External"/><Relationship Id="rId5" Type="http://schemas.openxmlformats.org/officeDocument/2006/relationships/image" Target="../media/image11.em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4184" y="2348880"/>
            <a:ext cx="6588224" cy="43234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7504" y="260648"/>
            <a:ext cx="9036496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«Путешествие   капельки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Конспект интегрированного занятия по экологическому воспитанию </a:t>
            </a:r>
          </a:p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детьми старшего дошкольного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возраста.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92017" y="5013176"/>
            <a:ext cx="2448272" cy="1512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Подготовила: Хачатурян А .М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171360"/>
            <a:ext cx="9143640" cy="702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Кому нужна вода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928879" y="428760"/>
            <a:ext cx="6800400" cy="11426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/>
              <a:t>Кому нужна вода?</a:t>
            </a:r>
          </a:p>
        </p:txBody>
      </p:sp>
      <p:pic>
        <p:nvPicPr>
          <p:cNvPr id="3" name="Содержимое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57120" y="1714319"/>
            <a:ext cx="8286480" cy="4571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 sz="1800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Объек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ru-RU" sz="26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defPPr>
            <a:lvl1pPr marL="432000" lvl="0" indent="-324000" algn="l" rtl="0" hangingPunct="1">
              <a:lnSpc>
                <a:spcPct val="100000"/>
              </a:lnSpc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6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1pPr>
            <a:lvl2pPr marL="864000" lvl="1" indent="-324000" algn="l" rtl="0" hangingPunct="1">
              <a:lnSpc>
                <a:spcPct val="100000"/>
              </a:lnSpc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1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2pPr>
            <a:lvl3pPr marL="1295999" lvl="2" indent="-288000" algn="l" rtl="0" hangingPunct="1">
              <a:lnSpc>
                <a:spcPct val="100000"/>
              </a:lnSpc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3pPr>
            <a:lvl4pPr marL="1728000" lvl="3" indent="-216000" algn="l" rtl="0" hangingPunct="1">
              <a:lnSpc>
                <a:spcPct val="100000"/>
              </a:lnSpc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4pPr>
            <a:lvl5pPr marL="2160000" lvl="4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5pPr>
            <a:lvl6pPr marL="2592000" lvl="5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6pPr>
            <a:lvl7pPr marL="3024000" lvl="6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7pPr>
            <a:lvl8pPr marL="3456000" lvl="7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8pPr>
            <a:lvl9pPr marL="3887999" lvl="8" indent="-216000" algn="l" rtl="0" hangingPunct="1">
              <a:lnSpc>
                <a:spcPct val="100000"/>
              </a:lnSpc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ru-RU" sz="20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onstantia"/>
                <a:ea typeface="Microsoft YaHei" pitchFamily="2"/>
                <a:cs typeface="Lucida Sans" pitchFamily="2"/>
              </a:defRPr>
            </a:lvl9pPr>
          </a:lstStyle>
          <a:p>
            <a:endParaRPr lang="ru-RU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2920" y="3384360"/>
            <a:ext cx="4536000" cy="340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 rot="12000">
            <a:off x="4677042" y="3391655"/>
            <a:ext cx="4390920" cy="292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42840" y="69480"/>
            <a:ext cx="9143640" cy="3247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 t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 sz="1800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800" y="8280"/>
            <a:ext cx="9205200" cy="6903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988999"/>
            <a:ext cx="4500360" cy="485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500000" y="188640"/>
            <a:ext cx="4643640" cy="4571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2000" y="0"/>
            <a:ext cx="9288000" cy="6930000"/>
          </a:xfr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 t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 sz="1800">
              <a:solidFill>
                <a:srgbClr val="000000"/>
              </a:solidFill>
              <a:latin typeface="Constanti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00" y="-768599"/>
            <a:ext cx="9144000" cy="84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головок и объ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27</Words>
  <Application>Microsoft Office PowerPoint</Application>
  <PresentationFormat>Экран (4:3)</PresentationFormat>
  <Paragraphs>5</Paragraphs>
  <Slides>8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Заголовок и объект</vt:lpstr>
      <vt:lpstr>Презентация PowerPoint</vt:lpstr>
      <vt:lpstr>Презентация PowerPoint</vt:lpstr>
      <vt:lpstr>Кому нужна вода?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в жизни человека</dc:title>
  <dc:creator>Пользователь</dc:creator>
  <cp:lastModifiedBy>SLT</cp:lastModifiedBy>
  <cp:revision>24</cp:revision>
  <dcterms:created xsi:type="dcterms:W3CDTF">2015-10-24T13:38:37Z</dcterms:created>
  <dcterms:modified xsi:type="dcterms:W3CDTF">2018-03-13T18:30:30Z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r8>5</vt:r8>
  </property>
</Properties>
</file>