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61" r:id="rId2"/>
    <p:sldId id="275" r:id="rId3"/>
    <p:sldId id="276" r:id="rId4"/>
    <p:sldId id="267" r:id="rId5"/>
    <p:sldId id="268" r:id="rId6"/>
    <p:sldId id="270" r:id="rId7"/>
    <p:sldId id="271" r:id="rId8"/>
    <p:sldId id="280" r:id="rId9"/>
    <p:sldId id="272" r:id="rId10"/>
    <p:sldId id="277" r:id="rId11"/>
    <p:sldId id="278" r:id="rId12"/>
    <p:sldId id="281" r:id="rId13"/>
    <p:sldId id="279" r:id="rId14"/>
    <p:sldId id="282" r:id="rId15"/>
    <p:sldId id="283" r:id="rId16"/>
    <p:sldId id="284" r:id="rId17"/>
    <p:sldId id="290" r:id="rId18"/>
    <p:sldId id="286" r:id="rId19"/>
    <p:sldId id="287" r:id="rId20"/>
    <p:sldId id="288" r:id="rId21"/>
    <p:sldId id="289" r:id="rId22"/>
    <p:sldId id="292" r:id="rId23"/>
    <p:sldId id="291" r:id="rId24"/>
    <p:sldId id="293" r:id="rId25"/>
    <p:sldId id="294" r:id="rId26"/>
    <p:sldId id="296" r:id="rId27"/>
    <p:sldId id="295" r:id="rId28"/>
    <p:sldId id="297" r:id="rId29"/>
    <p:sldId id="298" r:id="rId30"/>
    <p:sldId id="300" r:id="rId31"/>
    <p:sldId id="303" r:id="rId32"/>
    <p:sldId id="301" r:id="rId33"/>
    <p:sldId id="304" r:id="rId34"/>
    <p:sldId id="305" r:id="rId35"/>
    <p:sldId id="306" r:id="rId36"/>
    <p:sldId id="307" r:id="rId37"/>
    <p:sldId id="308" r:id="rId38"/>
    <p:sldId id="302" r:id="rId39"/>
    <p:sldId id="309" r:id="rId40"/>
    <p:sldId id="310" r:id="rId41"/>
    <p:sldId id="311" r:id="rId42"/>
    <p:sldId id="274" r:id="rId43"/>
  </p:sldIdLst>
  <p:sldSz cx="9144000" cy="6858000" type="screen4x3"/>
  <p:notesSz cx="6858000" cy="9144000"/>
  <p:embeddedFontLst>
    <p:embeddedFont>
      <p:font typeface="Century Schoolbook" panose="02040604050505020304" pitchFamily="18" charset="0"/>
      <p:regular r:id="rId44"/>
      <p:bold r:id="rId45"/>
      <p:italic r:id="rId46"/>
      <p:boldItalic r:id="rId47"/>
    </p:embeddedFont>
    <p:embeddedFont>
      <p:font typeface="Verdana" panose="020B0604030504040204" pitchFamily="34" charset="0"/>
      <p:regular r:id="rId48"/>
      <p:bold r:id="rId49"/>
      <p:italic r:id="rId50"/>
      <p:boldItalic r:id="rId51"/>
    </p:embeddedFont>
    <p:embeddedFont>
      <p:font typeface="Matilda" panose="020B0604020202020204" charset="0"/>
      <p:regular r:id="rId52"/>
    </p:embeddedFont>
    <p:embeddedFont>
      <p:font typeface="Cambria" panose="02040503050406030204" pitchFamily="18" charset="0"/>
      <p:regular r:id="rId53"/>
      <p:bold r:id="rId54"/>
      <p:italic r:id="rId55"/>
      <p:boldItalic r:id="rId56"/>
    </p:embeddedFont>
    <p:embeddedFont>
      <p:font typeface="Bookman Old Style" panose="02050604050505020204" pitchFamily="18" charset="0"/>
      <p:regular r:id="rId57"/>
      <p:bold r:id="rId58"/>
      <p:italic r:id="rId59"/>
      <p:boldItalic r:id="rId60"/>
    </p:embeddedFont>
    <p:embeddedFont>
      <p:font typeface="Calibri" panose="020F0502020204030204" pitchFamily="34" charset="0"/>
      <p:regular r:id="rId61"/>
      <p:bold r:id="rId62"/>
      <p:italic r:id="rId63"/>
      <p:boldItalic r:id="rId6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0000"/>
    <a:srgbClr val="660066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60"/>
  </p:normalViewPr>
  <p:slideViewPr>
    <p:cSldViewPr>
      <p:cViewPr>
        <p:scale>
          <a:sx n="59" d="100"/>
          <a:sy n="59" d="100"/>
        </p:scale>
        <p:origin x="-1686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font" Target="fonts/font12.fntdata"/><Relationship Id="rId63" Type="http://schemas.openxmlformats.org/officeDocument/2006/relationships/font" Target="fonts/font20.fntdata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8" Type="http://schemas.openxmlformats.org/officeDocument/2006/relationships/font" Target="fonts/font15.fntdata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font" Target="fonts/font18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5.fntdata"/><Relationship Id="rId56" Type="http://schemas.openxmlformats.org/officeDocument/2006/relationships/font" Target="fonts/font13.fntdata"/><Relationship Id="rId64" Type="http://schemas.openxmlformats.org/officeDocument/2006/relationships/font" Target="fonts/font21.fntdata"/><Relationship Id="rId8" Type="http://schemas.openxmlformats.org/officeDocument/2006/relationships/slide" Target="slides/slide7.xml"/><Relationship Id="rId51" Type="http://schemas.openxmlformats.org/officeDocument/2006/relationships/font" Target="fonts/font8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3.fntdata"/><Relationship Id="rId59" Type="http://schemas.openxmlformats.org/officeDocument/2006/relationships/font" Target="fonts/font16.fntdata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11.fntdata"/><Relationship Id="rId62" Type="http://schemas.openxmlformats.org/officeDocument/2006/relationships/font" Target="fonts/font1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6.fntdata"/><Relationship Id="rId57" Type="http://schemas.openxmlformats.org/officeDocument/2006/relationships/font" Target="fonts/font14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60" Type="http://schemas.openxmlformats.org/officeDocument/2006/relationships/font" Target="fonts/font17.fntdata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27.08.2022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27.08.2022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27.08.2022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27.08.2022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27.08.2022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27.08.2022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27.08.2022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27.08.2022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27.08.2022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27.08.2022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27.08.2022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6"/>
          <p:cNvGrpSpPr/>
          <p:nvPr/>
        </p:nvGrpSpPr>
        <p:grpSpPr>
          <a:xfrm>
            <a:off x="1691680" y="1196752"/>
            <a:ext cx="7128793" cy="5270378"/>
            <a:chOff x="511360" y="4279585"/>
            <a:chExt cx="7491826" cy="4729969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511360" y="4279585"/>
              <a:ext cx="7165477" cy="189805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3000" b="1" i="1" u="sng" cap="small" dirty="0" smtClean="0">
                  <a:solidFill>
                    <a:schemeClr val="accent3">
                      <a:lumMod val="50000"/>
                    </a:schemeClr>
                  </a:solidFill>
                  <a:latin typeface="Century Schoolbook"/>
                  <a:ea typeface="+mj-ea"/>
                  <a:cs typeface="+mj-cs"/>
                </a:rPr>
                <a:t> </a:t>
              </a:r>
              <a:r>
                <a:rPr lang="ru-RU" sz="3000" b="1" i="1" u="sng" cap="small" dirty="0">
                  <a:solidFill>
                    <a:schemeClr val="accent3">
                      <a:lumMod val="50000"/>
                    </a:schemeClr>
                  </a:solidFill>
                  <a:latin typeface="Century Schoolbook"/>
                  <a:ea typeface="+mj-ea"/>
                  <a:cs typeface="+mj-cs"/>
                </a:rPr>
                <a:t>«Использование </a:t>
              </a:r>
              <a:endParaRPr lang="ru-RU" sz="3000" b="1" i="1" u="sng" cap="small" dirty="0" smtClean="0">
                <a:solidFill>
                  <a:schemeClr val="accent3">
                    <a:lumMod val="50000"/>
                  </a:schemeClr>
                </a:solidFill>
                <a:latin typeface="Century Schoolbook"/>
                <a:ea typeface="+mj-ea"/>
                <a:cs typeface="+mj-cs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3000" b="1" i="1" u="sng" cap="small" dirty="0" smtClean="0">
                  <a:solidFill>
                    <a:schemeClr val="accent3">
                      <a:lumMod val="50000"/>
                    </a:schemeClr>
                  </a:solidFill>
                  <a:latin typeface="Century Schoolbook"/>
                  <a:ea typeface="+mj-ea"/>
                  <a:cs typeface="+mj-cs"/>
                </a:rPr>
                <a:t>нетрадиционных </a:t>
              </a:r>
              <a:r>
                <a:rPr lang="ru-RU" sz="3000" b="1" i="1" u="sng" cap="small" dirty="0">
                  <a:solidFill>
                    <a:schemeClr val="accent3">
                      <a:lumMod val="50000"/>
                    </a:schemeClr>
                  </a:solidFill>
                  <a:latin typeface="Century Schoolbook"/>
                  <a:ea typeface="+mj-ea"/>
                  <a:cs typeface="+mj-cs"/>
                </a:rPr>
                <a:t>методов работы учителя-логопеда </a:t>
              </a:r>
              <a:endParaRPr lang="ru-RU" sz="3000" b="1" i="1" u="sng" cap="small" dirty="0" smtClean="0">
                <a:solidFill>
                  <a:schemeClr val="accent3">
                    <a:lumMod val="50000"/>
                  </a:schemeClr>
                </a:solidFill>
                <a:latin typeface="Century Schoolbook"/>
                <a:ea typeface="+mj-ea"/>
                <a:cs typeface="+mj-cs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3000" b="1" i="1" u="sng" cap="small" dirty="0" smtClean="0">
                  <a:solidFill>
                    <a:schemeClr val="accent3">
                      <a:lumMod val="50000"/>
                    </a:schemeClr>
                  </a:solidFill>
                  <a:latin typeface="Century Schoolbook"/>
                  <a:ea typeface="+mj-ea"/>
                  <a:cs typeface="+mj-cs"/>
                </a:rPr>
                <a:t>с </a:t>
              </a:r>
              <a:r>
                <a:rPr lang="ru-RU" sz="3000" b="1" i="1" u="sng" cap="small" dirty="0">
                  <a:solidFill>
                    <a:schemeClr val="accent3">
                      <a:lumMod val="50000"/>
                    </a:schemeClr>
                  </a:solidFill>
                  <a:latin typeface="Century Schoolbook"/>
                  <a:ea typeface="+mj-ea"/>
                  <a:cs typeface="+mj-cs"/>
                </a:rPr>
                <a:t>родителями»</a:t>
              </a:r>
              <a:endParaRPr lang="ru-RU" sz="6000" b="1" i="1" u="sng" dirty="0">
                <a:ln w="19050">
                  <a:solidFill>
                    <a:prstClr val="white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atilda" pitchFamily="2" charset="0"/>
                <a:cs typeface="Arial" charset="0"/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4597810" y="6205940"/>
              <a:ext cx="3405376" cy="28036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>
                <a:spcBef>
                  <a:spcPts val="600"/>
                </a:spcBef>
                <a:buClr>
                  <a:srgbClr val="FE8637"/>
                </a:buClr>
                <a:buSzPct val="70000"/>
              </a:pPr>
              <a:endParaRPr lang="ru-RU" b="1" dirty="0" smtClean="0">
                <a:solidFill>
                  <a:srgbClr val="575F6D"/>
                </a:solidFill>
                <a:latin typeface="Century Schoolbook"/>
              </a:endParaRPr>
            </a:p>
            <a:p>
              <a:pPr lvl="0" algn="r">
                <a:spcBef>
                  <a:spcPts val="600"/>
                </a:spcBef>
                <a:buClr>
                  <a:srgbClr val="FE8637"/>
                </a:buClr>
                <a:buSzPct val="70000"/>
              </a:pPr>
              <a:r>
                <a:rPr lang="ru-RU" sz="2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Выполнил: </a:t>
              </a:r>
            </a:p>
            <a:p>
              <a:pPr lvl="0" algn="r">
                <a:spcBef>
                  <a:spcPts val="600"/>
                </a:spcBef>
                <a:buClr>
                  <a:srgbClr val="FE8637"/>
                </a:buClr>
                <a:buSzPct val="70000"/>
              </a:pPr>
              <a:r>
                <a:rPr lang="ru-RU" sz="2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Учитель-логопед</a:t>
              </a:r>
            </a:p>
            <a:p>
              <a:pPr lvl="0" algn="r">
                <a:spcBef>
                  <a:spcPts val="600"/>
                </a:spcBef>
                <a:buClr>
                  <a:srgbClr val="FE8637"/>
                </a:buClr>
                <a:buSzPct val="70000"/>
              </a:pPr>
              <a:r>
                <a:rPr lang="ru-RU" sz="2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Бабенко Ю.В</a:t>
              </a:r>
              <a:endParaRPr lang="ru-RU" sz="24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lvl="0" algn="r">
                <a:spcBef>
                  <a:spcPts val="600"/>
                </a:spcBef>
                <a:buClr>
                  <a:srgbClr val="FE8637"/>
                </a:buClr>
                <a:buSzPct val="70000"/>
              </a:pPr>
              <a:r>
                <a:rPr lang="ru-RU" b="1" dirty="0" smtClean="0">
                  <a:latin typeface="Century Schoolbook"/>
                </a:rPr>
                <a:t> </a:t>
              </a:r>
            </a:p>
            <a:p>
              <a:pPr lvl="0" algn="r">
                <a:spcBef>
                  <a:spcPts val="600"/>
                </a:spcBef>
                <a:buClr>
                  <a:srgbClr val="FE8637"/>
                </a:buClr>
                <a:buSzPct val="70000"/>
              </a:pPr>
              <a:endParaRPr lang="ru-RU" b="1" dirty="0" smtClean="0">
                <a:latin typeface="Century Schoolbook"/>
              </a:endParaRPr>
            </a:p>
            <a:p>
              <a:pPr lvl="0" algn="r">
                <a:spcBef>
                  <a:spcPts val="600"/>
                </a:spcBef>
                <a:buClr>
                  <a:srgbClr val="FE8637"/>
                </a:buClr>
                <a:buSzPct val="70000"/>
              </a:pPr>
              <a:endParaRPr lang="ru-RU" b="1" dirty="0">
                <a:latin typeface="Century Schoolbook"/>
              </a:endParaRPr>
            </a:p>
            <a:p>
              <a:pPr lvl="0">
                <a:spcBef>
                  <a:spcPts val="600"/>
                </a:spcBef>
                <a:buClr>
                  <a:srgbClr val="FE8637"/>
                </a:buClr>
                <a:buSzPct val="70000"/>
              </a:pPr>
              <a:r>
                <a:rPr lang="ru-RU" b="1" dirty="0" smtClean="0">
                  <a:latin typeface="Century Schoolbook"/>
                </a:rPr>
                <a:t>                                                    </a:t>
              </a:r>
              <a:r>
                <a:rPr lang="ru-RU" b="1" dirty="0" smtClean="0">
                  <a:solidFill>
                    <a:srgbClr val="575F6D"/>
                  </a:solidFill>
                  <a:latin typeface="Century Schoolbook"/>
                </a:rPr>
                <a:t>             </a:t>
              </a:r>
              <a:endParaRPr lang="ru-RU" b="1" dirty="0">
                <a:solidFill>
                  <a:srgbClr val="575F6D"/>
                </a:solidFill>
                <a:latin typeface="Century Schoolbook"/>
              </a:endParaRPr>
            </a:p>
          </p:txBody>
        </p:sp>
      </p:grpSp>
      <p:pic>
        <p:nvPicPr>
          <p:cNvPr id="205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45" y="3140968"/>
            <a:ext cx="4522640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2364505" y="423955"/>
            <a:ext cx="5472608" cy="50405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« ЦО№ 10»  </a:t>
            </a:r>
            <a:r>
              <a:rPr lang="ru-RU" sz="2400" b="1" err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400" b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Ногинск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98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7488832" cy="1354162"/>
          </a:xfrm>
        </p:spPr>
        <p:txBody>
          <a:bodyPr/>
          <a:lstStyle/>
          <a:p>
            <a:pPr lvl="0" indent="360363" eaLnBrk="1" hangingPunct="1"/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Цель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lang="ru-RU" sz="2000" b="1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создание условий для сотрудничества и взаимодействия учителя-логопеда с родителями при помощи нетрадиционных форм работы, способствующих повышению эффективности коррекционной работы с детьми с речевыми нарушениями.</a:t>
            </a:r>
            <a:b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1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1916832"/>
            <a:ext cx="7139136" cy="4209331"/>
          </a:xfrm>
        </p:spPr>
        <p:txBody>
          <a:bodyPr/>
          <a:lstStyle/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ea typeface="Cambria" pitchFamily="18" charset="0"/>
                <a:cs typeface="Times New Roman" pitchFamily="18" charset="0"/>
              </a:rPr>
              <a:t>Задачи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ea typeface="Cambria" pitchFamily="18" charset="0"/>
                <a:cs typeface="Times New Roman" pitchFamily="18" charset="0"/>
              </a:rPr>
              <a:t>:</a:t>
            </a: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1.    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ea typeface="Cambria" pitchFamily="18" charset="0"/>
                <a:cs typeface="Times New Roman" pitchFamily="18" charset="0"/>
              </a:rPr>
              <a:t>Создание новой формы работы взаимодействия учителя-логопеда с родителями и сотрудниками детского сада.</a:t>
            </a:r>
            <a:endParaRPr lang="ru-RU" sz="1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  Разработать и апробировать план работы по использованию библиотеки.</a:t>
            </a: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Наладить систематическую работу с родителями, направленную на продолжение работы и закрепление полученных знаний и умений в логопедическом пункте и дома.</a:t>
            </a: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4. Накопить разнообразный методический материал, мультимедийные презентации и т.д.</a:t>
            </a:r>
          </a:p>
          <a:p>
            <a:pPr marL="0" lvl="0" indent="0">
              <a:spcBef>
                <a:spcPct val="0"/>
              </a:spcBef>
              <a:buNone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ea typeface="Cambria" pitchFamily="18" charset="0"/>
                <a:cs typeface="Times New Roman" pitchFamily="18" charset="0"/>
              </a:rPr>
              <a:t>5. Повысить педагогическую культуру родителей в области речевого развития детей дошкольного возраста, 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развивать эмоционально – положительный контакт с родителями.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581906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altLang="ru-RU" sz="2400" b="1" dirty="0" smtClean="0">
                <a:latin typeface="Arial" charset="0"/>
                <a:ea typeface="+mn-ea"/>
                <a:cs typeface="+mn-cs"/>
              </a:rPr>
              <a:t> 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Ожидаемые результаты</a:t>
            </a:r>
            <a:r>
              <a:rPr lang="ru-RU" sz="2400" b="1" i="1" dirty="0">
                <a:solidFill>
                  <a:prstClr val="black"/>
                </a:solidFill>
                <a:latin typeface="Bookman Old Style" pitchFamily="18" charset="0"/>
                <a:ea typeface="+mn-ea"/>
                <a:cs typeface="Times New Roman" pitchFamily="18" charset="0"/>
              </a:rPr>
              <a:t/>
            </a:r>
            <a:br>
              <a:rPr lang="ru-RU" sz="2400" b="1" i="1" dirty="0">
                <a:solidFill>
                  <a:prstClr val="black"/>
                </a:solidFill>
                <a:latin typeface="Bookman Old Style" pitchFamily="18" charset="0"/>
                <a:ea typeface="+mn-ea"/>
                <a:cs typeface="Times New Roman" pitchFamily="18" charset="0"/>
              </a:rPr>
            </a:br>
            <a:r>
              <a:rPr lang="ru-RU" altLang="ru-RU" sz="3600" b="1" dirty="0" smtClean="0">
                <a:latin typeface="Arial" charset="0"/>
                <a:ea typeface="+mn-ea"/>
                <a:cs typeface="+mn-cs"/>
              </a:rPr>
              <a:t>    </a:t>
            </a:r>
            <a:r>
              <a:rPr lang="ru-RU" altLang="ru-RU" sz="36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ru-RU" altLang="ru-RU" sz="3600" dirty="0">
                <a:solidFill>
                  <a:schemeClr val="bg1">
                    <a:lumMod val="50000"/>
                  </a:schemeClr>
                </a:solidFill>
              </a:rPr>
            </a:br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908720"/>
            <a:ext cx="7211144" cy="5217443"/>
          </a:xfrm>
        </p:spPr>
        <p:txBody>
          <a:bodyPr/>
          <a:lstStyle/>
          <a:p>
            <a:pPr marL="0" lv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Родители активно включены в коррекционно-развивающий процесс по устранению речевых недостатков детей в домашних условиях.</a:t>
            </a: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Родители самостоятельно используют материалы из логопедической библиотеки.</a:t>
            </a: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Создано единое речевое пространство для развития ребенка.</a:t>
            </a: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Успешное формирование личностной готовности детей с нарушениями речи к школьному обучению, социализации и адаптации их в обществе.</a:t>
            </a: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Повышение педагогической компетентности родителей в вопросах речевого развития ребенка.</a:t>
            </a:r>
          </a:p>
          <a:p>
            <a:pPr marL="0" lvl="0" indent="0" algn="just">
              <a:buNone/>
            </a:pPr>
            <a:endParaRPr lang="ru-RU" altLang="ru-RU" sz="2400" dirty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1305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859216" cy="1143000"/>
          </a:xfrm>
        </p:spPr>
        <p:txBody>
          <a:bodyPr/>
          <a:lstStyle/>
          <a:p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План реализации: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980728"/>
            <a:ext cx="7283152" cy="5145435"/>
          </a:xfrm>
        </p:spPr>
        <p:txBody>
          <a:bodyPr/>
          <a:lstStyle/>
          <a:p>
            <a:pPr marL="274320" lvl="0" indent="-274320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None/>
            </a:pPr>
            <a:r>
              <a:rPr lang="ru-RU" sz="1800" b="1" dirty="0" smtClean="0">
                <a:solidFill>
                  <a:prstClr val="black"/>
                </a:solidFill>
                <a:latin typeface="Bookman Old Style" pitchFamily="18" charset="0"/>
                <a:ea typeface="+mj-ea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prstClr val="black"/>
                </a:solidFill>
                <a:latin typeface="Bookman Old Style" pitchFamily="18" charset="0"/>
                <a:ea typeface="+mj-ea"/>
                <a:cs typeface="Times New Roman" pitchFamily="18" charset="0"/>
              </a:rPr>
            </a:b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1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. Анализ проблем взаимодействия учителя-логопеда и родителей.</a:t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2. Изучение нетрадиционных форм работ с родителями детей с речевыми расстройствами.   </a:t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3. Анкетирование родителей, для оценки эффективности использования библиотеки, как способа вовлечения родителей в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коррекционно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– развивающий процесс. </a:t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4. Изготовление дидактического материала по развитию речи, для использования его родителями с детьми в домашних условиях.</a:t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5. Изготовление формуляров, для отслеживания движения дидактического материала. </a:t>
            </a:r>
            <a:br>
              <a:rPr lang="ru-RU" sz="1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6. Знакомство родителей с логопедической библиотекой, ее наполнением, играми, режимом работы.</a:t>
            </a: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2200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6289028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74638"/>
            <a:ext cx="7931224" cy="1143000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2400" b="1" cap="small" dirty="0" smtClean="0">
                <a:latin typeface="Century Schoolbook"/>
              </a:rPr>
              <a:t>Формуляр</a:t>
            </a:r>
            <a:r>
              <a:rPr lang="ru-RU" sz="3000" b="1" cap="small" dirty="0" smtClean="0">
                <a:latin typeface="Century Schoolbook"/>
              </a:rPr>
              <a:t> 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Century Schoolbook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980728"/>
            <a:ext cx="7283152" cy="5145435"/>
          </a:xfrm>
        </p:spPr>
        <p:txBody>
          <a:bodyPr/>
          <a:lstStyle/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endParaRPr lang="ru-RU" sz="2000" b="1" dirty="0">
              <a:solidFill>
                <a:prstClr val="black"/>
              </a:solidFill>
              <a:latin typeface="Century Schoolbook"/>
            </a:endParaRPr>
          </a:p>
          <a:p>
            <a:pPr marL="0" lvl="0" indent="0" algn="just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solidFill>
                <a:prstClr val="black"/>
              </a:solidFill>
              <a:latin typeface="Century Schoolbook"/>
            </a:endParaRPr>
          </a:p>
          <a:p>
            <a:pPr marL="274320" lvl="0" indent="-274320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None/>
            </a:pPr>
            <a:endParaRPr lang="ru-RU" sz="1800" dirty="0"/>
          </a:p>
        </p:txBody>
      </p:sp>
      <p:pic>
        <p:nvPicPr>
          <p:cNvPr id="1026" name="Picture 2" descr="C:\Users\группа №13-1\Desktop\GxQnrQ7UDn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64622" y="411813"/>
            <a:ext cx="2740461" cy="3653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группа №13-1\Desktop\DaPxDr0nIC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917042" y="3421776"/>
            <a:ext cx="2635622" cy="3514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группа №13-1\Desktop\G-ZeODDP0w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412776"/>
            <a:ext cx="3155547" cy="4207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350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eaLnBrk="1" fontAlgn="auto" hangingPunct="1">
              <a:spcBef>
                <a:spcPct val="20000"/>
              </a:spcBef>
              <a:spcAft>
                <a:spcPts val="0"/>
              </a:spcAft>
            </a:pP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Разделы библиотеки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980728"/>
            <a:ext cx="7283152" cy="5145435"/>
          </a:xfrm>
        </p:spPr>
        <p:txBody>
          <a:bodyPr/>
          <a:lstStyle/>
          <a:p>
            <a:pPr marL="0" lvl="0" indent="0" algn="ctr" eaLnBrk="1" fontAlgn="auto" hangingPunct="1">
              <a:spcAft>
                <a:spcPts val="0"/>
              </a:spcAft>
              <a:buNone/>
            </a:pPr>
            <a:endParaRPr lang="ru-RU" sz="2400" b="1" i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 Дыхательная гимнастика</a:t>
            </a:r>
          </a:p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 Артикуляционная гимнастика</a:t>
            </a:r>
          </a:p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 Пальчиковая гимнастика</a:t>
            </a:r>
          </a:p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4. Звуковая культура речи</a:t>
            </a:r>
          </a:p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5. Грамматический строй речи</a:t>
            </a:r>
          </a:p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6. Словарный запас</a:t>
            </a:r>
          </a:p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7. Связная речь</a:t>
            </a:r>
          </a:p>
          <a:p>
            <a:pPr marL="0" lvl="0" indent="0" eaLnBrk="1" fontAlgn="auto" hangingPunct="1">
              <a:spcAft>
                <a:spcPts val="0"/>
              </a:spcAft>
              <a:buNone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8. Обучение грамоте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54944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Дыхательная гимнастика</a:t>
            </a:r>
            <a:endParaRPr lang="ru-RU" sz="2400" b="1" dirty="0">
              <a:solidFill>
                <a:prstClr val="black"/>
              </a:solidFill>
              <a:latin typeface="Century Schoolbook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980728"/>
            <a:ext cx="7283152" cy="5145435"/>
          </a:xfrm>
        </p:spPr>
        <p:txBody>
          <a:bodyPr/>
          <a:lstStyle/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solidFill>
                  <a:prstClr val="black"/>
                </a:solidFill>
                <a:latin typeface="Century Schoolbook"/>
              </a:rPr>
              <a:t/>
            </a:r>
            <a:br>
              <a:rPr lang="ru-RU" sz="1800" dirty="0" smtClean="0">
                <a:solidFill>
                  <a:prstClr val="black"/>
                </a:solidFill>
                <a:latin typeface="Century Schoolbook"/>
              </a:rPr>
            </a:br>
            <a:endParaRPr lang="ru-RU" sz="1800" dirty="0" smtClean="0">
              <a:solidFill>
                <a:prstClr val="black"/>
              </a:solidFill>
              <a:latin typeface="Century Schoolbook"/>
            </a:endParaRP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endParaRPr lang="ru-RU" sz="2000" b="1" dirty="0">
              <a:solidFill>
                <a:prstClr val="black"/>
              </a:solidFill>
              <a:latin typeface="Century Schoolbook"/>
            </a:endParaRPr>
          </a:p>
          <a:p>
            <a:pPr marL="0" lvl="0" indent="0" algn="just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solidFill>
                <a:prstClr val="black"/>
              </a:solidFill>
              <a:latin typeface="Century Schoolbook"/>
            </a:endParaRPr>
          </a:p>
          <a:p>
            <a:pPr marL="274320" lvl="0" indent="-274320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None/>
            </a:pPr>
            <a:endParaRPr lang="ru-RU" sz="1800" dirty="0"/>
          </a:p>
        </p:txBody>
      </p:sp>
      <p:pic>
        <p:nvPicPr>
          <p:cNvPr id="4" name="Picture 2" descr="C:\Users\группа №13-1\Desktop\стреча\QMuJ6QgUFc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063223"/>
            <a:ext cx="6705600" cy="476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09702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группа №13-1\Desktop\стреча\mkM4YPmusM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1200" y="620688"/>
            <a:ext cx="6905567" cy="518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16459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499176" cy="1143000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Артикуляционная гимнастика</a:t>
            </a:r>
            <a:r>
              <a:rPr lang="ru-RU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Century Schoolbook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340768"/>
            <a:ext cx="7211144" cy="4857403"/>
          </a:xfrm>
        </p:spPr>
        <p:txBody>
          <a:bodyPr/>
          <a:lstStyle/>
          <a:p>
            <a:pPr marL="274320" lvl="0" indent="-274320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None/>
            </a:pPr>
            <a:endParaRPr lang="ru-RU" sz="2000" b="1" dirty="0">
              <a:solidFill>
                <a:prstClr val="black"/>
              </a:solidFill>
              <a:latin typeface="Century Schoolbook"/>
            </a:endParaRPr>
          </a:p>
          <a:p>
            <a:pPr marL="0" lvl="0" indent="0" algn="just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solidFill>
                <a:prstClr val="black"/>
              </a:solidFill>
              <a:latin typeface="Century Schoolbook"/>
            </a:endParaRPr>
          </a:p>
          <a:p>
            <a:pPr marL="274320" lvl="0" indent="-274320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None/>
            </a:pPr>
            <a:endParaRPr lang="ru-RU" sz="1800" dirty="0"/>
          </a:p>
        </p:txBody>
      </p:sp>
      <p:pic>
        <p:nvPicPr>
          <p:cNvPr id="4" name="Picture 2" descr="C:\Users\группа №13-1\Desktop\стреча\1sm_z1mqoy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64704"/>
            <a:ext cx="7280427" cy="546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9669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499176" cy="922114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2400" b="1" cap="small" dirty="0">
                <a:latin typeface="Century Schoolbook"/>
              </a:rPr>
              <a:t/>
            </a:r>
            <a:br>
              <a:rPr lang="ru-RU" sz="2400" b="1" cap="small" dirty="0">
                <a:latin typeface="Century Schoolbook"/>
              </a:rPr>
            </a:br>
            <a:endParaRPr lang="ru-RU" sz="2400" dirty="0">
              <a:latin typeface="Century Schoolbook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340768"/>
            <a:ext cx="7211144" cy="4857403"/>
          </a:xfrm>
        </p:spPr>
        <p:txBody>
          <a:bodyPr/>
          <a:lstStyle/>
          <a:p>
            <a:pPr>
              <a:spcAft>
                <a:spcPts val="750"/>
              </a:spcAft>
            </a:pPr>
            <a:r>
              <a:rPr lang="ru-RU" sz="1800" dirty="0">
                <a:solidFill>
                  <a:prstClr val="black"/>
                </a:solidFill>
                <a:latin typeface="Century Schoolbook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Century Schoolbook"/>
              </a:rPr>
            </a:br>
            <a:endParaRPr lang="ru-RU" sz="18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274320" lvl="0" indent="-274320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None/>
            </a:pPr>
            <a:endParaRPr lang="ru-RU" sz="2000" b="1" dirty="0">
              <a:solidFill>
                <a:prstClr val="black"/>
              </a:solidFill>
              <a:latin typeface="Century Schoolbook"/>
            </a:endParaRPr>
          </a:p>
          <a:p>
            <a:pPr marL="0" lvl="0" indent="0" algn="just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solidFill>
                <a:prstClr val="black"/>
              </a:solidFill>
              <a:latin typeface="Century Schoolbook"/>
            </a:endParaRPr>
          </a:p>
          <a:p>
            <a:pPr marL="274320" lvl="0" indent="-274320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None/>
            </a:pPr>
            <a:endParaRPr lang="ru-RU" sz="1800" dirty="0"/>
          </a:p>
        </p:txBody>
      </p:sp>
      <p:pic>
        <p:nvPicPr>
          <p:cNvPr id="4" name="Picture 2" descr="C:\Users\группа №13-1\Desktop\стреча\ifBnXQaRx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27124" y="-230780"/>
            <a:ext cx="5575709" cy="7422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15266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16632"/>
            <a:ext cx="7067128" cy="936104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sz="2400" dirty="0">
              <a:latin typeface="Century Schoolbook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620688"/>
            <a:ext cx="7211144" cy="4857403"/>
          </a:xfrm>
        </p:spPr>
        <p:txBody>
          <a:bodyPr/>
          <a:lstStyle/>
          <a:p>
            <a:pPr marL="0" indent="0">
              <a:spcAft>
                <a:spcPts val="750"/>
              </a:spcAft>
              <a:buNone/>
            </a:pPr>
            <a:endParaRPr lang="ru-RU" sz="2000" dirty="0">
              <a:solidFill>
                <a:prstClr val="black"/>
              </a:solidFill>
              <a:latin typeface="Century Schoolbook"/>
            </a:endParaRPr>
          </a:p>
          <a:p>
            <a:pPr marL="0" lvl="0" indent="0" algn="just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solidFill>
                <a:prstClr val="black"/>
              </a:solidFill>
              <a:latin typeface="Century Schoolbook"/>
            </a:endParaRPr>
          </a:p>
          <a:p>
            <a:pPr marL="274320" lvl="0" indent="-274320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None/>
            </a:pPr>
            <a:endParaRPr lang="ru-RU" sz="1800" dirty="0"/>
          </a:p>
        </p:txBody>
      </p:sp>
      <p:pic>
        <p:nvPicPr>
          <p:cNvPr id="4" name="Picture 2" descr="C:\Users\группа №13-1\Desktop\стреча\lx5JTPwF-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3" y="692696"/>
            <a:ext cx="7298459" cy="5482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9056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группа №13-1\Desktop\стреча\F95_BuMf7j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764704"/>
            <a:ext cx="7189548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5819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499176" cy="706090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2400" b="1" dirty="0" smtClean="0">
                <a:latin typeface="Century Schoolbook"/>
                <a:ea typeface="+mn-ea"/>
                <a:cs typeface="+mn-cs"/>
              </a:rPr>
              <a:t>Пальчиковая гимнастика </a:t>
            </a:r>
            <a:endParaRPr lang="ru-RU" sz="2400" b="1" dirty="0">
              <a:latin typeface="Century Schoolbook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836712"/>
            <a:ext cx="7211144" cy="4425355"/>
          </a:xfrm>
        </p:spPr>
        <p:txBody>
          <a:bodyPr/>
          <a:lstStyle/>
          <a:p>
            <a:pPr>
              <a:spcAft>
                <a:spcPts val="750"/>
              </a:spcAft>
            </a:pPr>
            <a:r>
              <a:rPr lang="ru-RU" sz="1800" dirty="0">
                <a:solidFill>
                  <a:prstClr val="black"/>
                </a:solidFill>
                <a:latin typeface="Century Schoolbook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Century Schoolbook"/>
              </a:rPr>
            </a:br>
            <a:r>
              <a:rPr lang="ru-RU" sz="1800" b="1" dirty="0">
                <a:solidFill>
                  <a:srgbClr val="555555"/>
                </a:solidFill>
                <a:latin typeface="Arial"/>
                <a:ea typeface="Times New Roman"/>
              </a:rPr>
              <a:t>    </a:t>
            </a:r>
            <a:r>
              <a:rPr lang="ru-RU" sz="1200" b="1" dirty="0">
                <a:solidFill>
                  <a:srgbClr val="555555"/>
                </a:solidFill>
                <a:latin typeface="Arial"/>
                <a:ea typeface="Times New Roman"/>
              </a:rPr>
              <a:t>    </a:t>
            </a:r>
            <a:endParaRPr lang="ru-RU" sz="2000" b="1" dirty="0">
              <a:solidFill>
                <a:prstClr val="black"/>
              </a:solidFill>
              <a:latin typeface="Century Schoolbook"/>
            </a:endParaRPr>
          </a:p>
          <a:p>
            <a:pPr marL="0" lvl="0" indent="0" algn="just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solidFill>
                <a:prstClr val="black"/>
              </a:solidFill>
              <a:latin typeface="Century Schoolbook"/>
            </a:endParaRPr>
          </a:p>
          <a:p>
            <a:pPr marL="274320" lvl="0" indent="-274320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None/>
            </a:pPr>
            <a:endParaRPr lang="ru-RU" sz="1800" dirty="0"/>
          </a:p>
        </p:txBody>
      </p:sp>
      <p:pic>
        <p:nvPicPr>
          <p:cNvPr id="4" name="Picture 3" descr="C:\Users\Лейла\Desktop\савельевой\предметно развивающая среда\DSC013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706" y="1196752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5302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Лейла\Desktop\DSC05492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1640" y="692696"/>
            <a:ext cx="3705682" cy="4159807"/>
          </a:xfrm>
          <a:prstGeom prst="rect">
            <a:avLst/>
          </a:prstGeom>
          <a:noFill/>
          <a:ln w="28575">
            <a:solidFill>
              <a:srgbClr val="F14124">
                <a:lumMod val="60000"/>
                <a:lumOff val="40000"/>
              </a:srgbClr>
            </a:solidFill>
          </a:ln>
        </p:spPr>
      </p:pic>
      <p:pic>
        <p:nvPicPr>
          <p:cNvPr id="3" name="Picture 2" descr="C:\Users\Лейла\Desktop\ин\DSC055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10381"/>
            <a:ext cx="3510746" cy="3992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30445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Лейла\Desktop\ин\DSC054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083350"/>
            <a:ext cx="3454360" cy="233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Лейла\Desktop\ин\DSC054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124" y="1052736"/>
            <a:ext cx="3302509" cy="2279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C:\Users\Лейла\Desktop\DSC05541.JPG"/>
          <p:cNvPicPr/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416"/>
          <a:stretch/>
        </p:blipFill>
        <p:spPr bwMode="auto">
          <a:xfrm>
            <a:off x="5549421" y="4095267"/>
            <a:ext cx="2766995" cy="2420888"/>
          </a:xfrm>
          <a:prstGeom prst="rect">
            <a:avLst/>
          </a:prstGeom>
          <a:noFill/>
          <a:ln w="38100">
            <a:solidFill>
              <a:srgbClr val="F79646">
                <a:lumMod val="60000"/>
                <a:lumOff val="40000"/>
              </a:srgbClr>
            </a:solidFill>
          </a:ln>
        </p:spPr>
      </p:pic>
      <p:pic>
        <p:nvPicPr>
          <p:cNvPr id="5" name="Picture 3" descr="F:\Вершининой Л.В\ин\объемные буквы\DSC0656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221088"/>
            <a:ext cx="3454360" cy="229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77508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Лейла\Desktop\конкурс\DSC057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762" y="3861048"/>
            <a:ext cx="3427270" cy="261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Лейла\Desktop\конкурс\DSC057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959" y="3811748"/>
            <a:ext cx="3398893" cy="2793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Лейла\Desktop\конкурс\DSC057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39296"/>
            <a:ext cx="3384376" cy="2616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Лейла\Desktop\конкурс\DSC0573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982" y="620688"/>
            <a:ext cx="3419871" cy="2564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18249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Вершининой Л.В\ин\объемные буквы\DSC065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8840"/>
            <a:ext cx="3960439" cy="305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:\Вершининой Л.В\ин\объемные буквы\DSC0656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356992"/>
            <a:ext cx="3984125" cy="322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31507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p.vk.me/c629525/v629525969/44bf/SB2JkAhtbn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90934"/>
            <a:ext cx="7304349" cy="5795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82582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ейла\Desktop\ин\DSC054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12776"/>
            <a:ext cx="6912768" cy="496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8873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ейла\Desktop\конкурс\DSC057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817956"/>
            <a:ext cx="3456383" cy="2350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Лейла\Desktop\ин\DSC055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804263"/>
            <a:ext cx="3534174" cy="2374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Лейла\Desktop\конкурс\DSC0570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689375"/>
            <a:ext cx="3534174" cy="248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Лейла\Desktop\конкурс\DSC0570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1" y="3661314"/>
            <a:ext cx="3456383" cy="242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34682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Лейла\Desktop\DSC05542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6056" y="2924944"/>
            <a:ext cx="3812634" cy="3604414"/>
          </a:xfrm>
          <a:prstGeom prst="rect">
            <a:avLst/>
          </a:prstGeom>
          <a:noFill/>
          <a:ln w="38100">
            <a:solidFill>
              <a:srgbClr val="F14124">
                <a:lumMod val="60000"/>
                <a:lumOff val="40000"/>
              </a:srgbClr>
            </a:solidFill>
          </a:ln>
        </p:spPr>
      </p:pic>
      <p:pic>
        <p:nvPicPr>
          <p:cNvPr id="3" name="Picture 2" descr="C:\Users\Лейла\Desktop\конкурс\DSC057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0648"/>
            <a:ext cx="3816424" cy="3749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2023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720079"/>
          </a:xfrm>
        </p:spPr>
        <p:txBody>
          <a:bodyPr/>
          <a:lstStyle/>
          <a:p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Звуковая культура речи</a:t>
            </a:r>
            <a:b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группа №13-1\Desktop\стреча\HZ0AUddCaY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97637" y="2050832"/>
            <a:ext cx="4095825" cy="3539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группа №13-1\Desktop\стреча\zEDY2_G54f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843" y="1772816"/>
            <a:ext cx="3350157" cy="4095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81116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группа №13-1\Desktop\встреча\DYpAZwY-7c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90927"/>
            <a:ext cx="3400560" cy="4598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группа №13-1\Desktop\встреча\gtr0TjpAMp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196752"/>
            <a:ext cx="3454160" cy="459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86735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группа №13-1\Desktop\стреча\ScLv2xea8s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73" b="13888"/>
          <a:stretch/>
        </p:blipFill>
        <p:spPr bwMode="auto">
          <a:xfrm>
            <a:off x="1378506" y="1715711"/>
            <a:ext cx="3481526" cy="39337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" name="Picture 3" descr="C:\Users\группа №13-1\Desktop\стреча\TQp_WNNBMak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73" b="8730"/>
          <a:stretch/>
        </p:blipFill>
        <p:spPr bwMode="auto">
          <a:xfrm>
            <a:off x="5126927" y="1700808"/>
            <a:ext cx="3768018" cy="39486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5667590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группа №13-1\Desktop\стреча\60bGealH-q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500584" y="-166633"/>
            <a:ext cx="5267575" cy="674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6534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576063"/>
          </a:xfrm>
        </p:spPr>
        <p:txBody>
          <a:bodyPr/>
          <a:lstStyle/>
          <a:p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itchFamily="18" charset="0"/>
              </a:rPr>
              <a:t>Грамматический строй речи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группа №13-1\Desktop\стреча\vtbX95E7GV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66803" y="161590"/>
            <a:ext cx="5380507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41385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p.userapi.com/c846523/v846523143/27703/AMUEB2kcao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627890"/>
            <a:ext cx="3363684" cy="4477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pp.userapi.com/c845017/v845017143/2fe38/6oQXeoSX0L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620688"/>
            <a:ext cx="3344176" cy="4451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45478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p.userapi.com/c845216/v845216143/2d202/vGTBUA8izw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76672"/>
            <a:ext cx="6830143" cy="513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70174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группа №13-1\Desktop\стреча\E_tye3ZJcN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71529" y="-347194"/>
            <a:ext cx="5409051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43247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720079"/>
          </a:xfrm>
        </p:spPr>
        <p:txBody>
          <a:bodyPr/>
          <a:lstStyle/>
          <a:p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Словарный запас</a:t>
            </a:r>
            <a:endParaRPr lang="ru-RU" sz="2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группа №13-1\Desktop\стреча\XD7QoyHL3i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70633" y="8481"/>
            <a:ext cx="5435399" cy="723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6135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p.userapi.com/c847120/v847120143/295dd/_ZbvXW5nAA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27307" y="346718"/>
            <a:ext cx="2557944" cy="3405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pp.userapi.com/c846320/v846320143/2cb82/Fs7tdO43d1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701877" y="320155"/>
            <a:ext cx="2580733" cy="343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s://pp.userapi.com/c830309/v830309143/d9fb3/VNYtfdQ-ju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30387" y="3294777"/>
            <a:ext cx="2576529" cy="3430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s://pp.userapi.com/c846521/v846521143/28a97/kHn5K-iQOlY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870774" y="3110008"/>
            <a:ext cx="2242941" cy="343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39685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1\Desktop\фото конференция\DSC090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890" y="3588169"/>
            <a:ext cx="3555532" cy="28856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1\Desktop\фото конференция\DSC090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421" y="404664"/>
            <a:ext cx="3694485" cy="27679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05523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576063"/>
          </a:xfrm>
        </p:spPr>
        <p:txBody>
          <a:bodyPr/>
          <a:lstStyle/>
          <a:p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Связная речь</a:t>
            </a:r>
            <a:endParaRPr lang="ru-RU" sz="2400" b="1" dirty="0"/>
          </a:p>
        </p:txBody>
      </p:sp>
      <p:pic>
        <p:nvPicPr>
          <p:cNvPr id="4" name="Picture 2" descr="C:\Users\группа №13-1\Desktop\стреча\MuZz7xmZBH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18919" y="1952437"/>
            <a:ext cx="4699899" cy="3530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группа №13-1\Desktop\стреча\l8oHPiQi2a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637969" y="1865800"/>
            <a:ext cx="4798848" cy="3604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0061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p.userapi.com/c845418/v845418143/2c5df/3g6EFQ58_T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692696"/>
            <a:ext cx="3454236" cy="459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pp.userapi.com/c844216/v844216143/2d2a2/0vey45RhR0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692696"/>
            <a:ext cx="3454236" cy="4598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5511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группа №13-1\Desktop\vUiXeSUWno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76673"/>
            <a:ext cx="3564396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группа №13-1\Desktop\dOXlk7hhQ2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01970"/>
            <a:ext cx="3556788" cy="4742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34432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группа №13-1\Desktop\Jb3aekGFCm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04665"/>
            <a:ext cx="5688632" cy="6059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85783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648071"/>
          </a:xfrm>
        </p:spPr>
        <p:txBody>
          <a:bodyPr/>
          <a:lstStyle/>
          <a:p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</a:t>
            </a:r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грамоте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Лейла\Desktop\конкурс\DSC056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14522"/>
            <a:ext cx="3413581" cy="30751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Лейла\Desktop\конкурс\DSC0569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158" y="1484784"/>
            <a:ext cx="3348306" cy="32048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7657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1\Desktop\фото конференция\DSC090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060081"/>
            <a:ext cx="2992224" cy="21517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1\Desktop\фото конференция\DSC090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253934"/>
            <a:ext cx="2972698" cy="22295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1\Desktop\фото конференция\DSC0905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297926"/>
            <a:ext cx="2988816" cy="21232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1\Desktop\фото конференция\DSC0905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1" y="1025987"/>
            <a:ext cx="3084589" cy="21808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48834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Вершининой Л.В\ин\объемные буквы\DSC065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871563"/>
            <a:ext cx="3447218" cy="24574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Picture 3" descr="F:\Вершининой Л.В\ин\объемные буквы\DSC065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933056"/>
            <a:ext cx="3328627" cy="24964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4" descr="F:\Вершининой Л.В\ин\объемные буквы\DSC065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798445"/>
            <a:ext cx="3271734" cy="24538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5" descr="F:\Вершининой Л.В\ин\DSC0556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717032"/>
            <a:ext cx="3303202" cy="26480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350398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ейла\Desktop\савельевой\предметно развивающая среда\DSC012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006" y="4005064"/>
            <a:ext cx="3194840" cy="2410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:\Вершининой Л.В\ин\объемные буквы\DSC0658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119" y="4005064"/>
            <a:ext cx="3464255" cy="239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F:\Вершининой Л.В\ин\объемные буквы\DSC0657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04472"/>
            <a:ext cx="3059182" cy="2294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Вершининой Л.В\ин\объемные буквы\DSC0658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728" y="520579"/>
            <a:ext cx="3171040" cy="2378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77587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ейла\Desktop\конкурс\DSC055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339560"/>
            <a:ext cx="3372907" cy="33219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3" name="Picture 3" descr="C:\Users\Лейла\Desktop\конкурс\DSC055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4493" y="1443722"/>
            <a:ext cx="3412976" cy="32177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72484463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499176" cy="1714202"/>
          </a:xfrm>
        </p:spPr>
        <p:txBody>
          <a:bodyPr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Verdana"/>
              </a:rPr>
              <a:t/>
            </a:r>
            <a:b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Verdana"/>
              </a:rPr>
            </a:b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Verdana"/>
              </a:rPr>
              <a:t/>
            </a:r>
            <a:br>
              <a:rPr lang="ru-RU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Verdana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Verdana"/>
              </a:rPr>
              <a:t>Спасибо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Verdana"/>
              </a:rPr>
              <a:t>за внимание!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Century Schoolbook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91880" y="4293096"/>
            <a:ext cx="3312368" cy="1905075"/>
          </a:xfrm>
        </p:spPr>
        <p:txBody>
          <a:bodyPr/>
          <a:lstStyle/>
          <a:p>
            <a:pPr marL="274320" lvl="0" indent="-274320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None/>
            </a:pPr>
            <a:r>
              <a:rPr lang="ru-RU" sz="1800" dirty="0">
                <a:solidFill>
                  <a:prstClr val="black"/>
                </a:solidFill>
                <a:latin typeface="Century Schoolbook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Century Schoolbook"/>
              </a:rPr>
            </a:br>
            <a:endParaRPr lang="ru-RU" sz="1800" dirty="0" smtClean="0">
              <a:solidFill>
                <a:prstClr val="black"/>
              </a:solidFill>
              <a:latin typeface="Century Schoolbook"/>
            </a:endParaRP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endParaRPr lang="ru-RU" sz="2000" b="1" dirty="0">
              <a:solidFill>
                <a:prstClr val="black"/>
              </a:solidFill>
              <a:latin typeface="Century Schoolbook"/>
            </a:endParaRPr>
          </a:p>
          <a:p>
            <a:pPr marL="0" lvl="0" indent="0" algn="just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solidFill>
                <a:prstClr val="black"/>
              </a:solidFill>
              <a:latin typeface="Century Schoolbook"/>
            </a:endParaRPr>
          </a:p>
          <a:p>
            <a:pPr marL="274320" lvl="0" indent="-274320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None/>
            </a:pPr>
            <a:endParaRPr lang="ru-RU" sz="1800" dirty="0"/>
          </a:p>
        </p:txBody>
      </p:sp>
      <p:sp>
        <p:nvSpPr>
          <p:cNvPr id="4" name="AutoShape 2" descr="ÐÐ°ÑÑÐ¸Ð½ÐºÐ¸ Ð¿Ð¾ Ð·Ð°Ð¿ÑÐ¾ÑÑ ÐºÐ°ÑÑÐ¸Ð½Ñ Ð´Ð»Ñ ÑÐ¾ÑÑÐ°Ð²Ð»ÐµÐ½Ð¸Ñ ÑÐ°ÑÑÐºÐ°Ð·Ð° ÑÑÐ°ÑÑÐ°Ñ Ð³ÑÑÐ¿Ð¿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348880"/>
            <a:ext cx="3217540" cy="3351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1575343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Другая 8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6128"/>
      </a:hlink>
      <a:folHlink>
        <a:srgbClr val="4F612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609</TotalTime>
  <Words>117</Words>
  <Application>Microsoft Office PowerPoint</Application>
  <PresentationFormat>Экран (4:3)</PresentationFormat>
  <Paragraphs>59</Paragraphs>
  <Slides>42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52" baseType="lpstr">
      <vt:lpstr>Arial</vt:lpstr>
      <vt:lpstr>Century Schoolbook</vt:lpstr>
      <vt:lpstr>Verdana</vt:lpstr>
      <vt:lpstr>Matilda</vt:lpstr>
      <vt:lpstr>Cambria</vt:lpstr>
      <vt:lpstr>Times New Roman</vt:lpstr>
      <vt:lpstr>Wingdings</vt:lpstr>
      <vt:lpstr>Bookman Old Style</vt:lpstr>
      <vt:lpstr>Calibri</vt:lpstr>
      <vt:lpstr>1_Тема Office</vt:lpstr>
      <vt:lpstr>Презентация PowerPoint</vt:lpstr>
      <vt:lpstr>Цель: создание условий для сотрудничества и взаимодействия учителя-логопеда с родителями при помощи нетрадиционных форм работы, способствующих повышению эффективности коррекционной работы с детьми с речевыми нарушениями. </vt:lpstr>
      <vt:lpstr> Ожидаемые результаты      </vt:lpstr>
      <vt:lpstr>План реализации:</vt:lpstr>
      <vt:lpstr>Формуляр </vt:lpstr>
      <vt:lpstr>Разделы библиотеки</vt:lpstr>
      <vt:lpstr>Дыхательная гимнастика</vt:lpstr>
      <vt:lpstr>Презентация PowerPoint</vt:lpstr>
      <vt:lpstr>Артикуляционная гимнастика </vt:lpstr>
      <vt:lpstr> </vt:lpstr>
      <vt:lpstr>Презентация PowerPoint</vt:lpstr>
      <vt:lpstr>Презентация PowerPoint</vt:lpstr>
      <vt:lpstr>Пальчиковая гимнастика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Звуковая культура речи  </vt:lpstr>
      <vt:lpstr>Презентация PowerPoint</vt:lpstr>
      <vt:lpstr>Презентация PowerPoint</vt:lpstr>
      <vt:lpstr>Презентация PowerPoint</vt:lpstr>
      <vt:lpstr>Грамматический строй речи</vt:lpstr>
      <vt:lpstr>Презентация PowerPoint</vt:lpstr>
      <vt:lpstr>Презентация PowerPoint</vt:lpstr>
      <vt:lpstr>Презентация PowerPoint</vt:lpstr>
      <vt:lpstr>Словарный запас</vt:lpstr>
      <vt:lpstr>Презентация PowerPoint</vt:lpstr>
      <vt:lpstr>Презентация PowerPoint</vt:lpstr>
      <vt:lpstr> Связная речь</vt:lpstr>
      <vt:lpstr>Презентация PowerPoint</vt:lpstr>
      <vt:lpstr>Презентация PowerPoint</vt:lpstr>
      <vt:lpstr>Презентация PowerPoint</vt:lpstr>
      <vt:lpstr> Обучение грамоте</vt:lpstr>
      <vt:lpstr>Презентация PowerPoint</vt:lpstr>
      <vt:lpstr>Презентация PowerPoint</vt:lpstr>
      <vt:lpstr>Презентация PowerPoint</vt:lpstr>
      <vt:lpstr>Презентация PowerPoint</vt:lpstr>
      <vt:lpstr>  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Тетрадь на спирали</dc:title>
  <dc:creator>Фокина Лидия Петровна</dc:creator>
  <cp:keywords>Шаблон презентации</cp:keywords>
  <cp:lastModifiedBy>Дима</cp:lastModifiedBy>
  <cp:revision>115</cp:revision>
  <dcterms:created xsi:type="dcterms:W3CDTF">2014-07-06T18:18:01Z</dcterms:created>
  <dcterms:modified xsi:type="dcterms:W3CDTF">2022-08-27T13:17:22Z</dcterms:modified>
</cp:coreProperties>
</file>