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56" r:id="rId2"/>
  </p:sldMasterIdLst>
  <p:sldIdLst>
    <p:sldId id="256" r:id="rId3"/>
    <p:sldId id="274" r:id="rId4"/>
    <p:sldId id="259" r:id="rId5"/>
    <p:sldId id="275" r:id="rId6"/>
    <p:sldId id="276" r:id="rId7"/>
    <p:sldId id="261" r:id="rId8"/>
    <p:sldId id="262" r:id="rId9"/>
    <p:sldId id="263" r:id="rId10"/>
    <p:sldId id="264" r:id="rId11"/>
    <p:sldId id="265" r:id="rId12"/>
    <p:sldId id="266" r:id="rId13"/>
    <p:sldId id="269" r:id="rId14"/>
    <p:sldId id="270" r:id="rId15"/>
    <p:sldId id="271" r:id="rId16"/>
    <p:sldId id="272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296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02A120-492C-4BEF-8BCE-E314FDE9EB4A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FDA7AF-73F7-423A-8321-4AB909BAE78F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 descr="6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D8458B-A383-4988-B0F2-64C554160B75}" type="datetimeFigureOut">
              <a:rPr lang="ru-RU" smtClean="0"/>
              <a:pPr/>
              <a:t>03.12.2024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69E86F-4884-47DB-97B1-9A0B6FF8BEC1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5.jpg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83944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detionline.com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642918"/>
            <a:ext cx="1857388" cy="612793"/>
          </a:xfrm>
        </p:spPr>
        <p:txBody>
          <a:bodyPr>
            <a:normAutofit/>
          </a:bodyPr>
          <a:lstStyle/>
          <a:p>
            <a:r>
              <a:rPr lang="ru-RU" sz="1800" dirty="0" smtClean="0"/>
              <a:t> </a:t>
            </a:r>
            <a:endParaRPr lang="ru-RU" sz="1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28596" y="6072206"/>
            <a:ext cx="6400800" cy="395278"/>
          </a:xfrm>
        </p:spPr>
        <p:txBody>
          <a:bodyPr>
            <a:noAutofit/>
          </a:bodyPr>
          <a:lstStyle/>
          <a:p>
            <a:pPr algn="l"/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Родительское собрание</a:t>
            </a:r>
            <a:endParaRPr lang="ru-RU" sz="1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1857324" y="1214422"/>
            <a:ext cx="7286676" cy="61279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4400" b="1" i="0" u="none" strike="noStrike" kern="1200" cap="none" spc="0" normalizeH="0" baseline="0" noProof="0" dirty="0" smtClean="0">
              <a:ln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2910" y="357166"/>
            <a:ext cx="76438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solidFill>
                  <a:srgbClr val="000099"/>
                </a:solidFill>
              </a:rPr>
              <a:t>БЕЗОПАСНОСТЬ ДЕТЕЙ  В </a:t>
            </a:r>
            <a:r>
              <a:rPr lang="ru-RU" sz="4800" b="1" dirty="0" smtClean="0">
                <a:solidFill>
                  <a:srgbClr val="000099"/>
                </a:solidFill>
              </a:rPr>
              <a:t>сети </a:t>
            </a:r>
            <a:r>
              <a:rPr lang="ru-RU" sz="3600" b="1" dirty="0" smtClean="0">
                <a:solidFill>
                  <a:srgbClr val="000099"/>
                </a:solidFill>
              </a:rPr>
              <a:t>ИНТЕРНЕТ</a:t>
            </a:r>
            <a:endParaRPr lang="ru-RU" sz="3600" b="1" dirty="0">
              <a:solidFill>
                <a:srgbClr val="0000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Благодаря универсальному доступу к информации и оперативной коммуникации нетрудно понять, почему люди во всем мире становятся зависимыми от Интернета. Удобство использования всемирной сети не вызывает сомнений, но есть и «обратная сторона медали». Все чаще психологи констатируют негативные последствия взаимодействия людей с Интернетом: отсутствие контроля над источниками информации, открытый доступ к личным данным, интернет-зависимость и пр. Особенно страдают от этих последствий дети и подростки, которые очень активно осваивают просторы всемирной паутины. Какие же опасности могут подстерегать подрастающее поколение в Интернете?</a:t>
            </a:r>
          </a:p>
        </p:txBody>
      </p:sp>
    </p:spTree>
    <p:extLst>
      <p:ext uri="{BB962C8B-B14F-4D97-AF65-F5344CB8AC3E}">
        <p14:creationId xmlns:p14="http://schemas.microsoft.com/office/powerpoint/2010/main" val="236859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445624" cy="114300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2060"/>
                </a:solidFill>
              </a:rPr>
              <a:t>Какие же опасности могут подстерегать подрастающее поколение в Интернете?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88840"/>
            <a:ext cx="8229600" cy="4137323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ru-RU" dirty="0" smtClean="0"/>
              <a:t>Недостаток </a:t>
            </a:r>
            <a:r>
              <a:rPr lang="ru-RU" dirty="0"/>
              <a:t>реального </a:t>
            </a:r>
            <a:r>
              <a:rPr lang="ru-RU" dirty="0" smtClean="0"/>
              <a:t>общения</a:t>
            </a:r>
          </a:p>
          <a:p>
            <a:pPr marL="0" indent="0">
              <a:buNone/>
            </a:pPr>
            <a:r>
              <a:rPr lang="ru-RU" dirty="0"/>
              <a:t>2. Отсутствие </a:t>
            </a:r>
            <a:r>
              <a:rPr lang="ru-RU" dirty="0" smtClean="0"/>
              <a:t>творчества</a:t>
            </a:r>
          </a:p>
          <a:p>
            <a:pPr marL="0" indent="0">
              <a:buNone/>
            </a:pPr>
            <a:r>
              <a:rPr lang="ru-RU" dirty="0"/>
              <a:t>3. </a:t>
            </a:r>
            <a:r>
              <a:rPr lang="ru-RU" dirty="0" err="1" smtClean="0"/>
              <a:t>Кибер</a:t>
            </a:r>
            <a:r>
              <a:rPr lang="ru-RU" dirty="0" smtClean="0"/>
              <a:t>-издевательство</a:t>
            </a:r>
          </a:p>
          <a:p>
            <a:pPr marL="0" indent="0">
              <a:buNone/>
            </a:pPr>
            <a:r>
              <a:rPr lang="ru-RU" dirty="0"/>
              <a:t>4. Потеря </a:t>
            </a:r>
            <a:r>
              <a:rPr lang="ru-RU" dirty="0" smtClean="0"/>
              <a:t>времени</a:t>
            </a:r>
          </a:p>
          <a:p>
            <a:pPr marL="0" indent="0">
              <a:buNone/>
            </a:pPr>
            <a:r>
              <a:rPr lang="ru-RU" dirty="0"/>
              <a:t>5. Отказ подростков от </a:t>
            </a:r>
            <a:r>
              <a:rPr lang="ru-RU" dirty="0" smtClean="0"/>
              <a:t>семьи</a:t>
            </a:r>
          </a:p>
          <a:p>
            <a:pPr marL="0" indent="0">
              <a:buNone/>
            </a:pPr>
            <a:r>
              <a:rPr lang="ru-RU" dirty="0"/>
              <a:t>6. Потеря </a:t>
            </a:r>
            <a:r>
              <a:rPr lang="ru-RU" dirty="0" smtClean="0"/>
              <a:t>конфиденциальности</a:t>
            </a:r>
          </a:p>
          <a:p>
            <a:pPr marL="0" indent="0">
              <a:buNone/>
            </a:pPr>
            <a:r>
              <a:rPr lang="ru-RU" dirty="0"/>
              <a:t>7. Бессонница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113780" y="3244334"/>
            <a:ext cx="2471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/>
          <a:lstStyle/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dirty="0"/>
              <a:t>8. </a:t>
            </a:r>
            <a:r>
              <a:rPr lang="ru-RU" dirty="0" smtClean="0"/>
              <a:t>Гиподинамия</a:t>
            </a:r>
          </a:p>
          <a:p>
            <a:pPr marL="0" indent="0">
              <a:buNone/>
            </a:pPr>
            <a:r>
              <a:rPr lang="ru-RU" dirty="0"/>
              <a:t>9. </a:t>
            </a:r>
            <a:r>
              <a:rPr lang="ru-RU" dirty="0" smtClean="0"/>
              <a:t>Интернет-зависимость</a:t>
            </a:r>
          </a:p>
          <a:p>
            <a:pPr marL="0" indent="0">
              <a:buNone/>
            </a:pPr>
            <a:r>
              <a:rPr lang="ru-RU" dirty="0" smtClean="0"/>
              <a:t>10</a:t>
            </a:r>
            <a:r>
              <a:rPr lang="ru-RU" dirty="0"/>
              <a:t>. Потеря авторитета родителей и </a:t>
            </a:r>
            <a:r>
              <a:rPr lang="ru-RU" dirty="0" smtClean="0"/>
              <a:t>учителей</a:t>
            </a:r>
          </a:p>
          <a:p>
            <a:pPr marL="0" indent="0">
              <a:buNone/>
            </a:pPr>
            <a:r>
              <a:rPr lang="ru-RU" dirty="0"/>
              <a:t>11. Неправильные ориентиры для детей</a:t>
            </a:r>
          </a:p>
        </p:txBody>
      </p:sp>
    </p:spTree>
    <p:extLst>
      <p:ext uri="{BB962C8B-B14F-4D97-AF65-F5344CB8AC3E}">
        <p14:creationId xmlns:p14="http://schemas.microsoft.com/office/powerpoint/2010/main" val="31585060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Решающий фактор между плюсами и минусами Интернета — балансирование между вымыслом и реальным миром. Важно своевременно объяснить природу и задачи Интернета подросткам и соблюдать режим их пребывания в сети.</a:t>
            </a: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2512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2547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Тревожная статистика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214554"/>
            <a:ext cx="8229600" cy="4429156"/>
          </a:xfrm>
        </p:spPr>
        <p:txBody>
          <a:bodyPr>
            <a:no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2400" b="1" dirty="0" smtClean="0"/>
              <a:t>19%</a:t>
            </a:r>
            <a:r>
              <a:rPr lang="ru-RU" sz="2400" dirty="0" smtClean="0"/>
              <a:t> детей иногда посещают </a:t>
            </a:r>
            <a:r>
              <a:rPr lang="ru-RU" sz="2400" dirty="0" err="1" smtClean="0"/>
              <a:t>порносайты</a:t>
            </a:r>
            <a:r>
              <a:rPr lang="ru-RU" sz="2400" dirty="0" smtClean="0"/>
              <a:t>, еще </a:t>
            </a:r>
            <a:r>
              <a:rPr lang="ru-RU" sz="2400" b="1" dirty="0" smtClean="0"/>
              <a:t>9%</a:t>
            </a:r>
            <a:r>
              <a:rPr lang="ru-RU" sz="2400" dirty="0" smtClean="0"/>
              <a:t> делают это регулярно.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400" dirty="0" smtClean="0"/>
              <a:t> </a:t>
            </a:r>
            <a:r>
              <a:rPr lang="ru-RU" sz="2400" b="1" dirty="0" smtClean="0"/>
              <a:t>38%</a:t>
            </a:r>
            <a:r>
              <a:rPr lang="ru-RU" sz="2400" dirty="0" smtClean="0"/>
              <a:t> детей, просматривают страницы о насилии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400" dirty="0" smtClean="0"/>
              <a:t> </a:t>
            </a:r>
            <a:r>
              <a:rPr lang="ru-RU" sz="2400" b="1" dirty="0" smtClean="0"/>
              <a:t>16%</a:t>
            </a:r>
            <a:r>
              <a:rPr lang="ru-RU" sz="2400" dirty="0" smtClean="0"/>
              <a:t> детей просматривают страницы с расистским содержимым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400" dirty="0" smtClean="0"/>
              <a:t> </a:t>
            </a:r>
            <a:r>
              <a:rPr lang="ru-RU" sz="2400" b="1" dirty="0" smtClean="0"/>
              <a:t>25% </a:t>
            </a:r>
            <a:r>
              <a:rPr lang="ru-RU" sz="2400" dirty="0" smtClean="0"/>
              <a:t>пятилетних детей активно используют Интернет.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400" dirty="0" smtClean="0"/>
              <a:t>около </a:t>
            </a:r>
            <a:r>
              <a:rPr lang="ru-RU" sz="2400" b="1" dirty="0" smtClean="0"/>
              <a:t>50%</a:t>
            </a:r>
            <a:r>
              <a:rPr lang="ru-RU" sz="2400" dirty="0" smtClean="0"/>
              <a:t> детей выходят в Сеть без контроля взрослых.</a:t>
            </a:r>
          </a:p>
          <a:p>
            <a:pPr>
              <a:lnSpc>
                <a:spcPct val="90000"/>
              </a:lnSpc>
              <a:buFont typeface="Wingdings" pitchFamily="2" charset="2"/>
              <a:buChar char="ü"/>
            </a:pPr>
            <a:r>
              <a:rPr lang="ru-RU" sz="2400" b="1" dirty="0" smtClean="0"/>
              <a:t>14,5%</a:t>
            </a:r>
            <a:r>
              <a:rPr lang="ru-RU" sz="2400" dirty="0" smtClean="0"/>
              <a:t> детей назначали встречи с незнакомцами через Интернет, </a:t>
            </a:r>
            <a:r>
              <a:rPr lang="ru-RU" sz="2400" b="1" dirty="0" smtClean="0"/>
              <a:t>10%</a:t>
            </a:r>
            <a:r>
              <a:rPr lang="ru-RU" sz="2400" dirty="0" smtClean="0"/>
              <a:t> из них ходили на встречи в одиночку, а </a:t>
            </a:r>
            <a:r>
              <a:rPr lang="ru-RU" sz="2400" b="1" dirty="0" smtClean="0"/>
              <a:t>7%</a:t>
            </a:r>
            <a:r>
              <a:rPr lang="ru-RU" sz="2400" dirty="0" smtClean="0"/>
              <a:t> никому не сообщили, что с кем–то встречаются.</a:t>
            </a:r>
          </a:p>
          <a:p>
            <a:pPr>
              <a:buFont typeface="Wingdings" pitchFamily="2" charset="2"/>
              <a:buChar char="ü"/>
            </a:pPr>
            <a:endParaRPr lang="ru-RU" sz="2800" dirty="0" smtClean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86644" y="142852"/>
            <a:ext cx="1571636" cy="1857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4294967295"/>
          </p:nvPr>
        </p:nvSpPr>
        <p:spPr>
          <a:xfrm>
            <a:off x="571472" y="1857364"/>
            <a:ext cx="7929618" cy="4429156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80000"/>
              </a:lnSpc>
              <a:buNone/>
            </a:pPr>
            <a:r>
              <a:rPr lang="ru-RU" b="1" i="1" dirty="0" smtClean="0">
                <a:solidFill>
                  <a:srgbClr val="92D050"/>
                </a:solidFill>
              </a:rPr>
              <a:t>«</a:t>
            </a:r>
            <a:r>
              <a:rPr lang="ru-RU" b="1" i="1" dirty="0" smtClean="0">
                <a:solidFill>
                  <a:srgbClr val="FF0000"/>
                </a:solidFill>
              </a:rPr>
              <a:t>О защите детей от информации, причиняющей вред их здоровью и развитию»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</a:p>
          <a:p>
            <a:pPr>
              <a:lnSpc>
                <a:spcPct val="80000"/>
              </a:lnSpc>
              <a:buNone/>
            </a:pPr>
            <a:r>
              <a:rPr lang="ru-RU" dirty="0" smtClean="0">
                <a:solidFill>
                  <a:srgbClr val="000000"/>
                </a:solidFill>
              </a:rPr>
              <a:t>	</a:t>
            </a:r>
            <a:r>
              <a:rPr lang="ru-RU" b="1" dirty="0" smtClean="0"/>
              <a:t>Устанавливает правила </a:t>
            </a:r>
            <a:r>
              <a:rPr lang="ru-RU" b="1" dirty="0" err="1" smtClean="0"/>
              <a:t>медиабезопасности</a:t>
            </a:r>
            <a:r>
              <a:rPr lang="ru-RU" b="1" dirty="0" smtClean="0"/>
              <a:t> детей при обороте на территории России продукции средств массовой информации, печатной, аудиовизуальной продукции на любых видах носителей, программ для ЭВМ и баз данных, а также информации, размещаемой в информационно-телекоммуникационных сетях и сетях подвижной радиотелефонной связи.</a:t>
            </a:r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  <a:effectLst>
                  <a:reflection blurRad="6350" stA="55000" endA="300" endPos="45500" dir="5400000" sy="-100000" algn="bl" rotWithShape="0"/>
                </a:effectLst>
              </a:rPr>
              <a:t>Федеральный закон № 436-ФЗ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098" name="Picture 2" descr="C:\Users\sveta\Desktop\курсы\карт 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15206" y="1785926"/>
            <a:ext cx="992174" cy="11647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61947" y="3298195"/>
            <a:ext cx="385554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dirty="0" smtClean="0">
                <a:solidFill>
                  <a:schemeClr val="bg1"/>
                </a:solidFill>
              </a:rPr>
              <a:t>Общие правила безопасности Общие правила безопасности 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Общие правила безопасности при работе в сети</a:t>
            </a:r>
            <a:endParaRPr lang="ru-RU" b="1" dirty="0">
              <a:solidFill>
                <a:srgbClr val="000099"/>
              </a:solidFill>
            </a:endParaRPr>
          </a:p>
        </p:txBody>
      </p:sp>
      <p:sp>
        <p:nvSpPr>
          <p:cNvPr id="4" name="Содержимое 3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b="1" dirty="0" smtClean="0"/>
              <a:t>Не разрешайте ребенку предоставлять личную информацию через Интернет</a:t>
            </a:r>
          </a:p>
          <a:p>
            <a:r>
              <a:rPr lang="ru-RU" dirty="0" smtClean="0"/>
              <a:t>Ребенку нужно знать, что нельзя через Интернет давать сведения о своем имени, возрасте, номере телефона, номере школы или домашнем адресе, и т.д. Убедитесь, что у него нет доступа к номеру кредитной карты или банковским данным. Научите ребенка использовать прозвища (</a:t>
            </a:r>
            <a:r>
              <a:rPr lang="ru-RU" dirty="0" err="1" smtClean="0"/>
              <a:t>ники</a:t>
            </a:r>
            <a:r>
              <a:rPr lang="ru-RU" dirty="0" smtClean="0"/>
              <a:t>) при общении через Интернет: анонимность - отличный способ защиты. Не выкладывайте фотографии ребенка на </a:t>
            </a:r>
            <a:r>
              <a:rPr lang="ru-RU" dirty="0" err="1" smtClean="0"/>
              <a:t>веб-страницах</a:t>
            </a:r>
            <a:r>
              <a:rPr lang="ru-RU" dirty="0" smtClean="0"/>
              <a:t> или публичных форумах.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Общие правила безопасности при работе в сети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b="1" dirty="0" smtClean="0"/>
              <a:t>Оградите ребенка от ненадлежащего </a:t>
            </a:r>
            <a:r>
              <a:rPr lang="ru-RU" b="1" dirty="0" err="1" smtClean="0"/>
              <a:t>веб-содержимого</a:t>
            </a:r>
            <a:r>
              <a:rPr lang="ru-RU" b="1" dirty="0" smtClean="0"/>
              <a:t>.</a:t>
            </a:r>
            <a:br>
              <a:rPr lang="ru-RU" b="1" dirty="0" smtClean="0"/>
            </a:br>
            <a:r>
              <a:rPr lang="ru-RU" dirty="0" smtClean="0"/>
              <a:t>Не следует открывать письма электронной почты, файлы или Web-страницы, полученные от людей, которые не знакомы или не внушают доверия.</a:t>
            </a:r>
          </a:p>
          <a:p>
            <a:endParaRPr lang="ru-RU" dirty="0"/>
          </a:p>
        </p:txBody>
      </p:sp>
      <p:pic>
        <p:nvPicPr>
          <p:cNvPr id="3074" name="Picture 2" descr="C:\Users\sveta\Desktop\курсы\интерне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4286256"/>
            <a:ext cx="3286148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Общие правила безопасности при работе в сети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 smtClean="0"/>
              <a:t>Ребенок должен понять, что его виртуальный собеседник может выдавать себя за другого.</a:t>
            </a:r>
          </a:p>
          <a:p>
            <a:r>
              <a:rPr lang="ru-RU" dirty="0" smtClean="0"/>
              <a:t>Отсутствием возможности видеть и слышать других пользователей легко воспользоваться. И 10-летний друг Вашего ребенка по чату в реальности может оказаться злоумышленником. Поэтому запретите ребенку назначать встречи с виртуальными знакомыми.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Общие правила безопасности при работе в сети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857784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Скажите детям, что не все, что они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читают или видят в интернете, — правда. 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Приучите их спрашивать вас, если они не уверены.</a:t>
            </a:r>
          </a:p>
          <a:p>
            <a:endParaRPr lang="ru-RU" dirty="0"/>
          </a:p>
        </p:txBody>
      </p:sp>
      <p:pic>
        <p:nvPicPr>
          <p:cNvPr id="2051" name="Picture 3" descr="C:\Users\sveta\Desktop\курсы\карт 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00430" y="3857628"/>
            <a:ext cx="4643470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0099"/>
                </a:solidFill>
              </a:rPr>
              <a:t>Общие правила безопасности при работе в сети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643470"/>
          </a:xfrm>
        </p:spPr>
        <p:txBody>
          <a:bodyPr>
            <a:normAutofit fontScale="85000" lnSpcReduction="20000"/>
          </a:bodyPr>
          <a:lstStyle/>
          <a:p>
            <a:pPr lvl="0"/>
            <a:r>
              <a:rPr lang="ru-RU" dirty="0" smtClean="0">
                <a:solidFill>
                  <a:srgbClr val="080808"/>
                </a:solidFill>
              </a:rPr>
              <a:t>Установите несколько четких и жестких правил для ребенка, чтобы контролировать расписание, время подключения и способ использования им Интернета. Убедитесь, что установленные правила выполняются. Особенно важно контролировать выход ребенка в Интернет в ночное время.</a:t>
            </a:r>
          </a:p>
          <a:p>
            <a:pPr lvl="0"/>
            <a:r>
              <a:rPr lang="ru-RU" dirty="0" smtClean="0">
                <a:solidFill>
                  <a:srgbClr val="080808"/>
                </a:solidFill>
              </a:rPr>
              <a:t>Хороший антивирус – союзник в защите Вашего ребенка от опасностей Интернета.</a:t>
            </a:r>
          </a:p>
          <a:p>
            <a:pPr lvl="0"/>
            <a:r>
              <a:rPr lang="ru-RU" dirty="0" smtClean="0">
                <a:solidFill>
                  <a:srgbClr val="080808"/>
                </a:solidFill>
              </a:rPr>
              <a:t>Ребенку не следует давать свой пароль кому-либо, за исключением взрослых членов семьи.</a:t>
            </a:r>
          </a:p>
          <a:p>
            <a:pPr lvl="0"/>
            <a:r>
              <a:rPr lang="ru-RU" dirty="0" smtClean="0">
                <a:solidFill>
                  <a:srgbClr val="080808"/>
                </a:solidFill>
              </a:rPr>
              <a:t>Следует объяснить ребенку, что он не должен делать того, что может стоить семье денег, кроме случаев, когда рядом с ним находятся родители.</a:t>
            </a:r>
          </a:p>
          <a:p>
            <a:endParaRPr lang="ru-RU" dirty="0" smtClean="0">
              <a:solidFill>
                <a:srgbClr val="080808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002060"/>
                </a:solidFill>
              </a:rPr>
              <a:t>Как справляться с </a:t>
            </a:r>
            <a:r>
              <a:rPr lang="ru-RU" b="1" dirty="0" err="1" smtClean="0">
                <a:solidFill>
                  <a:srgbClr val="002060"/>
                </a:solidFill>
              </a:rPr>
              <a:t>интернет-зависимостью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411675"/>
          </a:xfrm>
        </p:spPr>
        <p:txBody>
          <a:bodyPr>
            <a:normAutofit fontScale="85000" lnSpcReduction="10000"/>
          </a:bodyPr>
          <a:lstStyle/>
          <a:p>
            <a:pPr marL="274320" indent="-274320">
              <a:buFont typeface="Wingdings" pitchFamily="2" charset="2"/>
              <a:buChar char="ü"/>
              <a:defRPr/>
            </a:pPr>
            <a:r>
              <a:rPr lang="ru-RU" dirty="0" smtClean="0"/>
              <a:t>Постарайтесь наладить контакт с ребенком. </a:t>
            </a:r>
          </a:p>
          <a:p>
            <a:pPr marL="274320" indent="-274320">
              <a:buFont typeface="Wingdings" pitchFamily="2" charset="2"/>
              <a:buChar char="ü"/>
              <a:defRPr/>
            </a:pPr>
            <a:r>
              <a:rPr lang="ru-RU" dirty="0" smtClean="0"/>
              <a:t>Не запрещайте ребенку пользоваться интернетом, но постарайтесь установить регламент пользования.</a:t>
            </a:r>
          </a:p>
          <a:p>
            <a:pPr marL="274320" indent="-274320">
              <a:buFont typeface="Wingdings" pitchFamily="2" charset="2"/>
              <a:buChar char="ü"/>
              <a:defRPr/>
            </a:pPr>
            <a:r>
              <a:rPr lang="ru-RU" dirty="0" smtClean="0"/>
              <a:t>Следите за тем, какие сайты посещает Ваш ребенок. </a:t>
            </a:r>
            <a:br>
              <a:rPr lang="ru-RU" dirty="0" smtClean="0"/>
            </a:br>
            <a:r>
              <a:rPr lang="ru-RU" dirty="0" smtClean="0"/>
              <a:t> Предложите своему ребенку заняться чем-то вместе, постарайтесь его чем-то увлечь. </a:t>
            </a:r>
          </a:p>
          <a:p>
            <a:pPr marL="274320" indent="-274320">
              <a:buFont typeface="Wingdings" pitchFamily="2" charset="2"/>
              <a:buChar char="ü"/>
              <a:defRPr/>
            </a:pPr>
            <a:r>
              <a:rPr lang="ru-RU" dirty="0" smtClean="0"/>
              <a:t>Дети с </a:t>
            </a:r>
            <a:r>
              <a:rPr lang="ru-RU" dirty="0" err="1" smtClean="0"/>
              <a:t>интернет-зависимостью</a:t>
            </a:r>
            <a:r>
              <a:rPr lang="ru-RU" dirty="0" smtClean="0"/>
              <a:t> субъективно ощущают невозможность обходиться без сети. Постарайтесь тактично поговорить об этом с ребенком.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ОБРАТИТЕ ВНИМАНИЕ!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85926"/>
            <a:ext cx="8258204" cy="4500594"/>
          </a:xfrm>
        </p:spPr>
        <p:txBody>
          <a:bodyPr>
            <a:normAutofit fontScale="77500" lnSpcReduction="20000"/>
          </a:bodyPr>
          <a:lstStyle/>
          <a:p>
            <a:pPr marL="274320" indent="-274320">
              <a:buNone/>
              <a:defRPr/>
            </a:pPr>
            <a:r>
              <a:rPr lang="ru-RU" sz="3400" dirty="0" smtClean="0"/>
              <a:t>    Если вы обеспокоены безопасностью ребенка при его работе в Интернете, если ребенок подвергся опасности или стал жертвой сетевых преследователей и мошенников:</a:t>
            </a:r>
          </a:p>
          <a:p>
            <a:pPr marL="274320" indent="-274320">
              <a:buFont typeface="Wingdings" pitchFamily="2" charset="2"/>
              <a:buChar char="ü"/>
              <a:defRPr/>
            </a:pPr>
            <a:r>
              <a:rPr lang="ru-RU" sz="3400" dirty="0" smtClean="0"/>
              <a:t>Обратитесь на линию помощи</a:t>
            </a:r>
            <a:r>
              <a:rPr lang="ru-RU" sz="3400" b="1" dirty="0" smtClean="0"/>
              <a:t> </a:t>
            </a:r>
            <a:r>
              <a:rPr lang="ru-RU" sz="3400" b="1" dirty="0" smtClean="0">
                <a:hlinkClick r:id="rId2"/>
              </a:rPr>
              <a:t>«Дети </a:t>
            </a:r>
            <a:r>
              <a:rPr lang="ru-RU" sz="3400" b="1" dirty="0" err="1" smtClean="0">
                <a:hlinkClick r:id="rId2"/>
              </a:rPr>
              <a:t>онлайн</a:t>
            </a:r>
            <a:r>
              <a:rPr lang="ru-RU" sz="3400" b="1" dirty="0" smtClean="0">
                <a:hlinkClick r:id="rId2"/>
              </a:rPr>
              <a:t>»</a:t>
            </a:r>
            <a:r>
              <a:rPr lang="ru-RU" sz="3400" dirty="0" smtClean="0"/>
              <a:t>. Эксперты помогут решить проблему, а также проконсультируют по вопросу безопасного использования детьми мобильной связи и Интернет. </a:t>
            </a:r>
          </a:p>
          <a:p>
            <a:pPr marL="274320" indent="-274320">
              <a:buFont typeface="Wingdings" pitchFamily="2" charset="2"/>
              <a:buChar char="ü"/>
              <a:defRPr/>
            </a:pPr>
            <a:r>
              <a:rPr lang="ru-RU" sz="3400" dirty="0" smtClean="0"/>
              <a:t>Позвоните по телефону </a:t>
            </a:r>
            <a:r>
              <a:rPr lang="ru-RU" sz="3400" b="1" dirty="0" smtClean="0"/>
              <a:t>8-800-25-000-15 </a:t>
            </a:r>
            <a:r>
              <a:rPr lang="ru-RU" sz="3400" dirty="0" smtClean="0"/>
              <a:t>(звонок по России бесплатный, прием звонков осуществляется по рабочим дням с</a:t>
            </a:r>
            <a:r>
              <a:rPr lang="ru-RU" sz="3400" b="1" dirty="0" smtClean="0"/>
              <a:t> 9-00 до 18-00 </a:t>
            </a:r>
            <a:r>
              <a:rPr lang="ru-RU" sz="3400" b="1" dirty="0" err="1" smtClean="0"/>
              <a:t>мск</a:t>
            </a:r>
            <a:r>
              <a:rPr lang="ru-RU" sz="3400" b="1" dirty="0" smtClean="0"/>
              <a:t>)</a:t>
            </a:r>
            <a:endParaRPr lang="ru-RU" sz="3400" dirty="0" smtClean="0"/>
          </a:p>
          <a:p>
            <a:pPr marL="274320" indent="-274320">
              <a:buFont typeface="Wingdings" pitchFamily="2" charset="2"/>
              <a:buChar char="ü"/>
              <a:defRPr/>
            </a:pPr>
            <a:r>
              <a:rPr lang="ru-RU" sz="3400" dirty="0" smtClean="0"/>
              <a:t>Или направьте Ваше письмо по адресу: </a:t>
            </a:r>
            <a:r>
              <a:rPr lang="ru-RU" sz="3400" b="1" dirty="0" err="1" smtClean="0"/>
              <a:t>helpline@detionline.com</a:t>
            </a:r>
            <a:endParaRPr lang="ru-RU" sz="3400" b="1" dirty="0" smtClean="0"/>
          </a:p>
          <a:p>
            <a:endParaRPr lang="ru-RU" dirty="0"/>
          </a:p>
        </p:txBody>
      </p:sp>
      <p:pic>
        <p:nvPicPr>
          <p:cNvPr id="4" name="Picture 2" descr="C:\Users\sveta\Desktop\курсы\карт 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9520" y="5214950"/>
            <a:ext cx="752468" cy="8833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 lnSpcReduction="10000"/>
          </a:bodyPr>
          <a:lstStyle/>
          <a:p>
            <a:endParaRPr lang="ru-RU" sz="4400" b="1" dirty="0" smtClean="0">
              <a:solidFill>
                <a:srgbClr val="C00000"/>
              </a:solidFill>
            </a:endParaRPr>
          </a:p>
          <a:p>
            <a:endParaRPr lang="ru-RU" sz="4400" b="1" dirty="0" smtClean="0">
              <a:solidFill>
                <a:srgbClr val="C00000"/>
              </a:solidFill>
            </a:endParaRPr>
          </a:p>
          <a:p>
            <a:endParaRPr lang="ru-RU" sz="4400" b="1" dirty="0" smtClean="0">
              <a:solidFill>
                <a:srgbClr val="C00000"/>
              </a:solidFill>
            </a:endParaRPr>
          </a:p>
          <a:p>
            <a:endParaRPr lang="ru-RU" sz="4400" b="1" dirty="0" smtClean="0">
              <a:solidFill>
                <a:srgbClr val="C00000"/>
              </a:solidFill>
            </a:endParaRPr>
          </a:p>
          <a:p>
            <a:endParaRPr lang="ru-RU" sz="44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ru-RU" sz="4400" b="1" dirty="0" smtClean="0">
                <a:solidFill>
                  <a:srgbClr val="C00000"/>
                </a:solidFill>
              </a:rPr>
              <a:t>  Будьте для ребёнка примером! </a:t>
            </a:r>
            <a:endParaRPr lang="ru-RU" sz="4400" dirty="0" smtClean="0">
              <a:solidFill>
                <a:srgbClr val="C00000"/>
              </a:solidFill>
            </a:endParaRPr>
          </a:p>
          <a:p>
            <a:endParaRPr lang="ru-RU" dirty="0"/>
          </a:p>
        </p:txBody>
      </p:sp>
      <p:sp>
        <p:nvSpPr>
          <p:cNvPr id="1026" name="AutoShape 2" descr="http://zablpedia.ru/wp-content/uploads/2008/05/Deti-i-kompyut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8" name="AutoShape 4" descr="http://zablpedia.ru/wp-content/uploads/2008/05/Deti-i-kompyuter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9" name="Picture 5" descr="C:\Users\sveta\Desktop\карт 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857364"/>
            <a:ext cx="5251532" cy="335758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212</TotalTime>
  <Words>597</Words>
  <Application>Microsoft Office PowerPoint</Application>
  <PresentationFormat>Экран (4:3)</PresentationFormat>
  <Paragraphs>63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15</vt:i4>
      </vt:variant>
    </vt:vector>
  </HeadingPairs>
  <TitlesOfParts>
    <vt:vector size="17" baseType="lpstr">
      <vt:lpstr>Специальное оформление</vt:lpstr>
      <vt:lpstr>Тема Office</vt:lpstr>
      <vt:lpstr> </vt:lpstr>
      <vt:lpstr>Презентация PowerPoint</vt:lpstr>
      <vt:lpstr>Какие же опасности могут подстерегать подрастающее поколение в Интернете?</vt:lpstr>
      <vt:lpstr>Презентация PowerPoint</vt:lpstr>
      <vt:lpstr>Презентация PowerPoint</vt:lpstr>
      <vt:lpstr>Тревожная статистика</vt:lpstr>
      <vt:lpstr>Федеральный закон № 436-ФЗ</vt:lpstr>
      <vt:lpstr>Общие правила безопасности при работе в сети</vt:lpstr>
      <vt:lpstr>Общие правила безопасности при работе в сети</vt:lpstr>
      <vt:lpstr>Общие правила безопасности при работе в сети</vt:lpstr>
      <vt:lpstr>Общие правила безопасности при работе в сети</vt:lpstr>
      <vt:lpstr>Общие правила безопасности при работе в сети</vt:lpstr>
      <vt:lpstr>Как справляться с интернет-зависимостью</vt:lpstr>
      <vt:lpstr>ОБРАТИТЕ ВНИМАНИЕ!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Логотип</dc:title>
  <dc:creator>sveta</dc:creator>
  <cp:lastModifiedBy>Дом</cp:lastModifiedBy>
  <cp:revision>26</cp:revision>
  <dcterms:created xsi:type="dcterms:W3CDTF">2011-12-13T19:04:59Z</dcterms:created>
  <dcterms:modified xsi:type="dcterms:W3CDTF">2024-12-03T16:27:41Z</dcterms:modified>
</cp:coreProperties>
</file>