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8" r:id="rId4"/>
    <p:sldId id="268" r:id="rId5"/>
    <p:sldId id="259" r:id="rId6"/>
    <p:sldId id="260" r:id="rId7"/>
    <p:sldId id="275" r:id="rId8"/>
    <p:sldId id="276" r:id="rId9"/>
    <p:sldId id="278" r:id="rId10"/>
    <p:sldId id="262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3" autoAdjust="0"/>
    <p:restoredTop sz="94660"/>
  </p:normalViewPr>
  <p:slideViewPr>
    <p:cSldViewPr snapToGrid="0">
      <p:cViewPr varScale="1">
        <p:scale>
          <a:sx n="41" d="100"/>
          <a:sy n="41" d="100"/>
        </p:scale>
        <p:origin x="-1024" y="-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00C2-B6B0-4E79-B049-4181FC4C03EA}" type="datetimeFigureOut">
              <a:rPr lang="ru-RU" smtClean="0"/>
              <a:pPr/>
              <a:t>31.08.2023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97CBE-AA0C-4E54-92BD-EB2BA70758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53298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00C2-B6B0-4E79-B049-4181FC4C03EA}" type="datetimeFigureOut">
              <a:rPr lang="ru-RU" smtClean="0"/>
              <a:pPr/>
              <a:t>31.08.2023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97CBE-AA0C-4E54-92BD-EB2BA70758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5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00C2-B6B0-4E79-B049-4181FC4C03EA}" type="datetimeFigureOut">
              <a:rPr lang="ru-RU" smtClean="0"/>
              <a:pPr/>
              <a:t>31.08.2023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97CBE-AA0C-4E54-92BD-EB2BA70758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2212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00C2-B6B0-4E79-B049-4181FC4C03EA}" type="datetimeFigureOut">
              <a:rPr lang="ru-RU" smtClean="0"/>
              <a:pPr/>
              <a:t>31.08.2023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97CBE-AA0C-4E54-92BD-EB2BA70758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68316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00C2-B6B0-4E79-B049-4181FC4C03EA}" type="datetimeFigureOut">
              <a:rPr lang="ru-RU" smtClean="0"/>
              <a:pPr/>
              <a:t>31.08.2023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97CBE-AA0C-4E54-92BD-EB2BA70758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08325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00C2-B6B0-4E79-B049-4181FC4C03EA}" type="datetimeFigureOut">
              <a:rPr lang="ru-RU" smtClean="0"/>
              <a:pPr/>
              <a:t>31.08.2023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97CBE-AA0C-4E54-92BD-EB2BA70758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75080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00C2-B6B0-4E79-B049-4181FC4C03EA}" type="datetimeFigureOut">
              <a:rPr lang="ru-RU" smtClean="0"/>
              <a:pPr/>
              <a:t>31.08.2023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97CBE-AA0C-4E54-92BD-EB2BA70758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5542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00C2-B6B0-4E79-B049-4181FC4C03EA}" type="datetimeFigureOut">
              <a:rPr lang="ru-RU" smtClean="0"/>
              <a:pPr/>
              <a:t>31.08.2023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97CBE-AA0C-4E54-92BD-EB2BA70758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22350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00C2-B6B0-4E79-B049-4181FC4C03EA}" type="datetimeFigureOut">
              <a:rPr lang="ru-RU" smtClean="0"/>
              <a:pPr/>
              <a:t>31.08.2023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97CBE-AA0C-4E54-92BD-EB2BA70758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9276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00C2-B6B0-4E79-B049-4181FC4C03EA}" type="datetimeFigureOut">
              <a:rPr lang="ru-RU" smtClean="0"/>
              <a:pPr/>
              <a:t>31.08.2023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97CBE-AA0C-4E54-92BD-EB2BA70758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28863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00C2-B6B0-4E79-B049-4181FC4C03EA}" type="datetimeFigureOut">
              <a:rPr lang="ru-RU" smtClean="0"/>
              <a:pPr/>
              <a:t>31.08.2023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97CBE-AA0C-4E54-92BD-EB2BA70758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23220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900C2-B6B0-4E79-B049-4181FC4C03EA}" type="datetimeFigureOut">
              <a:rPr lang="ru-RU" smtClean="0"/>
              <a:pPr/>
              <a:t>31.08.2023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797CBE-AA0C-4E54-92BD-EB2BA70758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9939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&#1084;&#1080;&#1085;&#1086;&#1073;&#1088;&#1085;&#1072;&#1091;&#1082;&#1080;.&#1088;&#1092;/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hyperlink" Target="http://www.edu.ru/index.php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fcior.edu.ru/" TargetMode="External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openxmlformats.org/officeDocument/2006/relationships/image" Target="../media/image6.gif"/><Relationship Id="rId4" Type="http://schemas.openxmlformats.org/officeDocument/2006/relationships/hyperlink" Target="http://obrnadzor.gov.ru/ru/about/general_information/" TargetMode="Externa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mathematics.ru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hyperlink" Target="http://podborki.com/site/igraza-ru-igry-rebusy-zagadki-862515586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odborki.com/preview/kalkulyatoronline-ru-kalkulyator-onlajn-45414385/" TargetMode="External"/><Relationship Id="rId5" Type="http://schemas.openxmlformats.org/officeDocument/2006/relationships/image" Target="../media/image11.png"/><Relationship Id="rId4" Type="http://schemas.openxmlformats.org/officeDocument/2006/relationships/hyperlink" Target="http://podborki.com/site/videouroki-net-videouroki-v-internet-991520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5.png"/><Relationship Id="rId7" Type="http://schemas.openxmlformats.org/officeDocument/2006/relationships/hyperlink" Target="http://sdamgia.ru/" TargetMode="External"/><Relationship Id="rId2" Type="http://schemas.openxmlformats.org/officeDocument/2006/relationships/hyperlink" Target="http://www.ege.edu.ru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0.jpeg"/><Relationship Id="rId5" Type="http://schemas.openxmlformats.org/officeDocument/2006/relationships/hyperlink" Target="http://&#1088;&#1077;&#1096;&#1091;&#1077;&#1075;&#1101;.&#1088;&#1092;/" TargetMode="External"/><Relationship Id="rId10" Type="http://schemas.openxmlformats.org/officeDocument/2006/relationships/hyperlink" Target="http://fmclub.info/mathvideo" TargetMode="External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ymath.net/" TargetMode="External"/><Relationship Id="rId13" Type="http://schemas.openxmlformats.org/officeDocument/2006/relationships/hyperlink" Target="http://www.math-on-line.com/" TargetMode="External"/><Relationship Id="rId3" Type="http://schemas.openxmlformats.org/officeDocument/2006/relationships/hyperlink" Target="http://www.mathematics.ru/" TargetMode="External"/><Relationship Id="rId7" Type="http://schemas.openxmlformats.org/officeDocument/2006/relationships/hyperlink" Target="http://www.exponenta.ru/" TargetMode="External"/><Relationship Id="rId12" Type="http://schemas.openxmlformats.org/officeDocument/2006/relationships/hyperlink" Target="http://tasks.ceemat.ru/" TargetMode="External"/><Relationship Id="rId2" Type="http://schemas.openxmlformats.org/officeDocument/2006/relationships/hyperlink" Target="http://mat.1september.ru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llmath.ru/" TargetMode="External"/><Relationship Id="rId11" Type="http://schemas.openxmlformats.org/officeDocument/2006/relationships/hyperlink" Target="http://zadachi.mccme.ru/" TargetMode="External"/><Relationship Id="rId5" Type="http://schemas.openxmlformats.org/officeDocument/2006/relationships/hyperlink" Target="http://www.mccme.ru/" TargetMode="External"/><Relationship Id="rId15" Type="http://schemas.openxmlformats.org/officeDocument/2006/relationships/image" Target="../media/image21.png"/><Relationship Id="rId10" Type="http://schemas.openxmlformats.org/officeDocument/2006/relationships/hyperlink" Target="http://comp-science.narod.ru/" TargetMode="External"/><Relationship Id="rId4" Type="http://schemas.openxmlformats.org/officeDocument/2006/relationships/hyperlink" Target="http://www.math.ru/" TargetMode="External"/><Relationship Id="rId9" Type="http://schemas.openxmlformats.org/officeDocument/2006/relationships/hyperlink" Target="http://graphfunk.narod.ru/" TargetMode="External"/><Relationship Id="rId14" Type="http://schemas.openxmlformats.org/officeDocument/2006/relationships/hyperlink" Target="http://www.problems.ru/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kenguru.sp.ru/" TargetMode="External"/><Relationship Id="rId13" Type="http://schemas.openxmlformats.org/officeDocument/2006/relationships/hyperlink" Target="http://www.turgor.ru/" TargetMode="External"/><Relationship Id="rId3" Type="http://schemas.openxmlformats.org/officeDocument/2006/relationships/hyperlink" Target="http://www.mathtest.ru/" TargetMode="External"/><Relationship Id="rId7" Type="http://schemas.openxmlformats.org/officeDocument/2006/relationships/hyperlink" Target="http://www.zaba.ru/" TargetMode="External"/><Relationship Id="rId12" Type="http://schemas.openxmlformats.org/officeDocument/2006/relationships/hyperlink" Target="http://www.mathnet.spb.ru/" TargetMode="External"/><Relationship Id="rId2" Type="http://schemas.openxmlformats.org/officeDocument/2006/relationships/hyperlink" Target="http://www.mathem.h1.ru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athprog.narod.ru/" TargetMode="External"/><Relationship Id="rId11" Type="http://schemas.openxmlformats.org/officeDocument/2006/relationships/hyperlink" Target="http://www.reshebnik.ru/" TargetMode="External"/><Relationship Id="rId5" Type="http://schemas.openxmlformats.org/officeDocument/2006/relationships/hyperlink" Target="http://school.msu.ru/" TargetMode="External"/><Relationship Id="rId10" Type="http://schemas.openxmlformats.org/officeDocument/2006/relationships/hyperlink" Target="http://olympiads.mccme.ru/mmo/" TargetMode="External"/><Relationship Id="rId4" Type="http://schemas.openxmlformats.org/officeDocument/2006/relationships/hyperlink" Target="http://www.matematika.agava.ru/" TargetMode="External"/><Relationship Id="rId9" Type="http://schemas.openxmlformats.org/officeDocument/2006/relationships/hyperlink" Target="http://methmath.chat.ru/" TargetMode="External"/><Relationship Id="rId1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ccme.ru/" TargetMode="External"/><Relationship Id="rId2" Type="http://schemas.openxmlformats.org/officeDocument/2006/relationships/hyperlink" Target="http://www.math.ru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om.fsio.ru/" TargetMode="External"/><Relationship Id="rId5" Type="http://schemas.openxmlformats.org/officeDocument/2006/relationships/hyperlink" Target="http://www.problems.ru/" TargetMode="External"/><Relationship Id="rId4" Type="http://schemas.openxmlformats.org/officeDocument/2006/relationships/hyperlink" Target="http://www.it-n.ru/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3.png"/><Relationship Id="rId7" Type="http://schemas.openxmlformats.org/officeDocument/2006/relationships/hyperlink" Target="http://olymp.ifmo.ru/" TargetMode="External"/><Relationship Id="rId2" Type="http://schemas.openxmlformats.org/officeDocument/2006/relationships/hyperlink" Target="http://opencollection.ru/or/bank/Main.html?discId=1&amp;bankId=4&amp;view=Content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hyperlink" Target="http://www.smekalka.pp.ru/" TargetMode="External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multiurok.ru/zinaidaumrihina/files" TargetMode="External"/><Relationship Id="rId2" Type="http://schemas.openxmlformats.org/officeDocument/2006/relationships/hyperlink" Target="http://testedu.ru/test/matematika/9-klass/geometricheskaya-progressiya-2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32749" y="258020"/>
            <a:ext cx="4815101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dirty="0" smtClean="0">
                <a:ln/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Пол</a:t>
            </a:r>
            <a:r>
              <a:rPr lang="ru-RU" sz="4800" b="1" cap="none" spc="0" dirty="0" smtClean="0">
                <a:ln/>
                <a:solidFill>
                  <a:schemeClr val="accent4"/>
                </a:solidFill>
                <a:effectLst/>
                <a:latin typeface="Times New Roman" pitchFamily="18" charset="0"/>
                <a:cs typeface="Times New Roman" pitchFamily="18" charset="0"/>
              </a:rPr>
              <a:t>езные </a:t>
            </a:r>
            <a:r>
              <a:rPr lang="ru-RU" sz="4800" b="1" cap="none" spc="0" dirty="0" smtClean="0">
                <a:ln/>
                <a:solidFill>
                  <a:schemeClr val="accent4"/>
                </a:solidFill>
                <a:effectLst/>
                <a:latin typeface="Times New Roman" pitchFamily="18" charset="0"/>
                <a:cs typeface="Times New Roman" pitchFamily="18" charset="0"/>
              </a:rPr>
              <a:t>сайты</a:t>
            </a:r>
          </a:p>
          <a:p>
            <a:pPr algn="ctr"/>
            <a:r>
              <a:rPr lang="ru-RU" sz="4800" b="1" dirty="0" smtClean="0">
                <a:ln/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4800" b="1" dirty="0" smtClean="0">
                <a:ln/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ля  учителей</a:t>
            </a:r>
          </a:p>
          <a:p>
            <a:pPr algn="ctr"/>
            <a:endParaRPr lang="ru-RU" sz="96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13303" y="1177871"/>
            <a:ext cx="660227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6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МУЛЬТИУРОК</a:t>
            </a:r>
            <a:endParaRPr lang="ru-RU" sz="66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Сертификат Умрихина Зинаида Даниловн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71621" y="3487117"/>
            <a:ext cx="2483784" cy="28981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78604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8932" y="1992487"/>
            <a:ext cx="4039652" cy="1066892"/>
          </a:xfrm>
          <a:prstGeom prst="rect">
            <a:avLst/>
          </a:prstGeom>
        </p:spPr>
      </p:pic>
      <p:pic>
        <p:nvPicPr>
          <p:cNvPr id="5" name="Рисунок 4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8933" y="3804669"/>
            <a:ext cx="4039652" cy="965855"/>
          </a:xfrm>
          <a:prstGeom prst="rect">
            <a:avLst/>
          </a:prstGeom>
        </p:spPr>
      </p:pic>
      <p:pic>
        <p:nvPicPr>
          <p:cNvPr id="6" name="Рисунок 5">
            <a:hlinkClick r:id="rId6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344287" y="232475"/>
            <a:ext cx="3999829" cy="1080735"/>
          </a:xfrm>
          <a:prstGeom prst="rect">
            <a:avLst/>
          </a:prstGeom>
        </p:spPr>
      </p:pic>
      <p:pic>
        <p:nvPicPr>
          <p:cNvPr id="3" name="Рисунок 2">
            <a:hlinkClick r:id="rId8"/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59186" y="180305"/>
            <a:ext cx="4039652" cy="10668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67237" y="3424237"/>
            <a:ext cx="9525" cy="952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228584" y="63825"/>
            <a:ext cx="42248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образования РТ</a:t>
            </a:r>
            <a:endParaRPr lang="ru-RU" sz="24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 descr="Свидетельство Платные услуги Программа  8 класс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783373" y="2138764"/>
            <a:ext cx="3111678" cy="4401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196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99499" y="3278903"/>
            <a:ext cx="40934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ка</a:t>
            </a:r>
            <a:endParaRPr lang="ru-RU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7" name="Рисунок 6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966177"/>
            <a:ext cx="4127350" cy="12668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-263471" y="5565583"/>
            <a:ext cx="4587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4370523" y="375950"/>
            <a:ext cx="4773477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Мой  сайт     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Мультиурок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создан для оказания методической помощи всем, кто занят в образовательном процессе – обучает или сам стремится получать новые знания. Самые частые пользователи - учителя и воспитатели, которые не только занимаются с детьми, но и постоянно повышают свой профессиональный уровень. Кроме этого, каждый гость - педагог или студент, ученик или заботливый родитель – может найти здесь что-то нужное для себя, так как главным предметом нашей работы стали разноплановые материалы для обучения, воспитания и развития человека с дошкольного возраста до глубоких седин. Среди размещенных в категориях сайта работ доступны для бесплатного скачивания следующие объекты :  рабочие программы, классные часы, презентации и т.д.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Умрихина Зинаида Даниловна - Благодарность (1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8420" y="464949"/>
            <a:ext cx="2811909" cy="4004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955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1232" y="585988"/>
            <a:ext cx="1143000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77661" y="98309"/>
            <a:ext cx="739891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Этот сайт — об «интеллектуальном спорте», о занимательных задачах, о том, какие они бывают и как над ними работать. Здесь представлены почти все виды занимательных задач, с которыми может встретиться человек в современной периодической и непериодической печати, а также на просторах Интернета.</a:t>
            </a:r>
          </a:p>
        </p:txBody>
      </p:sp>
      <p:pic>
        <p:nvPicPr>
          <p:cNvPr id="1027" name="Picture 3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1232" y="2026678"/>
            <a:ext cx="1143000" cy="66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67814" y="2005909"/>
            <a:ext cx="71284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Сайт который помогает простым школьным учителям в их повседневной работе. Здесь посетители найдут </a:t>
            </a:r>
            <a:r>
              <a:rPr lang="ru-RU" sz="20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видеоуроки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тесты, презентации, поурочные планы и  прочие полезные материалы для учителей информатики, математики, физики, химии и других предметов. </a:t>
            </a:r>
          </a:p>
        </p:txBody>
      </p:sp>
      <p:pic>
        <p:nvPicPr>
          <p:cNvPr id="1028" name="Picture 4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0130" y="3772168"/>
            <a:ext cx="1537684" cy="396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57966" y="3620577"/>
            <a:ext cx="70383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это незаменимый инструмент для широкого круга интернет-пользователей. Прямо на нашем сайте вы можете использовать мощный калькулятор онлайн, который на данный момент является одним из лучших. Предлагаемый калькулятор онлайн способен как на простые, так и на сложные вычисления: логарифмы, тригонометрические функции, извлечение корней, проценты и многое другое.</a:t>
            </a:r>
          </a:p>
        </p:txBody>
      </p:sp>
    </p:spTree>
    <p:extLst>
      <p:ext uri="{BB962C8B-B14F-4D97-AF65-F5344CB8AC3E}">
        <p14:creationId xmlns:p14="http://schemas.microsoft.com/office/powerpoint/2010/main" xmlns="" val="2787291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Свидетельство Платные услуги Программа  8 класс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8019" y="464949"/>
            <a:ext cx="3152571" cy="4459362"/>
          </a:xfrm>
          <a:prstGeom prst="rect">
            <a:avLst/>
          </a:prstGeom>
        </p:spPr>
      </p:pic>
      <p:pic>
        <p:nvPicPr>
          <p:cNvPr id="9" name="Рисунок 8" descr="Умрихина Зинаида Даниловна - Грамот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84040" y="1142950"/>
            <a:ext cx="3602022" cy="5095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4410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8515" y="172584"/>
            <a:ext cx="3352800" cy="17811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3702" y="4238474"/>
            <a:ext cx="5199134" cy="1190625"/>
          </a:xfrm>
          <a:prstGeom prst="rect">
            <a:avLst/>
          </a:prstGeom>
        </p:spPr>
      </p:pic>
      <p:pic>
        <p:nvPicPr>
          <p:cNvPr id="4" name="Рисунок 3">
            <a:hlinkClick r:id="rId5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3703" y="2141764"/>
            <a:ext cx="5199133" cy="759732"/>
          </a:xfrm>
          <a:prstGeom prst="rect">
            <a:avLst/>
          </a:prstGeom>
        </p:spPr>
      </p:pic>
      <p:pic>
        <p:nvPicPr>
          <p:cNvPr id="5" name="Рисунок 4">
            <a:hlinkClick r:id="rId7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53703" y="3089501"/>
            <a:ext cx="5199133" cy="86605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51884" y="1978166"/>
            <a:ext cx="28058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4"/>
                </a:solidFill>
                <a:effectLst/>
              </a:rPr>
              <a:t>Решу </a:t>
            </a:r>
            <a:r>
              <a:rPr lang="ru-RU" sz="5400" b="1" cap="none" spc="0" dirty="0" err="1" smtClean="0">
                <a:ln/>
                <a:solidFill>
                  <a:schemeClr val="accent4"/>
                </a:solidFill>
                <a:effectLst/>
              </a:rPr>
              <a:t>егэ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51884" y="3032221"/>
            <a:ext cx="31181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4"/>
                </a:solidFill>
                <a:effectLst/>
              </a:rPr>
              <a:t>Сдам ГИА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54624" y="2901496"/>
            <a:ext cx="4265984" cy="4344838"/>
          </a:xfrm>
          <a:prstGeom prst="rect">
            <a:avLst/>
          </a:prstGeom>
        </p:spPr>
      </p:pic>
      <p:pic>
        <p:nvPicPr>
          <p:cNvPr id="9" name="Рисунок 8">
            <a:hlinkClick r:id="rId10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58667" y="286884"/>
            <a:ext cx="2752725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58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193" y="1551398"/>
            <a:ext cx="9144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000033"/>
                </a:solidFill>
                <a:latin typeface="Arial" panose="020B0604020202020204" pitchFamily="34" charset="0"/>
              </a:rPr>
              <a:t>Газета «Математика» Издательского дома «Первое сентября»</a:t>
            </a:r>
            <a:endParaRPr lang="ru-RU" sz="1200" dirty="0">
              <a:solidFill>
                <a:srgbClr val="666666"/>
              </a:solidFill>
              <a:latin typeface="Arial" panose="020B0604020202020204" pitchFamily="34" charset="0"/>
            </a:endParaRPr>
          </a:p>
          <a:p>
            <a:r>
              <a:rPr lang="ru-RU" sz="1200" dirty="0">
                <a:solidFill>
                  <a:srgbClr val="255CAD"/>
                </a:solidFill>
                <a:latin typeface="Arial" panose="020B0604020202020204" pitchFamily="34" charset="0"/>
                <a:hlinkClick r:id="rId2"/>
              </a:rPr>
              <a:t>http://mat.1september.ru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b="1" dirty="0">
                <a:solidFill>
                  <a:srgbClr val="000033"/>
                </a:solidFill>
                <a:latin typeface="Arial" panose="020B0604020202020204" pitchFamily="34" charset="0"/>
              </a:rPr>
              <a:t>Математика в Открытом колледже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dirty="0">
                <a:solidFill>
                  <a:srgbClr val="255CAD"/>
                </a:solidFill>
                <a:latin typeface="Arial" panose="020B0604020202020204" pitchFamily="34" charset="0"/>
                <a:hlinkClick r:id="rId3"/>
              </a:rPr>
              <a:t>http://www.mathematics.ru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b="1" dirty="0">
                <a:solidFill>
                  <a:srgbClr val="000033"/>
                </a:solidFill>
                <a:latin typeface="Arial" panose="020B0604020202020204" pitchFamily="34" charset="0"/>
              </a:rPr>
              <a:t>Math.ru: Математика и образование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dirty="0">
                <a:solidFill>
                  <a:srgbClr val="255CAD"/>
                </a:solidFill>
                <a:latin typeface="Arial" panose="020B0604020202020204" pitchFamily="34" charset="0"/>
                <a:hlinkClick r:id="rId4"/>
              </a:rPr>
              <a:t>http://www.math.ru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b="1" dirty="0">
                <a:solidFill>
                  <a:srgbClr val="000033"/>
                </a:solidFill>
                <a:latin typeface="Arial" panose="020B0604020202020204" pitchFamily="34" charset="0"/>
              </a:rPr>
              <a:t>Московский центр непрерывного математического образования (МЦНМО)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dirty="0">
                <a:solidFill>
                  <a:srgbClr val="255CAD"/>
                </a:solidFill>
                <a:latin typeface="Arial" panose="020B0604020202020204" pitchFamily="34" charset="0"/>
                <a:hlinkClick r:id="rId5"/>
              </a:rPr>
              <a:t>http://www.mccme.ru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b="1" dirty="0">
                <a:solidFill>
                  <a:srgbClr val="000033"/>
                </a:solidFill>
                <a:latin typeface="Arial" panose="020B0604020202020204" pitchFamily="34" charset="0"/>
              </a:rPr>
              <a:t>Allmath.ru - вся математика в одном месте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dirty="0">
                <a:solidFill>
                  <a:srgbClr val="255CAD"/>
                </a:solidFill>
                <a:latin typeface="Arial" panose="020B0604020202020204" pitchFamily="34" charset="0"/>
                <a:hlinkClick r:id="rId6"/>
              </a:rPr>
              <a:t>http://www.allmath.ru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b="1" dirty="0" smtClean="0">
                <a:solidFill>
                  <a:srgbClr val="000033"/>
                </a:solidFill>
                <a:latin typeface="Arial" panose="020B0604020202020204" pitchFamily="34" charset="0"/>
              </a:rPr>
              <a:t>Exponenta.ru</a:t>
            </a:r>
            <a:r>
              <a:rPr lang="ru-RU" sz="1200" b="1" dirty="0">
                <a:solidFill>
                  <a:srgbClr val="000033"/>
                </a:solidFill>
                <a:latin typeface="Arial" panose="020B0604020202020204" pitchFamily="34" charset="0"/>
              </a:rPr>
              <a:t>: образовательный математический сайт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dirty="0">
                <a:solidFill>
                  <a:srgbClr val="255CAD"/>
                </a:solidFill>
                <a:latin typeface="Arial" panose="020B0604020202020204" pitchFamily="34" charset="0"/>
                <a:hlinkClick r:id="rId7"/>
              </a:rPr>
              <a:t>http://www.exponenta.ru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b="1" dirty="0">
                <a:solidFill>
                  <a:srgbClr val="000033"/>
                </a:solidFill>
                <a:latin typeface="Arial" panose="020B0604020202020204" pitchFamily="34" charset="0"/>
              </a:rPr>
              <a:t>Вся элементарная математика: Средняя математическая интернет-школа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dirty="0">
                <a:solidFill>
                  <a:srgbClr val="255CAD"/>
                </a:solidFill>
                <a:latin typeface="Arial" panose="020B0604020202020204" pitchFamily="34" charset="0"/>
                <a:hlinkClick r:id="rId8"/>
              </a:rPr>
              <a:t>http://www.bymath.net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b="1" dirty="0" smtClean="0">
                <a:solidFill>
                  <a:srgbClr val="000033"/>
                </a:solidFill>
                <a:latin typeface="Arial" panose="020B0604020202020204" pitchFamily="34" charset="0"/>
              </a:rPr>
              <a:t>Графики </a:t>
            </a:r>
            <a:r>
              <a:rPr lang="ru-RU" sz="1200" b="1" dirty="0">
                <a:solidFill>
                  <a:srgbClr val="000033"/>
                </a:solidFill>
                <a:latin typeface="Arial" panose="020B0604020202020204" pitchFamily="34" charset="0"/>
              </a:rPr>
              <a:t>функций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dirty="0">
                <a:solidFill>
                  <a:srgbClr val="255CAD"/>
                </a:solidFill>
                <a:latin typeface="Arial" panose="020B0604020202020204" pitchFamily="34" charset="0"/>
                <a:hlinkClick r:id="rId9"/>
              </a:rPr>
              <a:t>http://graphfunk.narod.ru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b="1" dirty="0">
                <a:solidFill>
                  <a:srgbClr val="000033"/>
                </a:solidFill>
                <a:latin typeface="Arial" panose="020B0604020202020204" pitchFamily="34" charset="0"/>
              </a:rPr>
              <a:t>Дидактические материалы по информатике и математике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dirty="0">
                <a:solidFill>
                  <a:srgbClr val="255CAD"/>
                </a:solidFill>
                <a:latin typeface="Arial" panose="020B0604020202020204" pitchFamily="34" charset="0"/>
                <a:hlinkClick r:id="rId10"/>
              </a:rPr>
              <a:t>http://comp-science.narod.ru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b="1" dirty="0" smtClean="0">
                <a:solidFill>
                  <a:srgbClr val="000033"/>
                </a:solidFill>
                <a:latin typeface="Arial" panose="020B0604020202020204" pitchFamily="34" charset="0"/>
              </a:rPr>
              <a:t>Задачи </a:t>
            </a:r>
            <a:r>
              <a:rPr lang="ru-RU" sz="1200" b="1" dirty="0">
                <a:solidFill>
                  <a:srgbClr val="000033"/>
                </a:solidFill>
                <a:latin typeface="Arial" panose="020B0604020202020204" pitchFamily="34" charset="0"/>
              </a:rPr>
              <a:t>по геометрии: информационно-поисковая система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dirty="0">
                <a:solidFill>
                  <a:srgbClr val="255CAD"/>
                </a:solidFill>
                <a:latin typeface="Arial" panose="020B0604020202020204" pitchFamily="34" charset="0"/>
                <a:hlinkClick r:id="rId11"/>
              </a:rPr>
              <a:t>http://zadachi.mccme.ru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b="1" dirty="0">
                <a:solidFill>
                  <a:srgbClr val="000033"/>
                </a:solidFill>
                <a:latin typeface="Arial" panose="020B0604020202020204" pitchFamily="34" charset="0"/>
              </a:rPr>
              <a:t>Задачник для подготовки к олимпиадам по математике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dirty="0">
                <a:solidFill>
                  <a:srgbClr val="255CAD"/>
                </a:solidFill>
                <a:latin typeface="Arial" panose="020B0604020202020204" pitchFamily="34" charset="0"/>
                <a:hlinkClick r:id="rId12"/>
              </a:rPr>
              <a:t>http://tasks.ceemat.ru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b="1" dirty="0">
                <a:solidFill>
                  <a:srgbClr val="000033"/>
                </a:solidFill>
                <a:latin typeface="Arial" panose="020B0604020202020204" pitchFamily="34" charset="0"/>
              </a:rPr>
              <a:t>Занимательная математика - школьникам (олимпиады, игры, конкурсы по математике)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dirty="0">
                <a:solidFill>
                  <a:srgbClr val="255CAD"/>
                </a:solidFill>
                <a:latin typeface="Arial" panose="020B0604020202020204" pitchFamily="34" charset="0"/>
                <a:hlinkClick r:id="rId13"/>
              </a:rPr>
              <a:t>http://www.math-on-line.com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b="1" dirty="0">
                <a:solidFill>
                  <a:srgbClr val="000033"/>
                </a:solidFill>
                <a:latin typeface="Arial" panose="020B0604020202020204" pitchFamily="34" charset="0"/>
              </a:rPr>
              <a:t>Интернет-проект «Задачи»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r>
              <a:rPr lang="ru-RU" sz="1200" dirty="0">
                <a:solidFill>
                  <a:srgbClr val="255CAD"/>
                </a:solidFill>
                <a:latin typeface="Arial" panose="020B0604020202020204" pitchFamily="34" charset="0"/>
                <a:hlinkClick r:id="rId14"/>
              </a:rPr>
              <a:t>http://</a:t>
            </a:r>
            <a:r>
              <a:rPr lang="ru-RU" sz="1200" dirty="0" smtClean="0">
                <a:solidFill>
                  <a:srgbClr val="255CAD"/>
                </a:solidFill>
                <a:latin typeface="Arial" panose="020B0604020202020204" pitchFamily="34" charset="0"/>
                <a:hlinkClick r:id="rId14"/>
              </a:rPr>
              <a:t>www.problems.ru</a:t>
            </a:r>
            <a:endParaRPr lang="ru-RU" sz="1200" dirty="0">
              <a:solidFill>
                <a:srgbClr val="000033"/>
              </a:solidFill>
              <a:latin typeface="Verdana" panose="020B060403050404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4150" y="193312"/>
            <a:ext cx="33142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4"/>
                </a:solidFill>
                <a:effectLst/>
              </a:rPr>
              <a:t>Учителю…</a:t>
            </a:r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89141" y="-90596"/>
            <a:ext cx="3637052" cy="2689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5108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3838" y="109277"/>
            <a:ext cx="889742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Математика </a:t>
            </a:r>
            <a:r>
              <a:rPr lang="ru-RU" sz="1600" b="1" dirty="0" err="1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on-line</a:t>
            </a:r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: справочная информация в помощь студенту</a:t>
            </a:r>
          </a:p>
          <a:p>
            <a:pPr lvl="0"/>
            <a:r>
              <a:rPr lang="ru-RU" sz="1600" b="1" dirty="0">
                <a:solidFill>
                  <a:srgbClr val="255CAD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http://www.mathem.h1.ru</a:t>
            </a:r>
            <a:endParaRPr lang="ru-RU" sz="1600" b="1" dirty="0">
              <a:solidFill>
                <a:srgbClr val="00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Математика в помощь школьнику и студенту (тесты по математике </a:t>
            </a:r>
            <a:r>
              <a:rPr lang="ru-RU" sz="1600" b="1" dirty="0" err="1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0"/>
            <a:r>
              <a:rPr lang="ru-RU" sz="1600" b="1" dirty="0">
                <a:solidFill>
                  <a:srgbClr val="255CAD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http://www.mathtest.ru</a:t>
            </a:r>
            <a:endParaRPr lang="ru-RU" sz="1600" b="1" dirty="0">
              <a:solidFill>
                <a:srgbClr val="00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Математика для поступающих в вузы</a:t>
            </a:r>
          </a:p>
          <a:p>
            <a:pPr lvl="0"/>
            <a:r>
              <a:rPr lang="ru-RU" sz="1600" b="1" dirty="0">
                <a:solidFill>
                  <a:srgbClr val="255CAD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http://www.matematika.agava.ru</a:t>
            </a:r>
            <a:endParaRPr lang="ru-RU" sz="1600" b="1" dirty="0">
              <a:solidFill>
                <a:srgbClr val="00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Математика: Консультационный центр преподавателей и выпускников МГУ</a:t>
            </a:r>
          </a:p>
          <a:p>
            <a:pPr lvl="0"/>
            <a:r>
              <a:rPr lang="ru-RU" sz="1600" b="1" dirty="0">
                <a:solidFill>
                  <a:srgbClr val="255CAD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http://school.msu.ru</a:t>
            </a:r>
            <a:endParaRPr lang="ru-RU" sz="1600" b="1" dirty="0">
              <a:solidFill>
                <a:srgbClr val="00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Математика и программирование</a:t>
            </a:r>
          </a:p>
          <a:p>
            <a:pPr lvl="0"/>
            <a:r>
              <a:rPr lang="ru-RU" sz="1600" b="1" dirty="0">
                <a:solidFill>
                  <a:srgbClr val="255CAD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http://www.mathprog.narod.ru</a:t>
            </a:r>
            <a:endParaRPr lang="ru-RU" sz="1600" b="1" dirty="0">
              <a:solidFill>
                <a:srgbClr val="00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Математические олимпиады и олимпиадные задачи</a:t>
            </a:r>
          </a:p>
          <a:p>
            <a:pPr lvl="0"/>
            <a:r>
              <a:rPr lang="ru-RU" sz="1600" b="1" dirty="0">
                <a:solidFill>
                  <a:srgbClr val="255CAD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http://www.zaba.ru</a:t>
            </a:r>
            <a:endParaRPr lang="ru-RU" sz="1600" b="1" dirty="0">
              <a:solidFill>
                <a:srgbClr val="00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Международный математический конкурс «Кенгуру»</a:t>
            </a:r>
          </a:p>
          <a:p>
            <a:pPr lvl="0"/>
            <a:r>
              <a:rPr lang="ru-RU" sz="1600" b="1" dirty="0">
                <a:solidFill>
                  <a:srgbClr val="255CAD"/>
                </a:solidFill>
                <a:latin typeface="Times New Roman" pitchFamily="18" charset="0"/>
                <a:cs typeface="Times New Roman" pitchFamily="18" charset="0"/>
                <a:hlinkClick r:id="rId8"/>
              </a:rPr>
              <a:t>http://www.kenguru.sp.ru</a:t>
            </a:r>
            <a:endParaRPr lang="ru-RU" sz="1600" b="1" dirty="0">
              <a:solidFill>
                <a:srgbClr val="00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Методика преподавания математики</a:t>
            </a:r>
          </a:p>
          <a:p>
            <a:pPr lvl="0"/>
            <a:r>
              <a:rPr lang="ru-RU" sz="1600" b="1" dirty="0">
                <a:solidFill>
                  <a:srgbClr val="255CAD"/>
                </a:solidFill>
                <a:latin typeface="Times New Roman" pitchFamily="18" charset="0"/>
                <a:cs typeface="Times New Roman" pitchFamily="18" charset="0"/>
                <a:hlinkClick r:id="rId9"/>
              </a:rPr>
              <a:t>http://methmath.chat.ru</a:t>
            </a:r>
            <a:endParaRPr lang="ru-RU" sz="1600" b="1" dirty="0">
              <a:solidFill>
                <a:srgbClr val="00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Московская математическая олимпиада школьников</a:t>
            </a:r>
          </a:p>
          <a:p>
            <a:pPr lvl="0"/>
            <a:r>
              <a:rPr lang="ru-RU" sz="1600" b="1" dirty="0">
                <a:solidFill>
                  <a:srgbClr val="255CAD"/>
                </a:solidFill>
                <a:latin typeface="Times New Roman" pitchFamily="18" charset="0"/>
                <a:cs typeface="Times New Roman" pitchFamily="18" charset="0"/>
                <a:hlinkClick r:id="rId10"/>
              </a:rPr>
              <a:t>http://olympiads.mccme.ru/mmo/</a:t>
            </a:r>
            <a:endParaRPr lang="ru-RU" sz="1600" b="1" dirty="0">
              <a:solidFill>
                <a:srgbClr val="00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dirty="0" err="1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Решебник.Ru</a:t>
            </a:r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: Высшая математика и эконометрика - задачи, решения</a:t>
            </a:r>
          </a:p>
          <a:p>
            <a:pPr lvl="0"/>
            <a:r>
              <a:rPr lang="ru-RU" sz="1600" b="1" dirty="0">
                <a:solidFill>
                  <a:srgbClr val="255CAD"/>
                </a:solidFill>
                <a:latin typeface="Times New Roman" pitchFamily="18" charset="0"/>
                <a:cs typeface="Times New Roman" pitchFamily="18" charset="0"/>
                <a:hlinkClick r:id="rId11"/>
              </a:rPr>
              <a:t>http://www.reshebnik.ru</a:t>
            </a:r>
            <a:endParaRPr lang="ru-RU" sz="1600" b="1" dirty="0">
              <a:solidFill>
                <a:srgbClr val="00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Сайт элементарной математики Дмитрия Гущина</a:t>
            </a:r>
          </a:p>
          <a:p>
            <a:pPr lvl="0"/>
            <a:r>
              <a:rPr lang="ru-RU" sz="1600" b="1" dirty="0">
                <a:solidFill>
                  <a:srgbClr val="255CAD"/>
                </a:solidFill>
                <a:latin typeface="Times New Roman" pitchFamily="18" charset="0"/>
                <a:cs typeface="Times New Roman" pitchFamily="18" charset="0"/>
                <a:hlinkClick r:id="rId12"/>
              </a:rPr>
              <a:t>http://www.mathnet.spb.ru</a:t>
            </a:r>
            <a:endParaRPr lang="ru-RU" sz="1600" b="1" dirty="0">
              <a:solidFill>
                <a:srgbClr val="00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Турнир городов - Международная математическая олимпиада для школьников</a:t>
            </a:r>
          </a:p>
          <a:p>
            <a:pPr lvl="0"/>
            <a:r>
              <a:rPr lang="ru-RU" sz="1600" b="1" dirty="0">
                <a:solidFill>
                  <a:srgbClr val="255CAD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http://www.turgor.ru/</a:t>
            </a:r>
            <a:endParaRPr lang="ru-RU" sz="1600" b="1" dirty="0">
              <a:solidFill>
                <a:srgbClr val="00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13842" y="1276243"/>
            <a:ext cx="4000000" cy="599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92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290" y="0"/>
            <a:ext cx="9020710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srgbClr val="000033"/>
                </a:solidFill>
                <a:latin typeface="Arial" panose="020B0604020202020204" pitchFamily="34" charset="0"/>
              </a:rPr>
              <a:t>Методические разработки</a:t>
            </a:r>
            <a:endParaRPr lang="ru-RU" dirty="0">
              <a:solidFill>
                <a:srgbClr val="000033"/>
              </a:solidFill>
              <a:latin typeface="Verdana" panose="020B0604030504040204" pitchFamily="34" charset="0"/>
            </a:endParaRPr>
          </a:p>
          <a:p>
            <a:pPr lvl="0"/>
            <a:r>
              <a:rPr lang="ru-RU" sz="1600" b="1" dirty="0">
                <a:solidFill>
                  <a:srgbClr val="255CAD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http://www.math.ru/</a:t>
            </a:r>
            <a:endParaRPr lang="ru-RU" sz="1600" b="1" dirty="0">
              <a:solidFill>
                <a:srgbClr val="00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Интернет-поддержка учителей математики. Содержит электронные книги, </a:t>
            </a:r>
            <a:r>
              <a:rPr lang="ru-RU" sz="1600" b="1" dirty="0" err="1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видеолекции</a:t>
            </a:r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, материалы для уроков.</a:t>
            </a:r>
          </a:p>
          <a:p>
            <a:pPr lvl="0"/>
            <a:r>
              <a:rPr lang="ru-RU" sz="1600" b="1" dirty="0">
                <a:solidFill>
                  <a:srgbClr val="255CAD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http://www.mccme.ru/</a:t>
            </a:r>
            <a:endParaRPr lang="ru-RU" sz="1600" b="1" dirty="0">
              <a:solidFill>
                <a:srgbClr val="00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Московский центр непрерывного математического образования</a:t>
            </a:r>
            <a:r>
              <a:rPr lang="ru-RU" sz="1600" b="1" dirty="0" smtClean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. Содержит </a:t>
            </a:r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варианты конкурсов для учителей и учащихся, математических олимпиад, множество задач.</a:t>
            </a:r>
          </a:p>
          <a:p>
            <a:pPr lvl="0"/>
            <a:r>
              <a:rPr lang="ru-RU" sz="1600" b="1" dirty="0">
                <a:solidFill>
                  <a:srgbClr val="255CAD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http://www.it-n.ru/</a:t>
            </a:r>
            <a:endParaRPr lang="ru-RU" sz="1600" b="1" dirty="0">
              <a:solidFill>
                <a:srgbClr val="00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Сеть творческих учителей. Содержит: библиотеку готовых учебных проектов с применением ИКТ; библиотеку методик проведения уроков с использованием разнообразных электронных ресурсов; руководства и полезные советы по использованию программного обеспечения в учебном процессе.</a:t>
            </a:r>
          </a:p>
          <a:p>
            <a:pPr lvl="0"/>
            <a:r>
              <a:rPr lang="ru-RU" sz="1600" b="1" dirty="0">
                <a:solidFill>
                  <a:srgbClr val="255CAD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http://www.problems.ru/</a:t>
            </a:r>
            <a:endParaRPr lang="ru-RU" sz="1600" b="1" dirty="0">
              <a:solidFill>
                <a:srgbClr val="00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База данных задач по всем темам школьной математики. Содержит задачи различных рубрик и степеней сложности с решением.</a:t>
            </a:r>
          </a:p>
          <a:p>
            <a:pPr lvl="0"/>
            <a:r>
              <a:rPr lang="ru-RU" sz="1600" b="1" dirty="0">
                <a:solidFill>
                  <a:srgbClr val="255CAD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http://www.som.fsio.ru/</a:t>
            </a:r>
            <a:endParaRPr lang="ru-RU" sz="1600" b="1" dirty="0">
              <a:solidFill>
                <a:srgbClr val="00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Сетевое объединение методистов. Содержит в разделе «Математика» статьи, методические разработки уроков, сценарии праздников, внеклассные мероприятия.</a:t>
            </a:r>
          </a:p>
          <a:p>
            <a:pPr lvl="0"/>
            <a:r>
              <a:rPr lang="ru-RU" sz="1600" b="1" dirty="0">
                <a:solidFill>
                  <a:srgbClr val="255CAD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http://www.som.fsio.ru/</a:t>
            </a:r>
            <a:endParaRPr lang="ru-RU" sz="1600" b="1" dirty="0">
              <a:solidFill>
                <a:srgbClr val="00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Образовательный математический сайт. Содержит материалы по работе с математическими пакетами </a:t>
            </a:r>
            <a:r>
              <a:rPr lang="ru-RU" sz="1600" b="1" dirty="0" err="1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Mathcad</a:t>
            </a:r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, MATLAB, </a:t>
            </a:r>
            <a:r>
              <a:rPr lang="ru-RU" sz="1600" b="1" dirty="0" err="1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Mathematica</a:t>
            </a:r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Maple</a:t>
            </a:r>
            <a:r>
              <a:rPr lang="ru-RU" sz="1600" b="1" dirty="0">
                <a:solidFill>
                  <a:srgbClr val="000033"/>
                </a:solidFill>
                <a:latin typeface="Times New Roman" pitchFamily="18" charset="0"/>
                <a:cs typeface="Times New Roman" pitchFamily="18" charset="0"/>
              </a:rPr>
              <a:t> и др. Методические разработки, примеры решения задач, выполненные с использованием математических пакетов.</a:t>
            </a:r>
          </a:p>
        </p:txBody>
      </p:sp>
    </p:spTree>
    <p:extLst>
      <p:ext uri="{BB962C8B-B14F-4D97-AF65-F5344CB8AC3E}">
        <p14:creationId xmlns:p14="http://schemas.microsoft.com/office/powerpoint/2010/main" xmlns="" val="211867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30406"/>
            <a:ext cx="9143999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 smtClean="0">
                <a:solidFill>
                  <a:srgbClr val="ED7700"/>
                </a:solidFill>
                <a:effectLst/>
                <a:latin typeface="Times New Roman" pitchFamily="18" charset="0"/>
                <a:cs typeface="Times New Roman" pitchFamily="18" charset="0"/>
              </a:rPr>
              <a:t>Сайты для развития математических способностей и интеллекта</a:t>
            </a:r>
            <a:r>
              <a:rPr lang="ru-RU" sz="4000" b="1" i="0" dirty="0" smtClean="0">
                <a:solidFill>
                  <a:srgbClr val="8B4513"/>
                </a:solidFill>
                <a:effectLst/>
                <a:latin typeface="Courier New" panose="02070309020205020404" pitchFamily="49" charset="0"/>
              </a:rPr>
              <a:t> </a:t>
            </a:r>
            <a:endParaRPr lang="ru-RU" sz="4000" dirty="0"/>
          </a:p>
        </p:txBody>
      </p:sp>
      <p:pic>
        <p:nvPicPr>
          <p:cNvPr id="3" name="Рисунок 2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53845"/>
            <a:ext cx="3701143" cy="83995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26114" y="137046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0" dirty="0" smtClean="0">
                <a:solidFill>
                  <a:srgbClr val="8B4513"/>
                </a:solidFill>
                <a:effectLst/>
                <a:latin typeface="Times New Roman" pitchFamily="18" charset="0"/>
                <a:cs typeface="Times New Roman" pitchFamily="18" charset="0"/>
              </a:rPr>
              <a:t>Многоцелевой открытый банк заданий по математике. Творческие задания для любителей математики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293797"/>
            <a:ext cx="3698195" cy="69683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926114" y="2457548"/>
            <a:ext cx="37604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0" dirty="0" smtClean="0">
                <a:solidFill>
                  <a:srgbClr val="8B4513"/>
                </a:solidFill>
                <a:effectLst/>
                <a:latin typeface="Times New Roman" pitchFamily="18" charset="0"/>
                <a:cs typeface="Times New Roman" pitchFamily="18" charset="0"/>
              </a:rPr>
              <a:t>Логические задачи и головоломки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2990631"/>
            <a:ext cx="3698195" cy="83995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926114" y="308744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0" dirty="0" smtClean="0">
                <a:solidFill>
                  <a:srgbClr val="8B4513"/>
                </a:solidFill>
                <a:effectLst/>
                <a:latin typeface="Times New Roman" pitchFamily="18" charset="0"/>
                <a:cs typeface="Times New Roman" pitchFamily="18" charset="0"/>
              </a:rPr>
              <a:t>Образовательный математический сайт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>
            <a:hlinkClick r:id="rId7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3837470"/>
            <a:ext cx="3698195" cy="111190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26114" y="3994333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0" dirty="0" smtClean="0">
                <a:solidFill>
                  <a:srgbClr val="8B4513"/>
                </a:solidFill>
                <a:effectLst/>
                <a:latin typeface="Times New Roman" pitchFamily="18" charset="0"/>
                <a:cs typeface="Times New Roman" pitchFamily="18" charset="0"/>
              </a:rPr>
              <a:t>Интернет-олимпиады по математике и информатике</a:t>
            </a:r>
          </a:p>
          <a:p>
            <a:r>
              <a:rPr lang="ru-RU" b="1" i="0" dirty="0" smtClean="0">
                <a:solidFill>
                  <a:srgbClr val="8B4513"/>
                </a:solidFill>
                <a:effectLst/>
                <a:latin typeface="Times New Roman" pitchFamily="18" charset="0"/>
                <a:cs typeface="Times New Roman" pitchFamily="18" charset="0"/>
              </a:rPr>
              <a:t>для школьников 7-11 классов</a:t>
            </a:r>
            <a:endParaRPr lang="ru-RU" b="1" i="0" dirty="0">
              <a:solidFill>
                <a:srgbClr val="8B4513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1771" y="4956258"/>
            <a:ext cx="3676424" cy="1781175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3907136" y="5662179"/>
            <a:ext cx="38142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0" dirty="0" smtClean="0">
                <a:solidFill>
                  <a:srgbClr val="8B4513"/>
                </a:solidFill>
                <a:effectLst/>
                <a:latin typeface="Times New Roman" pitchFamily="18" charset="0"/>
                <a:cs typeface="Times New Roman" pitchFamily="18" charset="0"/>
              </a:rPr>
              <a:t>On-line </a:t>
            </a:r>
            <a:r>
              <a:rPr lang="ru-RU" b="1" i="0" dirty="0" smtClean="0">
                <a:solidFill>
                  <a:srgbClr val="8B4513"/>
                </a:solidFill>
                <a:effectLst/>
                <a:latin typeface="Times New Roman" pitchFamily="18" charset="0"/>
                <a:cs typeface="Times New Roman" pitchFamily="18" charset="0"/>
              </a:rPr>
              <a:t>справочник по математике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164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03567" y="137663"/>
            <a:ext cx="3417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endParaRPr lang="ru-RU" sz="2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79241" y="1534672"/>
            <a:ext cx="3000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1490FF"/>
                </a:solidFill>
                <a:latin typeface="Times New Roman"/>
              </a:rPr>
              <a:t> </a:t>
            </a:r>
            <a:endParaRPr lang="ru-RU" sz="3600" b="1" i="0" dirty="0">
              <a:solidFill>
                <a:srgbClr val="1490FF"/>
              </a:solidFill>
              <a:effectLst/>
              <a:latin typeface="Times New Roman"/>
            </a:endParaRPr>
          </a:p>
        </p:txBody>
      </p:sp>
      <p:sp>
        <p:nvSpPr>
          <p:cNvPr id="7" name="Прямоугольник 6">
            <a:hlinkClick r:id="rId2"/>
          </p:cNvPr>
          <p:cNvSpPr/>
          <p:nvPr/>
        </p:nvSpPr>
        <p:spPr>
          <a:xfrm>
            <a:off x="2889924" y="4008166"/>
            <a:ext cx="31290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endParaRPr lang="ru-RU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4435" y="3244334"/>
            <a:ext cx="89565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https://multiurok.ru/zinaidaumrihina/files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90600" y="1867724"/>
            <a:ext cx="228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925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1196</TotalTime>
  <Words>421</Words>
  <Application>Microsoft Office PowerPoint</Application>
  <PresentationFormat>Экран (4:3)</PresentationFormat>
  <Paragraphs>90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tamariks</dc:creator>
  <cp:lastModifiedBy>Envy</cp:lastModifiedBy>
  <cp:revision>64</cp:revision>
  <dcterms:created xsi:type="dcterms:W3CDTF">2014-04-13T11:58:35Z</dcterms:created>
  <dcterms:modified xsi:type="dcterms:W3CDTF">2023-08-31T15:45:10Z</dcterms:modified>
</cp:coreProperties>
</file>