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29"/>
  </p:notesMasterIdLst>
  <p:sldIdLst>
    <p:sldId id="276" r:id="rId2"/>
    <p:sldId id="277" r:id="rId3"/>
    <p:sldId id="290" r:id="rId4"/>
    <p:sldId id="278" r:id="rId5"/>
    <p:sldId id="293" r:id="rId6"/>
    <p:sldId id="279" r:id="rId7"/>
    <p:sldId id="292" r:id="rId8"/>
    <p:sldId id="280" r:id="rId9"/>
    <p:sldId id="281" r:id="rId10"/>
    <p:sldId id="294" r:id="rId11"/>
    <p:sldId id="282" r:id="rId12"/>
    <p:sldId id="295" r:id="rId13"/>
    <p:sldId id="283" r:id="rId14"/>
    <p:sldId id="296" r:id="rId15"/>
    <p:sldId id="284" r:id="rId16"/>
    <p:sldId id="297" r:id="rId17"/>
    <p:sldId id="285" r:id="rId18"/>
    <p:sldId id="287" r:id="rId19"/>
    <p:sldId id="298" r:id="rId20"/>
    <p:sldId id="286" r:id="rId21"/>
    <p:sldId id="299" r:id="rId22"/>
    <p:sldId id="288" r:id="rId23"/>
    <p:sldId id="300" r:id="rId24"/>
    <p:sldId id="289" r:id="rId25"/>
    <p:sldId id="301" r:id="rId26"/>
    <p:sldId id="302" r:id="rId27"/>
    <p:sldId id="274" r:id="rId28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charset="0"/>
        <a:ea typeface="+mn-ea"/>
        <a:cs typeface="Arial" charset="0"/>
        <a:sym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26" autoAdjust="0"/>
    <p:restoredTop sz="94660"/>
  </p:normalViewPr>
  <p:slideViewPr>
    <p:cSldViewPr snapToGrid="0">
      <p:cViewPr varScale="1">
        <p:scale>
          <a:sx n="67" d="100"/>
          <a:sy n="67" d="100"/>
        </p:scale>
        <p:origin x="-108" y="-9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Google Shape;3;n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291" name="Google Shape;4;n"/>
          <p:cNvSpPr txBox="1"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smtClean="0">
              <a:sym typeface="Arial" charset="0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1pPr>
    <a:lvl2pPr marL="742950" lvl="1" indent="-2857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2pPr>
    <a:lvl3pPr marL="1143000" lvl="2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3pPr>
    <a:lvl4pPr marL="1600200" lvl="3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4pPr>
    <a:lvl5pPr marL="2057400" lvl="4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charset="0"/>
      <a:defRPr sz="1400">
        <a:solidFill>
          <a:srgbClr val="000000"/>
        </a:solidFill>
        <a:latin typeface="Arial"/>
        <a:ea typeface="Arial"/>
        <a:cs typeface="Arial"/>
        <a:sym typeface="Arial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Google Shape;223;p19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ru-RU" sz="1100" smtClean="0">
              <a:latin typeface="Arial" charset="0"/>
              <a:cs typeface="Arial" charset="0"/>
            </a:endParaRPr>
          </a:p>
        </p:txBody>
      </p:sp>
      <p:sp>
        <p:nvSpPr>
          <p:cNvPr id="28674" name="Google Shape;224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ln>
            <a:headEnd/>
            <a:tailEnd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anchor="b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lvl="0"/>
            <a:endParaRPr noProof="0">
              <a:sym typeface="Calibri"/>
            </a:endParaRPr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Google Shape;6;p1"/>
          <p:cNvSpPr txBox="1"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45700" rIns="91425" bIns="4570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ru-RU" smtClean="0">
              <a:sym typeface="Arial" charset="0"/>
            </a:endParaRPr>
          </a:p>
        </p:txBody>
      </p:sp>
      <p:sp>
        <p:nvSpPr>
          <p:cNvPr id="1027" name="Google Shape;7;p1"/>
          <p:cNvSpPr txBox="1"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smtClean="0">
              <a:sym typeface="Arial" charset="0"/>
            </a:endParaRPr>
          </a:p>
        </p:txBody>
      </p:sp>
      <p:sp>
        <p:nvSpPr>
          <p:cNvPr id="1028" name="Google Shape;8;p1"/>
          <p:cNvSpPr txBox="1">
            <a:spLocks noGrp="1"/>
          </p:cNvSpPr>
          <p:nvPr/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 anchor="ctr"/>
          <a:lstStyle/>
          <a:p>
            <a:pPr>
              <a:buClr>
                <a:srgbClr val="000000"/>
              </a:buClr>
              <a:buSzPts val="1400"/>
              <a:buFont typeface="Arial" charset="0"/>
              <a:buNone/>
              <a:defRPr/>
            </a:pPr>
            <a:endParaRPr lang="ru-RU" sz="1200">
              <a:solidFill>
                <a:srgbClr val="888888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29" name="Google Shape;9;p1"/>
          <p:cNvSpPr txBox="1">
            <a:spLocks noGrp="1"/>
          </p:cNvSpPr>
          <p:nvPr/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SzPts val="1400"/>
              <a:buFont typeface="Arial" charset="0"/>
              <a:buNone/>
              <a:defRPr/>
            </a:pPr>
            <a:endParaRPr lang="ru-RU" sz="1200">
              <a:solidFill>
                <a:srgbClr val="888888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1030" name="Google Shape;10;p1"/>
          <p:cNvSpPr txBox="1">
            <a:spLocks noGrp="1"/>
          </p:cNvSpPr>
          <p:nvPr/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45700" rIns="91425" bIns="45700" anchor="ctr"/>
          <a:lstStyle/>
          <a:p>
            <a:pPr algn="r">
              <a:buClr>
                <a:srgbClr val="000000"/>
              </a:buClr>
              <a:buFont typeface="Arial" charset="0"/>
              <a:buNone/>
              <a:defRPr/>
            </a:pPr>
            <a:fld id="{81566DCD-19CB-40A6-9A5C-30F7EE456C0A}" type="slidenum">
              <a:rPr lang="ru-RU" sz="1200">
                <a:solidFill>
                  <a:srgbClr val="888888"/>
                </a:solidFill>
                <a:latin typeface="Calibri" pitchFamily="34" charset="0"/>
                <a:sym typeface="Calibri" pitchFamily="34" charset="0"/>
              </a:rPr>
              <a:pPr algn="r">
                <a:buClr>
                  <a:srgbClr val="000000"/>
                </a:buClr>
                <a:buFont typeface="Arial" charset="0"/>
                <a:buNone/>
                <a:defRPr/>
              </a:pPr>
              <a:t>‹#›</a:t>
            </a:fld>
            <a:endParaRPr lang="ru-RU" sz="1200">
              <a:solidFill>
                <a:srgbClr val="888888"/>
              </a:solidFill>
              <a:latin typeface="Calibri" pitchFamily="34" charset="0"/>
              <a:sym typeface="Calibri" pitchFamily="34" charset="0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9" r:id="rId1"/>
    <p:sldLayoutId id="2147483668" r:id="rId2"/>
    <p:sldLayoutId id="2147483667" r:id="rId3"/>
    <p:sldLayoutId id="2147483666" r:id="rId4"/>
    <p:sldLayoutId id="2147483665" r:id="rId5"/>
    <p:sldLayoutId id="2147483664" r:id="rId6"/>
    <p:sldLayoutId id="2147483663" r:id="rId7"/>
    <p:sldLayoutId id="2147483662" r:id="rId8"/>
    <p:sldLayoutId id="2147483661" r:id="rId9"/>
    <p:sldLayoutId id="2147483660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1pPr>
      <a:lvl2pPr lvl="1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2pPr>
      <a:lvl3pPr lvl="2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3pPr>
      <a:lvl4pPr lvl="3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4pPr>
      <a:lvl5pPr lvl="4" algn="l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Font typeface="Arial" charset="0"/>
        <a:defRPr sz="1400">
          <a:solidFill>
            <a:srgbClr val="000000"/>
          </a:solidFill>
          <a:latin typeface="Arial"/>
          <a:ea typeface="Arial"/>
          <a:cs typeface="Arial"/>
          <a:sym typeface="Arial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5038" y="642938"/>
            <a:ext cx="10515600" cy="1325562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Calibri" pitchFamily="34" charset="0"/>
              <a:buNone/>
            </a:pPr>
            <a:r>
              <a:rPr lang="ru-RU" sz="4400" smtClean="0">
                <a:latin typeface="Calibri" pitchFamily="34" charset="0"/>
                <a:cs typeface="Arial" charset="0"/>
                <a:sym typeface="Calibri" pitchFamily="34" charset="0"/>
              </a:rPr>
              <a:t>   </a:t>
            </a:r>
            <a:r>
              <a:rPr lang="ru-RU" sz="4400" b="1" i="1" smtClean="0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Родник  Ельца славного, православного</a:t>
            </a:r>
            <a:br>
              <a:rPr lang="ru-RU" sz="4400" b="1" i="1" smtClean="0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</a:br>
            <a:r>
              <a:rPr lang="ru-RU" sz="4400" b="1" i="1" smtClean="0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                </a:t>
            </a:r>
            <a:r>
              <a:rPr lang="ru-RU" sz="2800" b="1" i="1" smtClean="0">
                <a:solidFill>
                  <a:srgbClr val="2E75B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(история с. Крутое Елецкого района)</a:t>
            </a:r>
            <a:endParaRPr lang="ru-RU" sz="4400" b="1" i="1" smtClean="0">
              <a:solidFill>
                <a:srgbClr val="2E75B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13314" name="Текст 2"/>
          <p:cNvSpPr txBox="1">
            <a:spLocks noGrp="1"/>
          </p:cNvSpPr>
          <p:nvPr>
            <p:ph type="body" idx="1"/>
          </p:nvPr>
        </p:nvSpPr>
        <p:spPr>
          <a:xfrm>
            <a:off x="7037388" y="2411413"/>
            <a:ext cx="4662487" cy="4127500"/>
          </a:xfrm>
        </p:spPr>
        <p:txBody>
          <a:bodyPr/>
          <a:lstStyle/>
          <a:p>
            <a:pPr marL="114300" indent="0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r>
              <a:rPr lang="ru-RU" sz="2400" b="1" smtClean="0">
                <a:latin typeface="Calibri" pitchFamily="34" charset="0"/>
                <a:cs typeface="Arial" charset="0"/>
                <a:sym typeface="Calibri" pitchFamily="34" charset="0"/>
              </a:rPr>
              <a:t>Автор </a:t>
            </a:r>
            <a:r>
              <a:rPr lang="ru-RU" sz="2400" b="1" smtClean="0">
                <a:latin typeface="Arial" charset="0"/>
                <a:cs typeface="Arial" charset="0"/>
                <a:sym typeface="Calibri" pitchFamily="34" charset="0"/>
              </a:rPr>
              <a:t>Вобликова Алевтина Николаевна</a:t>
            </a:r>
            <a:endParaRPr lang="ru-RU" sz="2400" u="sng" smtClean="0">
              <a:latin typeface="Arial" charset="0"/>
              <a:cs typeface="Arial" charset="0"/>
              <a:sym typeface="Calibri" pitchFamily="34" charset="0"/>
            </a:endParaRPr>
          </a:p>
          <a:p>
            <a:pPr marL="114300" indent="0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endParaRPr lang="ru-RU" sz="2400" u="sng" smtClean="0">
              <a:latin typeface="Calibri" pitchFamily="34" charset="0"/>
              <a:cs typeface="Arial" charset="0"/>
              <a:sym typeface="Calibri" pitchFamily="34" charset="0"/>
            </a:endParaRPr>
          </a:p>
          <a:p>
            <a:pPr marL="114300" indent="0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r>
              <a:rPr lang="ru-RU" sz="2400" b="1" smtClean="0">
                <a:latin typeface="Arial" charset="0"/>
                <a:cs typeface="Arial" charset="0"/>
                <a:sym typeface="Calibri" pitchFamily="34" charset="0"/>
              </a:rPr>
              <a:t>Учитель начальных классов</a:t>
            </a:r>
            <a:r>
              <a:rPr lang="ru-RU" sz="2400" smtClean="0">
                <a:latin typeface="Calibri" pitchFamily="34" charset="0"/>
                <a:cs typeface="Arial" charset="0"/>
                <a:sym typeface="Calibri" pitchFamily="34" charset="0"/>
              </a:rPr>
              <a:t> </a:t>
            </a:r>
            <a:r>
              <a:rPr lang="ru-RU" sz="2400" u="sng" smtClean="0">
                <a:latin typeface="Calibri" pitchFamily="34" charset="0"/>
                <a:cs typeface="Arial" charset="0"/>
                <a:sym typeface="Calibri" pitchFamily="34" charset="0"/>
              </a:rPr>
              <a:t>МБОУ СОШ с.Афанасьево  Измалковского </a:t>
            </a:r>
            <a:r>
              <a:rPr lang="ru-RU" sz="2400" u="sng" smtClean="0">
                <a:latin typeface="Arial" charset="0"/>
                <a:cs typeface="Arial" charset="0"/>
                <a:sym typeface="Calibri" pitchFamily="34" charset="0"/>
              </a:rPr>
              <a:t>округа</a:t>
            </a:r>
          </a:p>
          <a:p>
            <a:pPr marL="114300" indent="0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r>
              <a:rPr lang="ru-RU" sz="2400" u="sng" smtClean="0">
                <a:latin typeface="Calibri" pitchFamily="34" charset="0"/>
                <a:cs typeface="Arial" charset="0"/>
                <a:sym typeface="Calibri" pitchFamily="34" charset="0"/>
              </a:rPr>
              <a:t>Липецкой области</a:t>
            </a:r>
          </a:p>
          <a:p>
            <a:pPr marL="114300" indent="0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endParaRPr lang="ru-RU" sz="2400" u="sng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pic>
        <p:nvPicPr>
          <p:cNvPr id="13315" name="Рисунок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2411413"/>
            <a:ext cx="6221413" cy="400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Calibri" pitchFamily="34" charset="0"/>
              <a:buNone/>
            </a:pPr>
            <a:r>
              <a:rPr lang="ru-RU" sz="4400" b="1" i="1" smtClean="0">
                <a:solidFill>
                  <a:srgbClr val="1F4E7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Цели и задачи</a:t>
            </a:r>
          </a:p>
        </p:txBody>
      </p:sp>
      <p:sp>
        <p:nvSpPr>
          <p:cNvPr id="14338" name="Текст 4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§"/>
            </a:pPr>
            <a:r>
              <a:rPr lang="ru-RU" sz="3200" b="1" smtClean="0">
                <a:solidFill>
                  <a:srgbClr val="1F4E79"/>
                </a:solidFill>
                <a:latin typeface="Calibri" pitchFamily="34" charset="0"/>
                <a:cs typeface="Arial" charset="0"/>
                <a:sym typeface="Calibri" pitchFamily="34" charset="0"/>
              </a:rPr>
              <a:t>Познакомить с историческим прошлым села Крутое в контексте истории города Ельца;</a:t>
            </a:r>
          </a:p>
          <a:p>
            <a:pPr eaLnBrk="1" hangingPunct="1"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§"/>
            </a:pPr>
            <a:r>
              <a:rPr lang="ru-RU" sz="3200" b="1" smtClean="0">
                <a:solidFill>
                  <a:srgbClr val="1F4E79"/>
                </a:solidFill>
                <a:latin typeface="Calibri" pitchFamily="34" charset="0"/>
                <a:cs typeface="Arial" charset="0"/>
                <a:sym typeface="Calibri" pitchFamily="34" charset="0"/>
              </a:rPr>
              <a:t>Развивать и углублять знания об истории и культуре родного края;</a:t>
            </a:r>
          </a:p>
          <a:p>
            <a:pPr eaLnBrk="1" hangingPunct="1"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§"/>
            </a:pPr>
            <a:r>
              <a:rPr lang="ru-RU" sz="3200" b="1" smtClean="0">
                <a:solidFill>
                  <a:srgbClr val="1F4E79"/>
                </a:solidFill>
                <a:latin typeface="Calibri" pitchFamily="34" charset="0"/>
                <a:cs typeface="Arial" charset="0"/>
                <a:sym typeface="Calibri" pitchFamily="34" charset="0"/>
              </a:rPr>
              <a:t>Пробуждать интерес к краеведению;</a:t>
            </a:r>
          </a:p>
          <a:p>
            <a:pPr eaLnBrk="1" hangingPunct="1"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§"/>
            </a:pPr>
            <a:r>
              <a:rPr lang="ru-RU" sz="3200" b="1" smtClean="0">
                <a:solidFill>
                  <a:srgbClr val="1F4E79"/>
                </a:solidFill>
                <a:latin typeface="Calibri" pitchFamily="34" charset="0"/>
                <a:cs typeface="Arial" charset="0"/>
                <a:sym typeface="Calibri" pitchFamily="34" charset="0"/>
              </a:rPr>
              <a:t>Воспитывать духовность, патриотизм, любовь к малой родине.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</a:pPr>
            <a:endParaRPr lang="ru-RU" smtClean="0">
              <a:latin typeface="Arial" charset="0"/>
              <a:cs typeface="Arial" charset="0"/>
            </a:endParaRPr>
          </a:p>
        </p:txBody>
      </p:sp>
      <p:sp>
        <p:nvSpPr>
          <p:cNvPr id="29699" name="Text Box 3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Данная работа представляет собой проектное исследование, посвящённое родному краю, конкретнее истории села Крутое Елецкого района в контексте истории города Ельца. Каждая часть содержит эпиграф, раскрывающий основную мысль текста. В основном это строки нашего земляка, поэта и прозаика, Василия Васильевича Бутова.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Изучение истории родной земли затрагивает не только социальный и культурологический аспекты, но и более важный-духовно-нравственный.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Судьба каждого уголка нашей необъятной родины- это кладезь истории человеческих жизней и отношений, культурных и духовных ценностей, традиций, укладов жизни и особенностей быта.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Рассказ о малой родине с опорой на научную литературу, анализ и интерпретация событий лежат в основе этого проекта. Изучение родного уголка является актуальной и значимой темой в настоящее время.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Углубление в историю родных мест даёт стимул для понимания и изучения истории станы в целом. Знания о прошлом своего края позволяют объяснить его настоящее и попробовать разглядеть будущее. Не зря говорят: не зная прошлого невозможно построить будущее.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8200" y="57150"/>
            <a:ext cx="10515600" cy="923925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Calibri" pitchFamily="34" charset="0"/>
              <a:buNone/>
            </a:pPr>
            <a:r>
              <a:rPr lang="ru-RU" sz="4400" b="1" i="1" smtClean="0">
                <a:solidFill>
                  <a:srgbClr val="1F4E7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Древний, как сама Русь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idx="2"/>
          </p:nvPr>
        </p:nvSpPr>
        <p:spPr>
          <a:xfrm>
            <a:off x="8088313" y="981075"/>
            <a:ext cx="3636962" cy="5711825"/>
          </a:xfrm>
        </p:spPr>
        <p:txBody>
          <a:bodyPr/>
          <a:lstStyle/>
          <a:p>
            <a:pPr marL="114300" indent="0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r>
              <a:rPr lang="ru-RU" sz="2000" b="1" i="1" smtClean="0">
                <a:solidFill>
                  <a:srgbClr val="1F4E79"/>
                </a:solidFill>
                <a:latin typeface="Calibri" pitchFamily="34" charset="0"/>
                <a:cs typeface="Arial" charset="0"/>
                <a:sym typeface="Calibri" pitchFamily="34" charset="0"/>
              </a:rPr>
              <a:t>В полях Подстепья золотого,</a:t>
            </a:r>
          </a:p>
          <a:p>
            <a:pPr marL="114300" indent="0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r>
              <a:rPr lang="ru-RU" sz="2000" b="1" i="1" smtClean="0">
                <a:solidFill>
                  <a:srgbClr val="1F4E79"/>
                </a:solidFill>
                <a:latin typeface="Calibri" pitchFamily="34" charset="0"/>
                <a:cs typeface="Arial" charset="0"/>
                <a:sym typeface="Calibri" pitchFamily="34" charset="0"/>
              </a:rPr>
              <a:t>Средь деревенек и дорог.</a:t>
            </a:r>
          </a:p>
          <a:p>
            <a:pPr marL="114300" indent="0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r>
              <a:rPr lang="ru-RU" sz="2000" b="1" i="1" smtClean="0">
                <a:solidFill>
                  <a:srgbClr val="1F4E79"/>
                </a:solidFill>
                <a:latin typeface="Calibri" pitchFamily="34" charset="0"/>
                <a:cs typeface="Arial" charset="0"/>
                <a:sym typeface="Calibri" pitchFamily="34" charset="0"/>
              </a:rPr>
              <a:t>Как страж земли, застыл сурово</a:t>
            </a:r>
          </a:p>
          <a:p>
            <a:pPr marL="114300" indent="0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r>
              <a:rPr lang="ru-RU" sz="2000" b="1" i="1" smtClean="0">
                <a:solidFill>
                  <a:srgbClr val="1F4E79"/>
                </a:solidFill>
                <a:latin typeface="Calibri" pitchFamily="34" charset="0"/>
                <a:cs typeface="Arial" charset="0"/>
                <a:sym typeface="Calibri" pitchFamily="34" charset="0"/>
              </a:rPr>
              <a:t>Елец – старинный городок.</a:t>
            </a:r>
          </a:p>
          <a:p>
            <a:pPr marL="114300" indent="0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r>
              <a:rPr lang="ru-RU" sz="2000" b="1" i="1" smtClean="0">
                <a:solidFill>
                  <a:srgbClr val="1F4E79"/>
                </a:solidFill>
                <a:latin typeface="Calibri" pitchFamily="34" charset="0"/>
                <a:cs typeface="Arial" charset="0"/>
                <a:sym typeface="Calibri" pitchFamily="34" charset="0"/>
              </a:rPr>
              <a:t>                   Василий Бутов</a:t>
            </a:r>
            <a:r>
              <a:rPr lang="ru-RU" sz="2000" i="1" smtClean="0">
                <a:latin typeface="Calibri" pitchFamily="34" charset="0"/>
                <a:cs typeface="Arial" charset="0"/>
                <a:sym typeface="Calibri" pitchFamily="34" charset="0"/>
              </a:rPr>
              <a:t> </a:t>
            </a:r>
          </a:p>
          <a:p>
            <a:pPr marL="114300" indent="0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endParaRPr lang="ru-RU" sz="1800" smtClean="0">
              <a:latin typeface="Calibri" pitchFamily="34" charset="0"/>
              <a:cs typeface="Arial" charset="0"/>
              <a:sym typeface="Calibri" pitchFamily="34" charset="0"/>
            </a:endParaRPr>
          </a:p>
          <a:p>
            <a:pPr marL="114300" indent="0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r>
              <a:rPr lang="ru-RU" sz="24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Елец – самый древний город Липецкой области. Основан предположительно в 968 году, расположен на реке Быстрая Сосна.</a:t>
            </a:r>
          </a:p>
        </p:txBody>
      </p:sp>
      <p:pic>
        <p:nvPicPr>
          <p:cNvPr id="15363" name="Рисунок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6725" y="981075"/>
            <a:ext cx="7621588" cy="571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</a:pPr>
            <a:endParaRPr lang="ru-RU" smtClean="0">
              <a:latin typeface="Arial" charset="0"/>
              <a:cs typeface="Arial" charset="0"/>
            </a:endParaRPr>
          </a:p>
        </p:txBody>
      </p:sp>
      <p:sp>
        <p:nvSpPr>
          <p:cNvPr id="32771" name="Text Box 3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Древний, как сама Русь, город воинской славы Елец раскинулся на берегах реки Быстрая Сосна. Вознесенский Собор, многочисленные церкви и монастыри привносят в облик Ельца духовное величие, наделяют венцом православия, а часовни и памятники являются  свидетелями  мужества  и славы города.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В течение нескольких веков с момента упоминания имени Ельца в летописи за 1146г. (предположительно основан в 968г) город-крепость Елец подвергался разорению и грабежам то половцами, то татарами. Так в Никоновской летописи говорится, что в 1166г половцы дотла сожгли Елец. Но крепость возродилась.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90488"/>
            <a:ext cx="10515600" cy="1325562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Calibri" pitchFamily="34" charset="0"/>
              <a:buNone/>
            </a:pPr>
            <a:r>
              <a:rPr lang="ru-RU" sz="4400" b="1" i="1" smtClean="0">
                <a:solidFill>
                  <a:srgbClr val="1F4E7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Часовни и памятники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19088" y="5111750"/>
            <a:ext cx="5700712" cy="1441450"/>
          </a:xfrm>
        </p:spPr>
        <p:txBody>
          <a:bodyPr/>
          <a:lstStyle/>
          <a:p>
            <a:pPr marL="114300" indent="0" algn="just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r>
              <a:rPr lang="ru-RU" sz="2000" smtClean="0">
                <a:solidFill>
                  <a:srgbClr val="1F4E7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Памятник-часовня является символом мужества и героизма, непокорных ельчан в битве с Тамерланом 1395 г. Построенная в июле 1801 г., она напоминает древнерусский шлем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6172200" y="5111750"/>
            <a:ext cx="5181600" cy="1441450"/>
          </a:xfrm>
        </p:spPr>
        <p:txBody>
          <a:bodyPr/>
          <a:lstStyle/>
          <a:p>
            <a:pPr marL="114300" indent="0" algn="just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r>
              <a:rPr lang="ru-RU" sz="2000" smtClean="0">
                <a:solidFill>
                  <a:srgbClr val="1F4E7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Памятник, поставленный в наши дни на Куликовом поле от благодарных потомков земли Липецкой. </a:t>
            </a:r>
          </a:p>
        </p:txBody>
      </p:sp>
      <p:pic>
        <p:nvPicPr>
          <p:cNvPr id="16388" name="Рисунок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416050"/>
            <a:ext cx="4865688" cy="358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Рисунок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13438" y="1416050"/>
            <a:ext cx="5440362" cy="358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</a:pPr>
            <a:endParaRPr lang="ru-RU" smtClean="0">
              <a:latin typeface="Arial" charset="0"/>
              <a:cs typeface="Arial" charset="0"/>
            </a:endParaRPr>
          </a:p>
        </p:txBody>
      </p:sp>
      <p:sp>
        <p:nvSpPr>
          <p:cNvPr id="31747" name="Text Box 3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Сильнейший удар по господству Золотой орды, ускоривший её распад был нанесён во время Куликовской битвы в 1380 году. Стойкость и мужество проявила в этой битве храбрая Елецкая дружина во главе с князем Фёдором Елецким.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А в 1395г Елец, разграбленный, сожжённый дотла, остановил полчища Тамерлана. Это чудо согласно местной легенде связывают с явлением Богородицы Тимуру(Тамерлану) во время сна. Потрясённый видением Тамерлан немедля развернул свои несметные рати и удалился. 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 В 1591г крымские татары разграбили и разорили Елец.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69850"/>
            <a:ext cx="10515600" cy="830263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Calibri" pitchFamily="34" charset="0"/>
              <a:buNone/>
            </a:pPr>
            <a:r>
              <a:rPr lang="ru-RU" sz="4400" b="1" i="1" smtClean="0">
                <a:solidFill>
                  <a:srgbClr val="1F4E7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Богоматерь Елецкая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687388" y="5719763"/>
            <a:ext cx="5157787" cy="823912"/>
          </a:xfrm>
        </p:spPr>
        <p:txBody>
          <a:bodyPr/>
          <a:lstStyle/>
          <a:p>
            <a:pPr marL="114300" indent="0" algn="ctr" eaLnBrk="1" hangingPunct="1">
              <a:spcAft>
                <a:spcPct val="0"/>
              </a:spcAft>
              <a:buClr>
                <a:srgbClr val="000000"/>
              </a:buClr>
            </a:pPr>
            <a:r>
              <a:rPr lang="ru-RU" smtClean="0">
                <a:solidFill>
                  <a:srgbClr val="1F4E7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Церковь иконы Елецкой Божьей Матери</a:t>
            </a:r>
          </a:p>
        </p:txBody>
      </p:sp>
      <p:sp>
        <p:nvSpPr>
          <p:cNvPr id="10" name="Текст 9"/>
          <p:cNvSpPr>
            <a:spLocks noGrp="1"/>
          </p:cNvSpPr>
          <p:nvPr>
            <p:ph type="body" idx="3"/>
          </p:nvPr>
        </p:nvSpPr>
        <p:spPr>
          <a:xfrm>
            <a:off x="6172200" y="5915025"/>
            <a:ext cx="5183188" cy="781050"/>
          </a:xfrm>
        </p:spPr>
        <p:txBody>
          <a:bodyPr/>
          <a:lstStyle/>
          <a:p>
            <a:pPr eaLnBrk="1" hangingPunct="1">
              <a:spcAft>
                <a:spcPct val="0"/>
              </a:spcAft>
              <a:buClr>
                <a:srgbClr val="000000"/>
              </a:buClr>
            </a:pPr>
            <a:r>
              <a:rPr lang="ru-RU" smtClean="0">
                <a:solidFill>
                  <a:srgbClr val="1F4E7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Заступница остановила полчища Железного Хромца Тимура в Ельце, на пороге Руси, в 1395 г.</a:t>
            </a:r>
          </a:p>
        </p:txBody>
      </p:sp>
      <p:pic>
        <p:nvPicPr>
          <p:cNvPr id="17412" name="Рисунок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87438" y="1111250"/>
            <a:ext cx="4495800" cy="444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Рисунок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18275" y="1111250"/>
            <a:ext cx="4281488" cy="444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Рисунок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97700" y="2173288"/>
            <a:ext cx="4529138" cy="340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1450"/>
            <a:ext cx="10515600" cy="868363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Calibri" pitchFamily="34" charset="0"/>
              <a:buNone/>
            </a:pPr>
            <a:r>
              <a:rPr lang="ru-RU" sz="4400" b="1" i="1" smtClean="0">
                <a:solidFill>
                  <a:srgbClr val="1F4E7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Город-крепость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900113"/>
            <a:ext cx="10515600" cy="585787"/>
          </a:xfrm>
        </p:spPr>
        <p:txBody>
          <a:bodyPr/>
          <a:lstStyle/>
          <a:p>
            <a:pPr algn="just" eaLnBrk="1" hangingPunct="1">
              <a:spcAft>
                <a:spcPct val="0"/>
              </a:spcAft>
            </a:pPr>
            <a:r>
              <a:rPr lang="ru-RU" b="1" smtClean="0">
                <a:solidFill>
                  <a:srgbClr val="1F4E7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«В 1592 году была возведена крепость, ставшая надежным оплотом Русского государства на южных границах». (Из Российской энциклопедии)</a:t>
            </a:r>
          </a:p>
        </p:txBody>
      </p:sp>
      <p:pic>
        <p:nvPicPr>
          <p:cNvPr id="18436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1638" y="2173288"/>
            <a:ext cx="4281487" cy="336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Рисунок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92550" y="2479675"/>
            <a:ext cx="4337050" cy="415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</a:pPr>
            <a:endParaRPr lang="ru-RU" smtClean="0">
              <a:latin typeface="Arial" charset="0"/>
              <a:cs typeface="Arial" charset="0"/>
            </a:endParaRPr>
          </a:p>
        </p:txBody>
      </p:sp>
      <p:sp>
        <p:nvSpPr>
          <p:cNvPr id="33795" name="Text Box 3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В книге «Липецкая область: золотой юбилей» отмечается: «В1592 г…  после очередного разорения был восстановлен Елец.».  О строительстве крепости Елец с мощными стенами на юг от реки Быстрая Сосна и сторожевой службой в 1592г указывается в книгах «Очерки истории Елецкой земли», книге «Елец», «По следам легенд». В Российской энциклопедии за 2007г утверждено однозначно: «в 1592г была возведена крепость, ставшая надёжным оплотом Русского государства на южных границах»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В 1594г после заключения мира с татарами началось укрепление границ. Можно предположить, что начиная с 1594г стали осваиваться земли величественных лесов, окружавших Елец. Значит, село Крутое возникло среди земель «диких и незнаемых» не позднее 1594г.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 В 1618 Елец был разорён и выжжен поляками.  Николай Александрович Ридингер в своей книге «Материалы для истории и статистики г.Ельца (1865г) пишет: «После 1618 года, когда Елец был разорён в последний раз, он стал вновь отстраиваться и…дошёл до настоящего положения, в котором он представляется одним из лучших городов в Центральной России.»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В этот период стали восстанавливаться разрушенные и разграбленные сёла, возникать новые. В них строились церкви, которым отводилось «до 30 десятин земли». Вот на таком историческом фоне среди других сёл и деревень-маленьких живых родников славного Ельца-формировалось и село Крутое.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03188"/>
            <a:ext cx="10515600" cy="588962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Calibri" pitchFamily="34" charset="0"/>
              <a:buNone/>
            </a:pPr>
            <a:r>
              <a:rPr lang="ru-RU" sz="4400" b="1" i="1" smtClean="0">
                <a:solidFill>
                  <a:srgbClr val="1F4E7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Село Крутое</a:t>
            </a:r>
          </a:p>
        </p:txBody>
      </p:sp>
      <p:pic>
        <p:nvPicPr>
          <p:cNvPr id="19458" name="Рисунок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56650" y="3006725"/>
            <a:ext cx="3241675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Рисунок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0263" y="2259013"/>
            <a:ext cx="4519612" cy="388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520113" y="522288"/>
            <a:ext cx="3228975" cy="2179637"/>
          </a:xfrm>
        </p:spPr>
        <p:txBody>
          <a:bodyPr/>
          <a:lstStyle/>
          <a:p>
            <a:pPr eaLnBrk="1" hangingPunct="1">
              <a:spcAft>
                <a:spcPct val="0"/>
              </a:spcAft>
            </a:pPr>
            <a:r>
              <a:rPr lang="ru-RU" sz="2000" i="1" smtClean="0">
                <a:solidFill>
                  <a:srgbClr val="1F4E7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Тополя за рыжим логом</a:t>
            </a:r>
          </a:p>
          <a:p>
            <a:pPr eaLnBrk="1" hangingPunct="1">
              <a:spcAft>
                <a:spcPct val="0"/>
              </a:spcAft>
            </a:pPr>
            <a:r>
              <a:rPr lang="ru-RU" sz="2000" i="1" smtClean="0">
                <a:solidFill>
                  <a:srgbClr val="1F4E7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Синью неба обмело.</a:t>
            </a:r>
          </a:p>
          <a:p>
            <a:pPr eaLnBrk="1" hangingPunct="1">
              <a:spcAft>
                <a:spcPct val="0"/>
              </a:spcAft>
            </a:pPr>
            <a:r>
              <a:rPr lang="ru-RU" sz="2000" i="1" smtClean="0">
                <a:solidFill>
                  <a:srgbClr val="1F4E7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До чего ж мила дорога, </a:t>
            </a:r>
          </a:p>
          <a:p>
            <a:pPr eaLnBrk="1" hangingPunct="1">
              <a:spcAft>
                <a:spcPct val="0"/>
              </a:spcAft>
            </a:pPr>
            <a:r>
              <a:rPr lang="ru-RU" sz="2000" i="1" smtClean="0">
                <a:solidFill>
                  <a:srgbClr val="1F4E7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Что ведёт меня в село.</a:t>
            </a:r>
          </a:p>
          <a:p>
            <a:pPr eaLnBrk="1" hangingPunct="1">
              <a:spcAft>
                <a:spcPct val="0"/>
              </a:spcAft>
            </a:pPr>
            <a:r>
              <a:rPr lang="ru-RU" sz="2000" i="1" smtClean="0">
                <a:solidFill>
                  <a:srgbClr val="1F4E7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                  Василий Бутов</a:t>
            </a:r>
          </a:p>
        </p:txBody>
      </p:sp>
      <p:pic>
        <p:nvPicPr>
          <p:cNvPr id="19461" name="Рисунок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9238" y="1192213"/>
            <a:ext cx="5029200" cy="425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</a:pPr>
            <a:endParaRPr lang="ru-RU" smtClean="0">
              <a:latin typeface="Arial" charset="0"/>
              <a:cs typeface="Arial" charset="0"/>
            </a:endParaRPr>
          </a:p>
        </p:txBody>
      </p:sp>
      <p:sp>
        <p:nvSpPr>
          <p:cNvPr id="34819" name="Text Box 3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Село Крутое Елецкого района возникло в конце </a:t>
            </a:r>
            <a:r>
              <a:rPr lang="en-US" smtClean="0">
                <a:latin typeface="Arial" charset="0"/>
                <a:cs typeface="Arial" charset="0"/>
              </a:rPr>
              <a:t>XVI</a:t>
            </a:r>
            <a:r>
              <a:rPr lang="ru-RU" smtClean="0">
                <a:latin typeface="Arial" charset="0"/>
                <a:cs typeface="Arial" charset="0"/>
              </a:rPr>
              <a:t> века в 1594 году. Впервые на страницах местной газеты елецкий краевед В.А.Заусайлов приведёт сведения о селе и о его храме из Государственного архива Орловской области, датированные 1905 годом. В книге «Липецкая топонимия» В.А.Прохоров ошибочно предположит, что село Крутое до середины 18 века принадлежало Тамбовской епархии.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30175"/>
            <a:ext cx="10515600" cy="11445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Calibri" pitchFamily="34" charset="0"/>
              <a:buNone/>
            </a:pPr>
            <a:r>
              <a:rPr lang="ru-RU" sz="4400" b="1" i="1" smtClean="0">
                <a:solidFill>
                  <a:srgbClr val="1F4E7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Село Крутое на карте Елецкого района Липецкой области</a:t>
            </a:r>
          </a:p>
        </p:txBody>
      </p:sp>
      <p:pic>
        <p:nvPicPr>
          <p:cNvPr id="20482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8325" y="1274763"/>
            <a:ext cx="11041063" cy="536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</a:pPr>
            <a:endParaRPr lang="ru-RU" smtClean="0">
              <a:latin typeface="Arial" charset="0"/>
              <a:cs typeface="Arial" charset="0"/>
            </a:endParaRPr>
          </a:p>
        </p:txBody>
      </p:sp>
      <p:sp>
        <p:nvSpPr>
          <p:cNvPr id="35843" name="Text Box 3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Сёл с названием Крутое в настоящее время по России более 30. Только в Орловской области их 6, наше было 7. В 1954 г наше село стало относиться к Липецкой области.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Свет на дату возникновения села Крутое проливает Н.А. Ридингер, говоря о   беспределе татар, от которого люди бросались в леса, на месте одного из них находится теперь село Крутое. Этот лес в </a:t>
            </a:r>
            <a:r>
              <a:rPr lang="en-US" smtClean="0">
                <a:latin typeface="Arial" charset="0"/>
                <a:cs typeface="Arial" charset="0"/>
              </a:rPr>
              <a:t>XVI </a:t>
            </a:r>
            <a:r>
              <a:rPr lang="ru-RU" smtClean="0">
                <a:latin typeface="Arial" charset="0"/>
                <a:cs typeface="Arial" charset="0"/>
              </a:rPr>
              <a:t>веке назывался Радушкин. Старожилы называли его Монашкиным, так как в нём существовал скит.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В документах 1620г. об истории названия села Крутое говорится: «Село Козмодемьянское, что была деревня Крутая Вышняя, Карташовка. Название по местоположению в котловине с крутыми  склонами-Крутой верх. 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Из вышесказанного следует: село Крутое возникло в 1594г. (царствование царя Фёдора Ивановича), а в 1620г(царствование Михаила Фёдоровича Романова) оно упоминается в документах (по данным Википедии) в 1620г.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0738" y="131763"/>
            <a:ext cx="10515600" cy="769937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Calibri" pitchFamily="34" charset="0"/>
              <a:buNone/>
            </a:pPr>
            <a:r>
              <a:rPr lang="ru-RU" sz="4400" b="1" i="1" smtClean="0">
                <a:solidFill>
                  <a:srgbClr val="1F4E7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Храм во имя Святой Троицы</a:t>
            </a: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2687638" y="5584825"/>
            <a:ext cx="8812212" cy="823913"/>
          </a:xfrm>
        </p:spPr>
        <p:txBody>
          <a:bodyPr/>
          <a:lstStyle/>
          <a:p>
            <a:pPr eaLnBrk="1" hangingPunct="1">
              <a:spcAft>
                <a:spcPct val="0"/>
              </a:spcAft>
              <a:buClr>
                <a:srgbClr val="000000"/>
              </a:buClr>
            </a:pPr>
            <a:r>
              <a:rPr lang="ru-RU" sz="3200" smtClean="0">
                <a:solidFill>
                  <a:srgbClr val="20386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«Здесь царит Божья благодать!»</a:t>
            </a:r>
          </a:p>
        </p:txBody>
      </p:sp>
      <p:pic>
        <p:nvPicPr>
          <p:cNvPr id="21507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8538" y="971550"/>
            <a:ext cx="5937250" cy="4545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15888" y="971550"/>
            <a:ext cx="5807076" cy="4545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</a:pPr>
            <a:endParaRPr lang="ru-RU" smtClean="0">
              <a:latin typeface="Arial" charset="0"/>
              <a:cs typeface="Arial" charset="0"/>
            </a:endParaRPr>
          </a:p>
        </p:txBody>
      </p:sp>
      <p:sp>
        <p:nvSpPr>
          <p:cNvPr id="36867" name="Text Box 3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z="1200" smtClean="0">
                <a:latin typeface="Arial" charset="0"/>
                <a:cs typeface="Arial" charset="0"/>
              </a:rPr>
              <a:t>К середине </a:t>
            </a:r>
            <a:r>
              <a:rPr lang="en-US" sz="1200" smtClean="0">
                <a:latin typeface="Arial" charset="0"/>
                <a:cs typeface="Arial" charset="0"/>
              </a:rPr>
              <a:t>XVII</a:t>
            </a:r>
            <a:r>
              <a:rPr lang="ru-RU" sz="1200" smtClean="0">
                <a:latin typeface="Arial" charset="0"/>
                <a:cs typeface="Arial" charset="0"/>
              </a:rPr>
              <a:t> века Елец становится процветающим и стабильным городом. Села являются основными поставщиками продовольствия, о чём упоминают историки. 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z="1200" smtClean="0">
                <a:latin typeface="Arial" charset="0"/>
                <a:cs typeface="Arial" charset="0"/>
              </a:rPr>
              <a:t>Восемнадцатый век Ельца ознаменован пожарами. Пожары уничтожили до двух третей зданий города (данные из книг Ридингера Н.А. и Рудакова Л.Е). Деревянное зодчество сменялось каменным.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z="1200" smtClean="0">
                <a:latin typeface="Arial" charset="0"/>
                <a:cs typeface="Arial" charset="0"/>
              </a:rPr>
              <a:t>В справке Государственного архива Орловской области за 1905г. подробно излагается история возникновения храма во имя Святой Троицы в селе Крутое. Деревянный храм вместе с документами сгорел в 1794 г., каменный с приделом святых Космы и Дамиана возник в 1797г. стараниями прихожан.  При храме с 1885г.работала церковно-приходская школа, где обучалось до 40 мальчиков. Кроме того в селе работала и светская школа.  Численность прихода к концу </a:t>
            </a:r>
            <a:r>
              <a:rPr lang="en-US" sz="1200" smtClean="0">
                <a:latin typeface="Arial" charset="0"/>
                <a:cs typeface="Arial" charset="0"/>
              </a:rPr>
              <a:t>XIX</a:t>
            </a:r>
            <a:r>
              <a:rPr lang="ru-RU" sz="1200" smtClean="0">
                <a:latin typeface="Arial" charset="0"/>
                <a:cs typeface="Arial" charset="0"/>
              </a:rPr>
              <a:t> века составляла 1100 человек. 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z="1200" smtClean="0">
                <a:latin typeface="Arial" charset="0"/>
                <a:cs typeface="Arial" charset="0"/>
              </a:rPr>
              <a:t> Строительство храма продолжалось до середины </a:t>
            </a:r>
            <a:r>
              <a:rPr lang="en-US" sz="1200" smtClean="0">
                <a:latin typeface="Arial" charset="0"/>
                <a:cs typeface="Arial" charset="0"/>
              </a:rPr>
              <a:t>XIX</a:t>
            </a:r>
            <a:r>
              <a:rPr lang="ru-RU" sz="1200" smtClean="0">
                <a:latin typeface="Arial" charset="0"/>
                <a:cs typeface="Arial" charset="0"/>
              </a:rPr>
              <a:t> века. В 1821г. у южной стороны построена каменная богадельня для беспомощных сирот. Затем стали появляться и другие приделы, некоторые потом были упразднены. Святыней храма стал напрестольный серебряный с позолотой крест со святыми мощами. 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z="1200" smtClean="0">
                <a:latin typeface="Arial" charset="0"/>
                <a:cs typeface="Arial" charset="0"/>
              </a:rPr>
              <a:t>Следовательно, можно сделать вывод о том, что в 18 и 19 веках в селе люди созидательно трудились, укрепляли своё хозяйство, посещали храм и делали его процветающим. 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z="1200" smtClean="0">
                <a:latin typeface="Arial" charset="0"/>
                <a:cs typeface="Arial" charset="0"/>
              </a:rPr>
              <a:t>Дальнейшая история храма представлена воспоминаниями селян. В 30-ые годы </a:t>
            </a:r>
            <a:r>
              <a:rPr lang="en-US" sz="1200" smtClean="0">
                <a:latin typeface="Arial" charset="0"/>
                <a:cs typeface="Arial" charset="0"/>
              </a:rPr>
              <a:t>XX</a:t>
            </a:r>
            <a:r>
              <a:rPr lang="ru-RU" sz="1200" smtClean="0">
                <a:latin typeface="Arial" charset="0"/>
                <a:cs typeface="Arial" charset="0"/>
              </a:rPr>
              <a:t> столетия (1937г) храм закрыли, батюшку арестовали. Храм пытались взорвать, но стены выстояли, уцелела колокольня. Затем колокол сняли и установили на конном дворе для созыва людей, а потом и вовсе продали заезжему коллекционеру.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z="1200" smtClean="0">
                <a:latin typeface="Arial" charset="0"/>
                <a:cs typeface="Arial" charset="0"/>
              </a:rPr>
              <a:t>Во второй половине </a:t>
            </a:r>
            <a:r>
              <a:rPr lang="en-US" sz="1200" smtClean="0">
                <a:latin typeface="Arial" charset="0"/>
                <a:cs typeface="Arial" charset="0"/>
              </a:rPr>
              <a:t>XX</a:t>
            </a:r>
            <a:r>
              <a:rPr lang="ru-RU" sz="1200" smtClean="0">
                <a:latin typeface="Arial" charset="0"/>
                <a:cs typeface="Arial" charset="0"/>
              </a:rPr>
              <a:t>в. церковь приспособили для хранения зерна и удобрений. 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z="1200" smtClean="0">
                <a:latin typeface="Arial" charset="0"/>
                <a:cs typeface="Arial" charset="0"/>
              </a:rPr>
              <a:t>В настоящее время храм ожидает восстановления и возрождения. Крест на куполе сохранился. Местные жители очистили его от хлама и мусора. Селяне часто посещают обитель: по православной традиции рядом находится кладбище. Поэтому слова одного из заезжих священников «Здесь царит Божья благодать!» являются определяющей духовной сущностью не только храма, но и села в целом.</a:t>
            </a:r>
          </a:p>
          <a:p>
            <a:pPr marL="0" indent="0" algn="just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z="1200" smtClean="0">
                <a:latin typeface="Arial" charset="0"/>
                <a:cs typeface="Arial" charset="0"/>
              </a:rPr>
              <a:t>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Рисунок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91113" y="3144838"/>
            <a:ext cx="6934200" cy="289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130175"/>
            <a:ext cx="10515600" cy="895350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Calibri" pitchFamily="34" charset="0"/>
              <a:buNone/>
            </a:pPr>
            <a:r>
              <a:rPr lang="ru-RU" sz="4400" b="1" i="1" smtClean="0">
                <a:solidFill>
                  <a:srgbClr val="1F4E7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ХlX век- расцвет села Крутое</a:t>
            </a:r>
          </a:p>
        </p:txBody>
      </p:sp>
      <p:sp>
        <p:nvSpPr>
          <p:cNvPr id="22531" name="Текст 2"/>
          <p:cNvSpPr txBox="1">
            <a:spLocks noGrp="1"/>
          </p:cNvSpPr>
          <p:nvPr>
            <p:ph type="body" idx="1"/>
          </p:nvPr>
        </p:nvSpPr>
        <p:spPr>
          <a:xfrm>
            <a:off x="534988" y="5778500"/>
            <a:ext cx="5157787" cy="823913"/>
          </a:xfrm>
        </p:spPr>
        <p:txBody>
          <a:bodyPr/>
          <a:lstStyle/>
          <a:p>
            <a:pPr eaLnBrk="1" hangingPunct="1">
              <a:spcAft>
                <a:spcPct val="0"/>
              </a:spcAft>
              <a:buClr>
                <a:srgbClr val="000000"/>
              </a:buClr>
            </a:pPr>
            <a:r>
              <a:rPr lang="ru-RU" smtClean="0">
                <a:latin typeface="Calibri" pitchFamily="34" charset="0"/>
                <a:cs typeface="Arial" charset="0"/>
                <a:sym typeface="Calibri" pitchFamily="34" charset="0"/>
              </a:rPr>
              <a:t>Мельничная плотина</a:t>
            </a:r>
          </a:p>
        </p:txBody>
      </p:sp>
      <p:sp>
        <p:nvSpPr>
          <p:cNvPr id="22532" name="Текст 4"/>
          <p:cNvSpPr txBox="1">
            <a:spLocks noGrp="1"/>
          </p:cNvSpPr>
          <p:nvPr>
            <p:ph type="body" idx="3"/>
          </p:nvPr>
        </p:nvSpPr>
        <p:spPr>
          <a:xfrm>
            <a:off x="7500938" y="5778500"/>
            <a:ext cx="2994025" cy="823913"/>
          </a:xfrm>
        </p:spPr>
        <p:txBody>
          <a:bodyPr/>
          <a:lstStyle/>
          <a:p>
            <a:pPr eaLnBrk="1" hangingPunct="1">
              <a:spcAft>
                <a:spcPct val="0"/>
              </a:spcAft>
              <a:buClr>
                <a:srgbClr val="000000"/>
              </a:buClr>
            </a:pPr>
            <a:r>
              <a:rPr lang="ru-RU" smtClean="0">
                <a:latin typeface="Calibri" pitchFamily="34" charset="0"/>
                <a:cs typeface="Arial" charset="0"/>
                <a:sym typeface="Calibri" pitchFamily="34" charset="0"/>
              </a:rPr>
              <a:t>Барский пруд</a:t>
            </a:r>
          </a:p>
        </p:txBody>
      </p:sp>
      <p:sp>
        <p:nvSpPr>
          <p:cNvPr id="22533" name="Текст 5"/>
          <p:cNvSpPr txBox="1">
            <a:spLocks noGrp="1"/>
          </p:cNvSpPr>
          <p:nvPr>
            <p:ph type="body" idx="4"/>
          </p:nvPr>
        </p:nvSpPr>
        <p:spPr>
          <a:xfrm>
            <a:off x="8797925" y="904875"/>
            <a:ext cx="3394075" cy="2087563"/>
          </a:xfrm>
        </p:spPr>
        <p:txBody>
          <a:bodyPr/>
          <a:lstStyle/>
          <a:p>
            <a:pPr marL="114300" indent="0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r>
              <a:rPr lang="ru-RU" sz="1800" i="1" smtClean="0">
                <a:solidFill>
                  <a:srgbClr val="1F4E79"/>
                </a:solidFill>
                <a:latin typeface="Calibri" pitchFamily="34" charset="0"/>
                <a:cs typeface="Arial" charset="0"/>
                <a:sym typeface="Calibri" pitchFamily="34" charset="0"/>
              </a:rPr>
              <a:t>Счастье что? Родник за стогом.</a:t>
            </a:r>
          </a:p>
          <a:p>
            <a:pPr marL="114300" indent="0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r>
              <a:rPr lang="ru-RU" sz="1800" i="1" smtClean="0">
                <a:solidFill>
                  <a:srgbClr val="1F4E79"/>
                </a:solidFill>
                <a:latin typeface="Calibri" pitchFamily="34" charset="0"/>
                <a:cs typeface="Arial" charset="0"/>
                <a:sym typeface="Calibri" pitchFamily="34" charset="0"/>
              </a:rPr>
              <a:t>Хлеба вкус, веселый гром . . .</a:t>
            </a:r>
          </a:p>
          <a:p>
            <a:pPr marL="114300" indent="0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r>
              <a:rPr lang="ru-RU" sz="1800" i="1" smtClean="0">
                <a:solidFill>
                  <a:srgbClr val="1F4E79"/>
                </a:solidFill>
                <a:latin typeface="Calibri" pitchFamily="34" charset="0"/>
                <a:cs typeface="Arial" charset="0"/>
                <a:sym typeface="Calibri" pitchFamily="34" charset="0"/>
              </a:rPr>
              <a:t>Да всего одна дорога –</a:t>
            </a:r>
          </a:p>
          <a:p>
            <a:pPr marL="114300" indent="0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r>
              <a:rPr lang="ru-RU" sz="1800" i="1" smtClean="0">
                <a:solidFill>
                  <a:srgbClr val="1F4E79"/>
                </a:solidFill>
                <a:latin typeface="Calibri" pitchFamily="34" charset="0"/>
                <a:cs typeface="Arial" charset="0"/>
                <a:sym typeface="Calibri" pitchFamily="34" charset="0"/>
              </a:rPr>
              <a:t>Что ведет в отцовский дом.</a:t>
            </a:r>
          </a:p>
          <a:p>
            <a:pPr marL="114300" indent="0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r>
              <a:rPr lang="ru-RU" sz="1800" i="1" smtClean="0">
                <a:solidFill>
                  <a:srgbClr val="1F4E79"/>
                </a:solidFill>
                <a:latin typeface="Calibri" pitchFamily="34" charset="0"/>
                <a:cs typeface="Arial" charset="0"/>
                <a:sym typeface="Calibri" pitchFamily="34" charset="0"/>
              </a:rPr>
              <a:t>                 Василий Бутов</a:t>
            </a:r>
          </a:p>
        </p:txBody>
      </p:sp>
      <p:pic>
        <p:nvPicPr>
          <p:cNvPr id="22534" name="Рисунок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3513" y="1344613"/>
            <a:ext cx="4654550" cy="469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Рисунок 8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24913" y="2576513"/>
            <a:ext cx="3006725" cy="379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130175"/>
            <a:ext cx="10515600" cy="701675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Calibri" pitchFamily="34" charset="0"/>
              <a:buNone/>
            </a:pPr>
            <a:r>
              <a:rPr lang="ru-RU" sz="4400" b="1" i="1" smtClean="0">
                <a:solidFill>
                  <a:srgbClr val="1F4E7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Увлечения и промыслы</a:t>
            </a:r>
          </a:p>
        </p:txBody>
      </p:sp>
      <p:sp>
        <p:nvSpPr>
          <p:cNvPr id="23555" name="Текст 5"/>
          <p:cNvSpPr txBox="1">
            <a:spLocks noGrp="1"/>
          </p:cNvSpPr>
          <p:nvPr>
            <p:ph type="body" idx="4"/>
          </p:nvPr>
        </p:nvSpPr>
        <p:spPr>
          <a:xfrm>
            <a:off x="7927975" y="831850"/>
            <a:ext cx="4264025" cy="1401763"/>
          </a:xfrm>
        </p:spPr>
        <p:txBody>
          <a:bodyPr/>
          <a:lstStyle/>
          <a:p>
            <a:pPr marL="114300" indent="0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r>
              <a:rPr lang="ru-RU" sz="2000" i="1" smtClean="0">
                <a:solidFill>
                  <a:srgbClr val="1F4E79"/>
                </a:solidFill>
                <a:latin typeface="Calibri" pitchFamily="34" charset="0"/>
                <a:cs typeface="Arial" charset="0"/>
                <a:sym typeface="Calibri" pitchFamily="34" charset="0"/>
              </a:rPr>
              <a:t>В умелых руках мастериц рождается чудо чудес.</a:t>
            </a:r>
          </a:p>
          <a:p>
            <a:pPr marL="114300" indent="0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r>
              <a:rPr lang="ru-RU" sz="2000" i="1" smtClean="0">
                <a:solidFill>
                  <a:srgbClr val="1F4E79"/>
                </a:solidFill>
                <a:latin typeface="Calibri" pitchFamily="34" charset="0"/>
                <a:cs typeface="Arial" charset="0"/>
                <a:sym typeface="Calibri" pitchFamily="34" charset="0"/>
              </a:rPr>
              <a:t>                           Лариса Конина</a:t>
            </a:r>
          </a:p>
        </p:txBody>
      </p:sp>
      <p:pic>
        <p:nvPicPr>
          <p:cNvPr id="23556" name="Рисунок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0188" y="2576513"/>
            <a:ext cx="3989387" cy="379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Рисунок 7"/>
          <p:cNvPicPr>
            <a:picLocks noChangeAspect="1"/>
          </p:cNvPicPr>
          <p:nvPr/>
        </p:nvPicPr>
        <p:blipFill>
          <a:blip r:embed="rId4"/>
          <a:srcRect l="-761" t="-7607" r="761" b="4120"/>
          <a:stretch>
            <a:fillRect/>
          </a:stretch>
        </p:blipFill>
        <p:spPr bwMode="auto">
          <a:xfrm>
            <a:off x="3533775" y="1731963"/>
            <a:ext cx="5457825" cy="425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</a:pPr>
            <a:endParaRPr lang="ru-RU" smtClean="0">
              <a:latin typeface="Arial" charset="0"/>
              <a:cs typeface="Arial" charset="0"/>
            </a:endParaRPr>
          </a:p>
        </p:txBody>
      </p:sp>
      <p:sp>
        <p:nvSpPr>
          <p:cNvPr id="37891" name="Text Box 3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Накануне </a:t>
            </a:r>
            <a:r>
              <a:rPr lang="en-US" smtClean="0">
                <a:latin typeface="Arial" charset="0"/>
                <a:cs typeface="Arial" charset="0"/>
              </a:rPr>
              <a:t>XX</a:t>
            </a:r>
            <a:r>
              <a:rPr lang="ru-RU" smtClean="0">
                <a:latin typeface="Arial" charset="0"/>
                <a:cs typeface="Arial" charset="0"/>
              </a:rPr>
              <a:t> века село Крутое с крепкими каменными домами, садами представляло собой зажиточный уголок. Люди умели не только работать, но и отдыхать. Одним из увлечений мужиков было изготовление русских гармоний и игра на них.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Женщины по вечерам пряли, пели, плели кружево. В селе существовала кружевная артель. Девочек с детства обучали кружевоплетению. Мужчины вытачивали коклюшки, делали подушки для плетения, набивая соломой и обтягивая холстом. Жила в селе Анна Матвеевна Хромых. Она окончила художественное училище. По её рисункам крутянские кружевницы создавали чудесные узоры.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И в </a:t>
            </a:r>
            <a:r>
              <a:rPr lang="en-US" smtClean="0">
                <a:latin typeface="Arial" charset="0"/>
                <a:cs typeface="Arial" charset="0"/>
              </a:rPr>
              <a:t>XX</a:t>
            </a:r>
            <a:r>
              <a:rPr lang="ru-RU" smtClean="0">
                <a:latin typeface="Arial" charset="0"/>
                <a:cs typeface="Arial" charset="0"/>
              </a:rPr>
              <a:t> веке кружевной промысел не исчез. Елецкий союз кружевниц просуществовал до 1960г. – до открытия комбината впоследствии получившего название «Елецкие кружева». Изделия мастериц активно шли на экспорт. Своей тонкостью и лёгкостью елецкие кружева превосходят вологодские. 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 В настоящее время на фабрике в Ельце создаётся около двухсот видов кружев. Изделия пользуются спросом, хорошо известны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130175"/>
            <a:ext cx="10515600" cy="673100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Calibri" pitchFamily="34" charset="0"/>
              <a:buNone/>
            </a:pPr>
            <a:r>
              <a:rPr lang="ru-RU" sz="4400" b="1" i="1" smtClean="0">
                <a:solidFill>
                  <a:srgbClr val="1F4E7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Хранитель памяти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44638" y="5808663"/>
            <a:ext cx="5157787" cy="823912"/>
          </a:xfrm>
        </p:spPr>
        <p:txBody>
          <a:bodyPr/>
          <a:lstStyle/>
          <a:p>
            <a:pPr algn="ctr" eaLnBrk="1" hangingPunct="1">
              <a:spcAft>
                <a:spcPct val="0"/>
              </a:spcAft>
              <a:buClr>
                <a:srgbClr val="000000"/>
              </a:buClr>
            </a:pPr>
            <a:r>
              <a:rPr lang="ru-RU" sz="2000" smtClean="0">
                <a:solidFill>
                  <a:srgbClr val="1F4E7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Дом, построенный французами</a:t>
            </a:r>
          </a:p>
          <a:p>
            <a:pPr algn="ctr" eaLnBrk="1" hangingPunct="1">
              <a:spcAft>
                <a:spcPct val="0"/>
              </a:spcAft>
              <a:buClr>
                <a:srgbClr val="000000"/>
              </a:buClr>
            </a:pPr>
            <a:endParaRPr lang="ru-RU" sz="2000" smtClean="0">
              <a:solidFill>
                <a:srgbClr val="1F4E7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7634288" y="2625725"/>
            <a:ext cx="4349750" cy="3663950"/>
          </a:xfrm>
        </p:spPr>
        <p:txBody>
          <a:bodyPr/>
          <a:lstStyle/>
          <a:p>
            <a:pPr marL="114300" indent="0" algn="just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r>
              <a:rPr lang="ru-RU" sz="2800" b="1" smtClean="0">
                <a:solidFill>
                  <a:srgbClr val="1F4E7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В годы Великой Отечественной войны в этом доме располагался лётный состав 209 - го бомбардировочного и 896 - го истребительного авиаполков</a:t>
            </a:r>
          </a:p>
        </p:txBody>
      </p:sp>
      <p:sp>
        <p:nvSpPr>
          <p:cNvPr id="24580" name="Текст 5"/>
          <p:cNvSpPr txBox="1">
            <a:spLocks noGrp="1"/>
          </p:cNvSpPr>
          <p:nvPr>
            <p:ph type="body" idx="4"/>
          </p:nvPr>
        </p:nvSpPr>
        <p:spPr>
          <a:xfrm>
            <a:off x="8250238" y="803275"/>
            <a:ext cx="3686175" cy="1333500"/>
          </a:xfrm>
        </p:spPr>
        <p:txBody>
          <a:bodyPr/>
          <a:lstStyle/>
          <a:p>
            <a:pPr marL="114300" indent="0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r>
              <a:rPr lang="ru-RU" sz="2000" i="1" smtClean="0">
                <a:solidFill>
                  <a:srgbClr val="1F4E79"/>
                </a:solidFill>
                <a:latin typeface="Calibri" pitchFamily="34" charset="0"/>
                <a:cs typeface="Arial" charset="0"/>
                <a:sym typeface="Calibri" pitchFamily="34" charset="0"/>
              </a:rPr>
              <a:t>Но не теряет облик время, </a:t>
            </a:r>
          </a:p>
          <a:p>
            <a:pPr marL="114300" indent="0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r>
              <a:rPr lang="ru-RU" sz="2000" i="1" smtClean="0">
                <a:solidFill>
                  <a:srgbClr val="1F4E79"/>
                </a:solidFill>
                <a:latin typeface="Calibri" pitchFamily="34" charset="0"/>
                <a:cs typeface="Arial" charset="0"/>
                <a:sym typeface="Calibri" pitchFamily="34" charset="0"/>
              </a:rPr>
              <a:t>И в людях он не вытравим.</a:t>
            </a:r>
          </a:p>
          <a:p>
            <a:pPr marL="114300" indent="0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r>
              <a:rPr lang="ru-RU" sz="2000" i="1" smtClean="0">
                <a:solidFill>
                  <a:srgbClr val="1F4E79"/>
                </a:solidFill>
                <a:latin typeface="Calibri" pitchFamily="34" charset="0"/>
                <a:cs typeface="Arial" charset="0"/>
                <a:sym typeface="Calibri" pitchFamily="34" charset="0"/>
              </a:rPr>
              <a:t>                        Алексей Прасолов</a:t>
            </a:r>
          </a:p>
        </p:txBody>
      </p:sp>
      <p:pic>
        <p:nvPicPr>
          <p:cNvPr id="24581" name="Рисунок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0513" y="1371600"/>
            <a:ext cx="7204075" cy="432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</a:pPr>
            <a:endParaRPr lang="ru-RU" smtClean="0">
              <a:latin typeface="Arial" charset="0"/>
              <a:cs typeface="Arial" charset="0"/>
            </a:endParaRPr>
          </a:p>
        </p:txBody>
      </p:sp>
      <p:sp>
        <p:nvSpPr>
          <p:cNvPr id="38915" name="Text Box 3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Интересное предание живёт в народе села Крутое. После войны 1812г. в селе находились пленные французы. На берегу пруда, который потом стал называться Барским, они построили дом для помещика. Говорили, что даже яблоневый сад среди леса заложен французами. Кроме того, они участвовали в строительстве храма во имя Святой Троицы.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Этой легенде есть достоверное историческое обоснование. «Горожане Ельца принимали участие в Отечественной войне 1812г. Город являлся южной базой снабжения русской армии…  На Бородинском поле сражался 33-ий Елецкий пехотный полк…» За подвиги в этой войне 253 ельчанина, в том числе 85 женщин, были награждены орденами и медалями. Подвиги Елецкого полка и патриотические дела ельчан отмечены в приказах и благодарственных письмах главнокомандующих русской армии».(Из книги «Елец»)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Дом, построенный французами, стоит до сих пор.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Рисунок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9550" y="2716213"/>
            <a:ext cx="4795838" cy="322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115888"/>
            <a:ext cx="10515600" cy="825500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Calibri" pitchFamily="34" charset="0"/>
              <a:buNone/>
            </a:pPr>
            <a:r>
              <a:rPr lang="ru-RU" sz="4400" b="1" i="1" smtClean="0">
                <a:solidFill>
                  <a:srgbClr val="1F4E7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Территория победы</a:t>
            </a:r>
          </a:p>
        </p:txBody>
      </p:sp>
      <p:sp>
        <p:nvSpPr>
          <p:cNvPr id="25603" name="Текст 2"/>
          <p:cNvSpPr txBox="1">
            <a:spLocks noGrp="1"/>
          </p:cNvSpPr>
          <p:nvPr>
            <p:ph type="body" idx="1"/>
          </p:nvPr>
        </p:nvSpPr>
        <p:spPr>
          <a:xfrm>
            <a:off x="6559550" y="5943600"/>
            <a:ext cx="5157788" cy="623888"/>
          </a:xfrm>
        </p:spPr>
        <p:txBody>
          <a:bodyPr/>
          <a:lstStyle/>
          <a:p>
            <a:pPr eaLnBrk="1" hangingPunct="1">
              <a:spcAft>
                <a:spcPct val="0"/>
              </a:spcAft>
              <a:buClr>
                <a:srgbClr val="000000"/>
              </a:buClr>
            </a:pPr>
            <a:r>
              <a:rPr lang="ru-RU" sz="1800" smtClean="0">
                <a:solidFill>
                  <a:srgbClr val="1F4E79"/>
                </a:solidFill>
                <a:latin typeface="Calibri" pitchFamily="34" charset="0"/>
                <a:cs typeface="Arial" charset="0"/>
                <a:sym typeface="Calibri" pitchFamily="34" charset="0"/>
              </a:rPr>
              <a:t>Расчищенная дорога к памятнику погибшим лётчикам</a:t>
            </a:r>
          </a:p>
        </p:txBody>
      </p:sp>
      <p:sp>
        <p:nvSpPr>
          <p:cNvPr id="25604" name="Текст 3"/>
          <p:cNvSpPr txBox="1">
            <a:spLocks noGrp="1"/>
          </p:cNvSpPr>
          <p:nvPr>
            <p:ph type="body" idx="2"/>
          </p:nvPr>
        </p:nvSpPr>
        <p:spPr>
          <a:xfrm>
            <a:off x="939800" y="5864225"/>
            <a:ext cx="5157788" cy="782638"/>
          </a:xfrm>
        </p:spPr>
        <p:txBody>
          <a:bodyPr/>
          <a:lstStyle/>
          <a:p>
            <a:pPr marL="114300" indent="0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r>
              <a:rPr lang="ru-RU" sz="1800" b="1" smtClean="0">
                <a:solidFill>
                  <a:srgbClr val="1F4E79"/>
                </a:solidFill>
                <a:latin typeface="Calibri" pitchFamily="34" charset="0"/>
                <a:cs typeface="Arial" charset="0"/>
                <a:sym typeface="Calibri" pitchFamily="34" charset="0"/>
              </a:rPr>
              <a:t>Братское захоронение лётчиков, погибших в 1942 г.</a:t>
            </a:r>
          </a:p>
        </p:txBody>
      </p:sp>
      <p:sp>
        <p:nvSpPr>
          <p:cNvPr id="25605" name="Текст 5"/>
          <p:cNvSpPr txBox="1">
            <a:spLocks noGrp="1"/>
          </p:cNvSpPr>
          <p:nvPr>
            <p:ph type="body" idx="4"/>
          </p:nvPr>
        </p:nvSpPr>
        <p:spPr>
          <a:xfrm>
            <a:off x="8956675" y="782638"/>
            <a:ext cx="3235325" cy="1609725"/>
          </a:xfrm>
        </p:spPr>
        <p:txBody>
          <a:bodyPr/>
          <a:lstStyle/>
          <a:p>
            <a:pPr marL="114300" indent="0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r>
              <a:rPr lang="ru-RU" sz="1800" i="1" smtClean="0">
                <a:solidFill>
                  <a:srgbClr val="1F4E79"/>
                </a:solidFill>
                <a:latin typeface="Calibri" pitchFamily="34" charset="0"/>
                <a:cs typeface="Arial" charset="0"/>
                <a:sym typeface="Calibri" pitchFamily="34" charset="0"/>
              </a:rPr>
              <a:t>Спят бойцы.</a:t>
            </a:r>
          </a:p>
          <a:p>
            <a:pPr marL="114300" indent="0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r>
              <a:rPr lang="ru-RU" sz="1800" i="1" smtClean="0">
                <a:solidFill>
                  <a:srgbClr val="1F4E79"/>
                </a:solidFill>
                <a:latin typeface="Calibri" pitchFamily="34" charset="0"/>
                <a:cs typeface="Arial" charset="0"/>
                <a:sym typeface="Calibri" pitchFamily="34" charset="0"/>
              </a:rPr>
              <a:t>Свое сказали.</a:t>
            </a:r>
          </a:p>
          <a:p>
            <a:pPr marL="114300" indent="0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r>
              <a:rPr lang="ru-RU" sz="1800" i="1" smtClean="0">
                <a:solidFill>
                  <a:srgbClr val="1F4E79"/>
                </a:solidFill>
                <a:latin typeface="Calibri" pitchFamily="34" charset="0"/>
                <a:cs typeface="Arial" charset="0"/>
                <a:sym typeface="Calibri" pitchFamily="34" charset="0"/>
              </a:rPr>
              <a:t>И уже навек правы.</a:t>
            </a:r>
          </a:p>
          <a:p>
            <a:pPr marL="114300" indent="0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r>
              <a:rPr lang="ru-RU" sz="1800" i="1" smtClean="0">
                <a:solidFill>
                  <a:srgbClr val="1F4E79"/>
                </a:solidFill>
                <a:latin typeface="Calibri" pitchFamily="34" charset="0"/>
                <a:cs typeface="Arial" charset="0"/>
                <a:sym typeface="Calibri" pitchFamily="34" charset="0"/>
              </a:rPr>
              <a:t>          Александр Твардовский</a:t>
            </a:r>
          </a:p>
        </p:txBody>
      </p:sp>
      <p:pic>
        <p:nvPicPr>
          <p:cNvPr id="25606" name="Рисунок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7838" y="1512888"/>
            <a:ext cx="5272087" cy="443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</a:pPr>
            <a:endParaRPr lang="ru-RU" smtClean="0">
              <a:latin typeface="Arial" charset="0"/>
              <a:cs typeface="Arial" charset="0"/>
            </a:endParaRPr>
          </a:p>
        </p:txBody>
      </p:sp>
      <p:sp>
        <p:nvSpPr>
          <p:cNvPr id="39939" name="Text Box 3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Территорией победы в селе Крутое называют старый яблоневый сад в лесу, где находится братское захоронение лётчиков 209-го ближнего бомбардировочного и 896-го истребительного авиаполков.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 В годы Великой Отечественной войны на этом месте располагался аэродром. Вокруг леса сохранились рвы, окопы, места для стоянки самолётов, землянки и блиндаж штаба полка. Поле между сёлами Крутое и Рябинки служило взлётной полосой. Лётный состав располагался в доме, построенном французами. 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Всё это убеждает в том, что село Крутое Липецкой области, а в годы войны Орловской,- не только место захоронения погибших лётчиков, но и та территория, с которой взлетали в небо соколы 40-й, 2-й воздушной и 15-й армий. В том, что Елец стал городом воинской славы, есть и их заслуга. 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157163"/>
            <a:ext cx="10515600" cy="701675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Calibri" pitchFamily="34" charset="0"/>
              <a:buNone/>
            </a:pPr>
            <a:r>
              <a:rPr lang="ru-RU" sz="4400" b="1" i="1" smtClean="0">
                <a:solidFill>
                  <a:srgbClr val="1F4E7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Писатели и поэты о наших местах</a:t>
            </a:r>
          </a:p>
        </p:txBody>
      </p:sp>
      <p:sp>
        <p:nvSpPr>
          <p:cNvPr id="26626" name="Текст 2"/>
          <p:cNvSpPr txBox="1">
            <a:spLocks noGrp="1"/>
          </p:cNvSpPr>
          <p:nvPr>
            <p:ph type="body" idx="1"/>
          </p:nvPr>
        </p:nvSpPr>
        <p:spPr>
          <a:xfrm>
            <a:off x="1804988" y="4678363"/>
            <a:ext cx="2239962" cy="500062"/>
          </a:xfrm>
        </p:spPr>
        <p:txBody>
          <a:bodyPr/>
          <a:lstStyle/>
          <a:p>
            <a:pPr eaLnBrk="1" hangingPunct="1">
              <a:spcAft>
                <a:spcPct val="0"/>
              </a:spcAft>
              <a:buClr>
                <a:srgbClr val="000000"/>
              </a:buClr>
            </a:pPr>
            <a:r>
              <a:rPr lang="ru-RU" smtClean="0">
                <a:solidFill>
                  <a:srgbClr val="1F4E79"/>
                </a:solidFill>
                <a:latin typeface="Calibri" pitchFamily="34" charset="0"/>
                <a:cs typeface="Arial" charset="0"/>
                <a:sym typeface="Calibri" pitchFamily="34" charset="0"/>
              </a:rPr>
              <a:t>Н. С. Лесков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5013325" y="1041400"/>
            <a:ext cx="5964238" cy="1452563"/>
          </a:xfrm>
        </p:spPr>
        <p:txBody>
          <a:bodyPr/>
          <a:lstStyle/>
          <a:p>
            <a:pPr marL="114300" indent="0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r>
              <a:rPr lang="ru-RU" sz="2800" i="1" smtClean="0">
                <a:solidFill>
                  <a:srgbClr val="1F4E7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«Господи Боже, что за край!» (Из повести «Деревня»)</a:t>
            </a:r>
          </a:p>
        </p:txBody>
      </p:sp>
      <p:sp>
        <p:nvSpPr>
          <p:cNvPr id="26628" name="Текст 4"/>
          <p:cNvSpPr txBox="1">
            <a:spLocks noGrp="1"/>
          </p:cNvSpPr>
          <p:nvPr>
            <p:ph type="body" idx="3"/>
          </p:nvPr>
        </p:nvSpPr>
        <p:spPr>
          <a:xfrm>
            <a:off x="7996238" y="6188075"/>
            <a:ext cx="2328862" cy="517525"/>
          </a:xfrm>
        </p:spPr>
        <p:txBody>
          <a:bodyPr/>
          <a:lstStyle/>
          <a:p>
            <a:pPr eaLnBrk="1" hangingPunct="1">
              <a:spcAft>
                <a:spcPct val="0"/>
              </a:spcAft>
              <a:buClr>
                <a:srgbClr val="000000"/>
              </a:buClr>
            </a:pPr>
            <a:r>
              <a:rPr lang="ru-RU" smtClean="0">
                <a:solidFill>
                  <a:srgbClr val="1F4E79"/>
                </a:solidFill>
                <a:latin typeface="Calibri" pitchFamily="34" charset="0"/>
                <a:cs typeface="Arial" charset="0"/>
                <a:sym typeface="Calibri" pitchFamily="34" charset="0"/>
              </a:rPr>
              <a:t>И. А . Бунин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idx="4"/>
          </p:nvPr>
        </p:nvSpPr>
        <p:spPr>
          <a:xfrm>
            <a:off x="496888" y="5178425"/>
            <a:ext cx="6353175" cy="1554163"/>
          </a:xfrm>
        </p:spPr>
        <p:txBody>
          <a:bodyPr/>
          <a:lstStyle/>
          <a:p>
            <a:pPr marL="114300" indent="0" eaLnBrk="1" hangingPunct="1">
              <a:spcAft>
                <a:spcPct val="0"/>
              </a:spcAft>
              <a:buClr>
                <a:srgbClr val="000000"/>
              </a:buClr>
              <a:buFont typeface="Arial" charset="0"/>
              <a:buNone/>
            </a:pPr>
            <a:r>
              <a:rPr lang="ru-RU" sz="2800" i="1" smtClean="0">
                <a:solidFill>
                  <a:srgbClr val="1F4E7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Arial" charset="0"/>
                <a:sym typeface="Calibri" pitchFamily="34" charset="0"/>
              </a:rPr>
              <a:t>«…и остановились в Елецком уезде, в селе Крутом лошадей кормить…» ( Из повести «Очарованный странник»)</a:t>
            </a:r>
          </a:p>
        </p:txBody>
      </p:sp>
      <p:pic>
        <p:nvPicPr>
          <p:cNvPr id="26630" name="Рисунок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43675" y="1968500"/>
            <a:ext cx="4511675" cy="424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Рисунок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3775" y="820738"/>
            <a:ext cx="3597275" cy="417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</a:pPr>
            <a:endParaRPr lang="ru-RU" smtClean="0">
              <a:latin typeface="Arial" charset="0"/>
              <a:cs typeface="Arial" charset="0"/>
            </a:endParaRPr>
          </a:p>
        </p:txBody>
      </p:sp>
      <p:sp>
        <p:nvSpPr>
          <p:cNvPr id="40963" name="Text Box 3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Не обошли наш край вниманием писатели и поэты. Родные места описаны в творчестве Ивана Алексеевича Бунина и Николая Семёновича Лескова. В повести Лескова «Очарованный странник» герой рассказывает: «…и остановились в Елецком уезде, в селе Крутом лошадей кормить…». 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Иван Алексеевич Бунин в повести «Деревня» восклицает о елецких местах: «Господи боже, что за край! Чернозём на полтора аршина, да какой!» Был ли Бунин в селе Крутом доподлинно неизвестно, но то что он хорошо знал близлежащие места и наши яблоневые сады, использовал географические названия доказывают его повесть «Деревня» и рассказ «Антоновские яблоки».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Елец и елецкий край воспет в творчестве современных поэтов. Особого внимания заслуживает творчество поэта и прозаика Василия Васильевича Бутова. Вот как он пишет о елецком крае: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                           Здесь всё: и улицы, и кровли,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                           И храмов перезвон седой –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                           Пронизано большой любовью, 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                           Глубокой памятью людской.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</a:pPr>
            <a:endParaRPr lang="ru-RU" smtClean="0">
              <a:latin typeface="Arial" charset="0"/>
              <a:cs typeface="Arial" charset="0"/>
            </a:endParaRPr>
          </a:p>
        </p:txBody>
      </p:sp>
      <p:sp>
        <p:nvSpPr>
          <p:cNvPr id="41987" name="Text Box 3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Заключение.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Изучение прошлого родного края позволило мне узнать о событиях и переменах на историческом фоне, о жизни людей в прошлом, их занятиях, труде.Эта работа стала для меня познавательной и интересной. Каждая из освещённых в проекте тем может быть информационно доработана и более углублена, но поставленные цели и задачи выполнены. 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charset="0"/>
              <a:buNone/>
            </a:pPr>
            <a:r>
              <a:rPr lang="ru-RU" smtClean="0">
                <a:latin typeface="Arial" charset="0"/>
                <a:cs typeface="Arial" charset="0"/>
              </a:rPr>
              <a:t>Самоё главное, что я для себя отметила-это преданность и любовь людей к своей земле, именно на ней держится жизнь. Как писал И.С. Тургенев: «Только ею, только любовью держится и движется жизнь.»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31"/>
          <p:cNvSpPr txBox="1">
            <a:spLocks noGrp="1"/>
          </p:cNvSpPr>
          <p:nvPr>
            <p:ph type="title"/>
          </p:nvPr>
        </p:nvSpPr>
        <p:spPr>
          <a:xfrm>
            <a:off x="838200" y="1925638"/>
            <a:ext cx="10515600" cy="1325562"/>
          </a:xfrm>
          <a:solidFill>
            <a:schemeClr val="lt1">
              <a:alpha val="60000"/>
            </a:schemeClr>
          </a:solidFill>
        </p:spPr>
        <p:txBody>
          <a:bodyPr/>
          <a:lstStyle/>
          <a:p>
            <a:pPr algn="ctr" eaLnBrk="1" fontAlgn="auto" hangingPunct="1">
              <a:buSzPts val="4400"/>
              <a:buFont typeface="Times New Roman"/>
              <a:buNone/>
              <a:defRPr/>
            </a:pPr>
            <a:r>
              <a:rPr lang="ru-RU" sz="4400" b="1" i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/>
                <a:cs typeface="Calibri" panose="020F0502020204030204" pitchFamily="34" charset="0"/>
                <a:sym typeface="Times New Roman"/>
              </a:rPr>
              <a:t>Спасибо за внимание!</a:t>
            </a:r>
            <a:endParaRPr sz="4400" b="1" i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/>
              <a:cs typeface="Calibri" panose="020F0502020204030204" pitchFamily="34" charset="0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2889</TotalTime>
  <Words>1882</Words>
  <Application>Microsoft Office PowerPoint</Application>
  <PresentationFormat>Произвольный</PresentationFormat>
  <Paragraphs>113</Paragraphs>
  <Slides>27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2" baseType="lpstr">
      <vt:lpstr>Arial</vt:lpstr>
      <vt:lpstr>Calibri</vt:lpstr>
      <vt:lpstr>Wingdings</vt:lpstr>
      <vt:lpstr>Times New Roman</vt:lpstr>
      <vt:lpstr>Тема Office</vt:lpstr>
      <vt:lpstr>   Родник  Ельца славного, православного                 (история с. Крутое Елецкого района)</vt:lpstr>
      <vt:lpstr>Цели и задачи</vt:lpstr>
      <vt:lpstr>Слайд 3</vt:lpstr>
      <vt:lpstr>Древний, как сама Русь</vt:lpstr>
      <vt:lpstr>Слайд 5</vt:lpstr>
      <vt:lpstr>Часовни и памятники</vt:lpstr>
      <vt:lpstr>Слайд 7</vt:lpstr>
      <vt:lpstr>Богоматерь Елецкая</vt:lpstr>
      <vt:lpstr>Город-крепость</vt:lpstr>
      <vt:lpstr>Слайд 10</vt:lpstr>
      <vt:lpstr>Село Крутое</vt:lpstr>
      <vt:lpstr>Слайд 12</vt:lpstr>
      <vt:lpstr>Село Крутое на карте Елецкого района Липецкой области</vt:lpstr>
      <vt:lpstr>Слайд 14</vt:lpstr>
      <vt:lpstr>Храм во имя Святой Троицы</vt:lpstr>
      <vt:lpstr>Слайд 16</vt:lpstr>
      <vt:lpstr>ХlX век- расцвет села Крутое</vt:lpstr>
      <vt:lpstr>Увлечения и промыслы</vt:lpstr>
      <vt:lpstr>Слайд 19</vt:lpstr>
      <vt:lpstr>Хранитель памяти</vt:lpstr>
      <vt:lpstr>Слайд 21</vt:lpstr>
      <vt:lpstr>Территория победы</vt:lpstr>
      <vt:lpstr>Слайд 23</vt:lpstr>
      <vt:lpstr>Писатели и поэты о наших местах</vt:lpstr>
      <vt:lpstr>Слайд 25</vt:lpstr>
      <vt:lpstr>Слайд 26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Родник Ельца славного, православного</dc:title>
  <dc:creator>Полина Смагина</dc:creator>
  <cp:lastModifiedBy>admin</cp:lastModifiedBy>
  <cp:revision>35</cp:revision>
  <dcterms:modified xsi:type="dcterms:W3CDTF">2024-05-20T15:19:53Z</dcterms:modified>
</cp:coreProperties>
</file>