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63" r:id="rId3"/>
    <p:sldId id="264" r:id="rId4"/>
    <p:sldId id="265" r:id="rId5"/>
    <p:sldId id="266" r:id="rId6"/>
    <p:sldId id="272" r:id="rId7"/>
    <p:sldId id="267" r:id="rId8"/>
    <p:sldId id="268" r:id="rId9"/>
    <p:sldId id="269" r:id="rId10"/>
    <p:sldId id="270" r:id="rId11"/>
    <p:sldId id="271" r:id="rId12"/>
    <p:sldId id="273" r:id="rId13"/>
    <p:sldId id="274" r:id="rId14"/>
    <p:sldId id="275" r:id="rId15"/>
    <p:sldId id="276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93" r:id="rId24"/>
    <p:sldId id="289" r:id="rId25"/>
    <p:sldId id="290" r:id="rId26"/>
    <p:sldId id="291" r:id="rId27"/>
    <p:sldId id="292" r:id="rId28"/>
    <p:sldId id="277" r:id="rId29"/>
    <p:sldId id="278" r:id="rId30"/>
    <p:sldId id="279" r:id="rId31"/>
    <p:sldId id="280" r:id="rId32"/>
    <p:sldId id="294" r:id="rId33"/>
    <p:sldId id="261" r:id="rId34"/>
    <p:sldId id="262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2781"/>
    <a:srgbClr val="CC66FF"/>
    <a:srgbClr val="AB0043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0" autoAdjust="0"/>
  </p:normalViewPr>
  <p:slideViewPr>
    <p:cSldViewPr>
      <p:cViewPr varScale="1">
        <p:scale>
          <a:sx n="76" d="100"/>
          <a:sy n="76" d="100"/>
        </p:scale>
        <p:origin x="-102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6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i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Активно участвовали
32%</a:t>
                    </a: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-0.16595655064841575"/>
                  <c:y val="-0.21658443899858576"/>
                </c:manualLayout>
              </c:layout>
              <c:tx>
                <c:rich>
                  <a:bodyPr/>
                  <a:lstStyle/>
                  <a:p>
                    <a:r>
                      <a:rPr lang="ru-RU" b="1" i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Участвовали эпизодически
12%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18748146074343675"/>
                  <c:y val="-0.14391419433413671"/>
                </c:manualLayout>
              </c:layout>
              <c:tx>
                <c:rich>
                  <a:bodyPr/>
                  <a:lstStyle/>
                  <a:p>
                    <a:r>
                      <a:rPr lang="ru-RU" b="1" i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Не участвовали
56%</a:t>
                    </a:r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Активно участвовали</c:v>
                </c:pt>
                <c:pt idx="1">
                  <c:v>Участвовали эпизодически</c:v>
                </c:pt>
                <c:pt idx="2">
                  <c:v>Не участвовали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32</c:v>
                </c:pt>
                <c:pt idx="1">
                  <c:v>12</c:v>
                </c:pt>
                <c:pt idx="2">
                  <c:v>56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20028856868627118"/>
                  <c:y val="-0.18377294001851222"/>
                </c:manualLayout>
              </c:layout>
              <c:tx>
                <c:rich>
                  <a:bodyPr/>
                  <a:lstStyle/>
                  <a:p>
                    <a:r>
                      <a:rPr lang="ru-RU" b="1" i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Считают опыт интересным
60%</a:t>
                    </a: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6211411495484698"/>
                  <c:y val="-0.20554261434350568"/>
                </c:manualLayout>
              </c:layout>
              <c:tx>
                <c:rich>
                  <a:bodyPr/>
                  <a:lstStyle/>
                  <a:p>
                    <a:r>
                      <a:rPr lang="ru-RU" sz="1600" b="1" i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Не видят особой необходимости в данном проекте
8%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20374848290086919"/>
                  <c:y val="0.10159108640660529"/>
                </c:manualLayout>
              </c:layout>
              <c:tx>
                <c:rich>
                  <a:bodyPr/>
                  <a:lstStyle/>
                  <a:p>
                    <a:r>
                      <a:rPr lang="ru-RU" b="1" i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Не проявили интереса к данному проекту
32%</a:t>
                    </a:r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Считают опыт интересным</c:v>
                </c:pt>
                <c:pt idx="1">
                  <c:v>Не видят особой необходимости в данном проекте</c:v>
                </c:pt>
                <c:pt idx="2">
                  <c:v>Не проявили интереса к данному проекту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60</c:v>
                </c:pt>
                <c:pt idx="1">
                  <c:v>8</c:v>
                </c:pt>
                <c:pt idx="2">
                  <c:v>32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410FA-6994-4797-BC87-C84953E2D4A9}" type="datetimeFigureOut">
              <a:rPr lang="ru-RU" smtClean="0"/>
              <a:pPr/>
              <a:t>03.12.2011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6CD85-3F42-488C-893A-363CFED11D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0B51F-00EF-42B4-82DE-3AB1EB478D57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32772-B5C4-4BD0-B121-8166F31D28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3C805-8E27-4AC1-B7C9-E372C4756054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97C0F-5819-4E98-AE6E-204D6E1BC3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AF346-DD9B-4D55-A7F6-3C7BB5CE6B25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B9732-C287-48A4-9CBC-D281AA7BDCC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1ACD1-3F2D-4A3B-B194-030D676834CA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244D9-1352-40EB-B20F-129FFDEF994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55A7D-86AF-47FB-AA90-8364BE85E8FF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EB7E3-40BC-4AA4-8A78-49C4E660F47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A8828-9FC2-4A50-97F0-27610F9DDDD4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9F95D-BC18-4C4D-B546-65A1845554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0098A-C19B-4643-BD1B-475B5D08DE47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52E61-7C57-46B8-B2F5-146A181F75B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6ACD1-E219-42B5-BBD5-EEE68B75A964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A02AC-E314-4B42-A83F-B56CE89F15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54415-6F37-446C-B0AF-AD1068C3BBEE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C152B-E88F-4D61-9660-5DAB29DA02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B5B2D-98C3-42DD-817E-B4B4687934CB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D214F-2182-4929-8527-8F7F089614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C97B0-AA88-455B-9869-558A0D9B0409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3182E-B7BC-43C5-A834-6FAB801209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88000" sy="95000" flip="none" algn="t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5B653DE-5EC3-4061-8EEF-536655FDF528}" type="datetimeFigureOut">
              <a:rPr lang="ru-RU" smtClean="0"/>
              <a:pPr>
                <a:defRPr/>
              </a:pPr>
              <a:t>03.12.2011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DDD4DB-B172-48AC-8EDC-E73147C711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://lc8.ru/igry-s-prishchepkami.html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mamaclub.ua/rannee-razvitie-rebenka/metodiki-razvitiya-detey/material/igry-s-prishchepkami-sposobstvuyut-razvitiyu-melkoy-motoriki-918.html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nattik.ru/?cat=92" TargetMode="External"/><Relationship Id="rId5" Type="http://schemas.openxmlformats.org/officeDocument/2006/relationships/hyperlink" Target="http://www.liveinternet.ru/users/olga0209/rubric/1587608/" TargetMode="External"/><Relationship Id="rId4" Type="http://schemas.openxmlformats.org/officeDocument/2006/relationships/hyperlink" Target="http://skyclipart.ru/detsad/raznoe_dou/62390-razvivayuschaya-igra-s-prischepkami.html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3571876"/>
            <a:ext cx="5429288" cy="2286016"/>
          </a:xfrm>
          <a:solidFill>
            <a:srgbClr val="CC66FF">
              <a:alpha val="60000"/>
            </a:srgb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 проекта: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Кувшинова Валентина Алексеевна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 МДОУ Детский сад комбинированного вида №11 «Олененок» г. Мичуринска Тамбовской области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58" y="357166"/>
            <a:ext cx="8429684" cy="1643074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1439" y="214290"/>
            <a:ext cx="8501122" cy="2071702"/>
          </a:xfrm>
        </p:spPr>
        <p:txBody>
          <a:bodyPr/>
          <a:lstStyle/>
          <a:p>
            <a:r>
              <a:rPr lang="ru-RU" sz="2800" dirty="0" smtClean="0">
                <a:solidFill>
                  <a:schemeClr val="tx2"/>
                </a:solidFill>
                <a:latin typeface="Comic Sans MS" pitchFamily="66" charset="0"/>
              </a:rPr>
              <a:t/>
            </a:r>
            <a:br>
              <a:rPr lang="ru-RU" sz="2800" dirty="0" smtClean="0">
                <a:solidFill>
                  <a:schemeClr val="tx2"/>
                </a:solidFill>
                <a:latin typeface="Comic Sans MS" pitchFamily="66" charset="0"/>
              </a:rPr>
            </a:br>
            <a: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Педагогический проект </a:t>
            </a:r>
            <a:br>
              <a:rPr lang="ru-RU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«Развитие сенсомоторных навыков у детей 4-5 лет»</a:t>
            </a:r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6"/>
          <p:cNvSpPr>
            <a:spLocks noGrp="1"/>
          </p:cNvSpPr>
          <p:nvPr>
            <p:ph sz="half" idx="1"/>
          </p:nvPr>
        </p:nvSpPr>
        <p:spPr>
          <a:xfrm>
            <a:off x="4143372" y="1071546"/>
            <a:ext cx="4786346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85000" lnSpcReduction="20000"/>
          </a:bodyPr>
          <a:lstStyle/>
          <a:p>
            <a:pPr marL="0" algn="ctr">
              <a:spcBef>
                <a:spcPts val="0"/>
              </a:spcBef>
              <a:buNone/>
              <a:defRPr/>
            </a:pPr>
            <a: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«Истоки способностей и дарования детей – на кончиках их пальцев. </a:t>
            </a:r>
            <a:b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От пальцев, образно говоря, идут тончайшие нити-ручейки,</a:t>
            </a:r>
            <a:b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которые питают источник творческой мысли. </a:t>
            </a:r>
            <a:b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Другими словами, чем больше мастерства в детской руке,</a:t>
            </a:r>
            <a:b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 тем умнее ребенок»</a:t>
            </a:r>
          </a:p>
          <a:p>
            <a:pPr algn="r">
              <a:buNone/>
              <a:defRPr/>
            </a:pPr>
            <a:r>
              <a:rPr lang="ru-RU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В.А. Сухомлинский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5" name="Picture 7" descr="SAM_1564"/>
          <p:cNvPicPr>
            <a:picLocks noChangeAspect="1" noChangeArrowheads="1"/>
          </p:cNvPicPr>
          <p:nvPr/>
        </p:nvPicPr>
        <p:blipFill>
          <a:blip r:embed="rId2"/>
          <a:srcRect l="6859" t="1112"/>
          <a:stretch>
            <a:fillRect/>
          </a:stretch>
        </p:blipFill>
        <p:spPr bwMode="auto">
          <a:xfrm rot="20949383">
            <a:off x="498195" y="3494840"/>
            <a:ext cx="3221722" cy="256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Администратор\Рабочий стол\шаблоны презентаций\DSC034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3736">
            <a:off x="340578" y="602929"/>
            <a:ext cx="3266788" cy="245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AM_1542"/>
          <p:cNvPicPr>
            <a:picLocks noChangeAspect="1" noChangeArrowheads="1"/>
          </p:cNvPicPr>
          <p:nvPr/>
        </p:nvPicPr>
        <p:blipFill>
          <a:blip r:embed="rId2"/>
          <a:srcRect l="2686" t="11786" b="57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786182" y="428604"/>
            <a:ext cx="4857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Творческое название проекта</a:t>
            </a:r>
            <a:endParaRPr lang="ru-RU" sz="2800" b="1" i="1" dirty="0" smtClean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WordArt 6"/>
          <p:cNvSpPr>
            <a:spLocks noChangeArrowheads="1" noChangeShapeType="1" noTextEdit="1"/>
          </p:cNvSpPr>
          <p:nvPr/>
        </p:nvSpPr>
        <p:spPr bwMode="auto">
          <a:xfrm>
            <a:off x="4071934" y="1285860"/>
            <a:ext cx="4824413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mic Sans MS"/>
              </a:rPr>
              <a:t>Весёлая прищепка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1142976" y="285728"/>
            <a:ext cx="6929486" cy="2571768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10000"/>
          </a:bodyPr>
          <a:lstStyle/>
          <a:p>
            <a:pPr algn="ctr">
              <a:buNone/>
              <a:defRPr/>
            </a:pPr>
            <a:r>
              <a:rPr lang="ru-RU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Тонкие движения пальцев рук способствуют развити</a:t>
            </a:r>
            <a:r>
              <a:rPr lang="ru-RU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ю</a:t>
            </a:r>
            <a:r>
              <a:rPr lang="ru-RU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речи, внимания, памяти, воображения, а, следовательно, коммуникативных навыков, творческого мышления и познавательного интереса.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6" name="Picture 8" descr="SAM_1559"/>
          <p:cNvPicPr>
            <a:picLocks noChangeAspect="1" noChangeArrowheads="1"/>
          </p:cNvPicPr>
          <p:nvPr/>
        </p:nvPicPr>
        <p:blipFill>
          <a:blip r:embed="rId2"/>
          <a:srcRect l="2275" r="3600" b="22900"/>
          <a:stretch>
            <a:fillRect/>
          </a:stretch>
        </p:blipFill>
        <p:spPr bwMode="auto">
          <a:xfrm rot="21014835">
            <a:off x="760054" y="3275711"/>
            <a:ext cx="4319588" cy="29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SAM_15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59547">
            <a:off x="4823709" y="3575609"/>
            <a:ext cx="3592862" cy="2695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Аннотация проекта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214282" y="1928802"/>
            <a:ext cx="8786874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ru-RU" i="1" dirty="0" smtClean="0">
                <a:cs typeface="Times New Roman" pitchFamily="18" charset="0"/>
              </a:rPr>
              <a:t>Проект представляет собой практическую реализацию системы кружковой работы. Кружок «Веселая прищепка» функционирует на базе группы </a:t>
            </a:r>
            <a:r>
              <a:rPr lang="ru-RU" i="1" dirty="0" err="1" smtClean="0">
                <a:cs typeface="Times New Roman" pitchFamily="18" charset="0"/>
              </a:rPr>
              <a:t>общеразвивающей</a:t>
            </a:r>
            <a:r>
              <a:rPr lang="ru-RU" i="1" dirty="0" smtClean="0">
                <a:cs typeface="Times New Roman" pitchFamily="18" charset="0"/>
              </a:rPr>
              <a:t> направленности для детей 4-5 лет. На игровых занятиях кружка дети знакомятся с прищепками как средством развития мелкой моторики и средством создания игрушек и пособий  для сюжетно-ролевых игр. </a:t>
            </a:r>
          </a:p>
          <a:p>
            <a:pPr>
              <a:lnSpc>
                <a:spcPct val="80000"/>
              </a:lnSpc>
            </a:pPr>
            <a:r>
              <a:rPr lang="ru-RU" i="1" dirty="0" smtClean="0">
                <a:cs typeface="Times New Roman" pitchFamily="18" charset="0"/>
              </a:rPr>
              <a:t>Элементы игровых занятий кружка «Веселая прищепка» используются также в ходе интегрированных занятий и совместной творческой деятельности с родителями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AM_15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43053">
            <a:off x="450914" y="546553"/>
            <a:ext cx="4386876" cy="3290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SAM_1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16884">
            <a:off x="4619032" y="3313785"/>
            <a:ext cx="4004467" cy="3002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Паспорт проекта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Group 50"/>
          <p:cNvGraphicFramePr>
            <a:graphicFrameLocks noGrp="1"/>
          </p:cNvGraphicFramePr>
          <p:nvPr/>
        </p:nvGraphicFramePr>
        <p:xfrm>
          <a:off x="457200" y="1857364"/>
          <a:ext cx="8229600" cy="4480560"/>
        </p:xfrm>
        <a:graphic>
          <a:graphicData uri="http://schemas.openxmlformats.org/drawingml/2006/table">
            <a:tbl>
              <a:tblPr/>
              <a:tblGrid>
                <a:gridCol w="3186113"/>
                <a:gridCol w="5043487"/>
              </a:tblGrid>
              <a:tr h="1177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Тип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Групповой, открытый, практико-ориентированный, долгосрочный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Срок реализации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 учебный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Участники проекта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Дети 4-5 лет, родители, воспитатель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Широта охвата содержания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Развитие сенсомоторных навыков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Форма представления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Слайдовая презентация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вопросы проекта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214282" y="1928802"/>
            <a:ext cx="8786874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ru-RU" i="1" dirty="0" smtClean="0"/>
              <a:t>Как сделать так, чтоб мир для ребенка стал многозначным, многообразным, добрым и прекрасным, а сам ребенок - здоровым и успешным?</a:t>
            </a:r>
          </a:p>
          <a:p>
            <a:pPr>
              <a:lnSpc>
                <a:spcPct val="90000"/>
              </a:lnSpc>
            </a:pPr>
            <a:r>
              <a:rPr lang="ru-RU" i="1" dirty="0" smtClean="0"/>
              <a:t>Чем обусловлена необходимость развития сенсомоторных навыков у дошкольников?</a:t>
            </a:r>
          </a:p>
          <a:p>
            <a:pPr>
              <a:lnSpc>
                <a:spcPct val="90000"/>
              </a:lnSpc>
            </a:pPr>
            <a:r>
              <a:rPr lang="ru-RU" i="1" dirty="0" smtClean="0"/>
              <a:t>Какие игры и задания помогают обеспечить необходимый уровень развития мелкой моторики и сенсорных навыков у дошкольников?</a:t>
            </a:r>
          </a:p>
          <a:p>
            <a:pPr>
              <a:lnSpc>
                <a:spcPct val="90000"/>
              </a:lnSpc>
            </a:pPr>
            <a:r>
              <a:rPr lang="ru-RU" i="1" dirty="0" smtClean="0"/>
              <a:t>Как организовать дополнительные образовательные услуги, чтобы максимально заинтересовать детей и их родителей?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Волшебный мир прищепок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8" descr="SAM_15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216048">
            <a:off x="4912204" y="1888907"/>
            <a:ext cx="2982080" cy="2236559"/>
          </a:xfrm>
          <a:prstGeom prst="rect">
            <a:avLst/>
          </a:prstGeom>
          <a:noFill/>
        </p:spPr>
      </p:pic>
      <p:pic>
        <p:nvPicPr>
          <p:cNvPr id="9" name="Picture 11" descr="SAM_15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00468">
            <a:off x="4918609" y="4440256"/>
            <a:ext cx="2896651" cy="2172883"/>
          </a:xfrm>
          <a:prstGeom prst="rect">
            <a:avLst/>
          </a:prstGeom>
          <a:noFill/>
        </p:spPr>
      </p:pic>
      <p:pic>
        <p:nvPicPr>
          <p:cNvPr id="7" name="Picture 5" descr="SAM_1574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 l="5867" t="19713" r="5841"/>
          <a:stretch>
            <a:fillRect/>
          </a:stretch>
        </p:blipFill>
        <p:spPr>
          <a:xfrm rot="21321944">
            <a:off x="616227" y="2373343"/>
            <a:ext cx="4053689" cy="304026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Гипотеза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3929058" y="1928802"/>
            <a:ext cx="4857784" cy="4286280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None/>
              <a:defRPr/>
            </a:pPr>
            <a:r>
              <a:rPr lang="ru-RU" i="1" dirty="0" smtClean="0"/>
              <a:t>Если сделать процесс развития сенсомоторных навыков увлекательным для детей и взрослых, то можно значительно повысить уровень развития творческого мышления и коммуникативных навыков дошкольников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6" name="Picture 9" descr="SAM_1568"/>
          <p:cNvPicPr>
            <a:picLocks noChangeAspect="1" noChangeArrowheads="1"/>
          </p:cNvPicPr>
          <p:nvPr/>
        </p:nvPicPr>
        <p:blipFill>
          <a:blip r:embed="rId2"/>
          <a:srcRect l="20425" t="15134" r="13800" b="12300"/>
          <a:stretch>
            <a:fillRect/>
          </a:stretch>
        </p:blipFill>
        <p:spPr bwMode="auto">
          <a:xfrm rot="551083">
            <a:off x="584758" y="1909522"/>
            <a:ext cx="2617822" cy="216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DSC044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14064">
            <a:off x="880556" y="4381111"/>
            <a:ext cx="2738583" cy="2054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проекта: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4429124" y="2143116"/>
            <a:ext cx="4429156" cy="3500462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lnSpcReduction="10000"/>
          </a:bodyPr>
          <a:lstStyle/>
          <a:p>
            <a:pPr algn="ctr">
              <a:buNone/>
              <a:defRPr/>
            </a:pPr>
            <a:r>
              <a:rPr lang="ru-RU" i="1" dirty="0" smtClean="0"/>
              <a:t>Развитие сенсомоторных навыков как основа интеллектуального развития  дошкольников </a:t>
            </a:r>
          </a:p>
          <a:p>
            <a:pPr algn="ctr">
              <a:buNone/>
              <a:defRPr/>
            </a:pPr>
            <a:r>
              <a:rPr lang="ru-RU" i="1" dirty="0" smtClean="0"/>
              <a:t>4-5 лет 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6" name="Picture 8" descr="SAM_15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349500"/>
            <a:ext cx="4067175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4250561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42862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Методические задачи: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285720" y="1928802"/>
            <a:ext cx="4286280" cy="4357718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77500" lnSpcReduction="20000"/>
          </a:bodyPr>
          <a:lstStyle/>
          <a:p>
            <a:pPr marL="0" indent="273050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r>
              <a:rPr lang="ru-RU" i="1" dirty="0" smtClean="0"/>
              <a:t>совершенствовать эстетический вкус</a:t>
            </a:r>
          </a:p>
          <a:p>
            <a:pPr marL="0" indent="273050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endParaRPr lang="ru-RU" sz="1800" i="1" dirty="0" smtClean="0"/>
          </a:p>
          <a:p>
            <a:pPr marL="0" indent="273050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r>
              <a:rPr lang="ru-RU" i="1" dirty="0" smtClean="0"/>
              <a:t>формировать сенсорные эталоны</a:t>
            </a:r>
          </a:p>
          <a:p>
            <a:pPr marL="0" indent="273050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endParaRPr lang="ru-RU" sz="1800" i="1" dirty="0" smtClean="0"/>
          </a:p>
          <a:p>
            <a:pPr marL="0" indent="273050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r>
              <a:rPr lang="ru-RU" i="1" dirty="0" smtClean="0"/>
              <a:t> создать оптимальные условия для развития тактильной чувствительности рук и координации движений пальцев у детей</a:t>
            </a:r>
          </a:p>
          <a:p>
            <a:pPr marL="0" indent="273050"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endParaRPr lang="ru-RU" sz="1700" i="1" dirty="0" smtClean="0"/>
          </a:p>
          <a:p>
            <a:pPr marL="0" indent="273050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ru-RU" i="1" dirty="0" smtClean="0"/>
              <a:t>формировать активную позицию родителей по развитию мелкой моторики у детей.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sp>
        <p:nvSpPr>
          <p:cNvPr id="6" name="Содержимое 6"/>
          <p:cNvSpPr txBox="1">
            <a:spLocks/>
          </p:cNvSpPr>
          <p:nvPr/>
        </p:nvSpPr>
        <p:spPr bwMode="auto">
          <a:xfrm>
            <a:off x="5000628" y="1928802"/>
            <a:ext cx="3786214" cy="4357718"/>
          </a:xfrm>
          <a:prstGeom prst="rect">
            <a:avLst/>
          </a:prstGeo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r>
              <a:rPr lang="ru-RU" sz="2400" i="1" dirty="0" smtClean="0"/>
              <a:t>формировать умение доводить начатое дело до конца</a:t>
            </a:r>
          </a:p>
          <a:p>
            <a:pPr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endParaRPr lang="ru-RU" sz="2400" i="1" dirty="0" smtClean="0"/>
          </a:p>
          <a:p>
            <a:pPr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r>
              <a:rPr lang="ru-RU" sz="2400" i="1" dirty="0" smtClean="0"/>
              <a:t>учить изготовлению элементарных поделок из прищепок</a:t>
            </a:r>
          </a:p>
          <a:p>
            <a:pPr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endParaRPr lang="ru-RU" sz="2400" i="1" dirty="0" smtClean="0"/>
          </a:p>
          <a:p>
            <a:pPr>
              <a:lnSpc>
                <a:spcPct val="80000"/>
              </a:lnSpc>
              <a:buClr>
                <a:schemeClr val="tx1"/>
              </a:buClr>
              <a:buSzPct val="70000"/>
              <a:buFont typeface="Wingdings" pitchFamily="2" charset="2"/>
              <a:buChar char="ü"/>
            </a:pPr>
            <a:r>
              <a:rPr lang="ru-RU" sz="2400" i="1" dirty="0" smtClean="0"/>
              <a:t>учить работать в команде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84521" y="447219"/>
            <a:ext cx="4250561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4659788" y="236546"/>
            <a:ext cx="4286280" cy="168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Дидактические задачи: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build="p" animBg="1"/>
      <p:bldP spid="6" grpId="0" animBg="1"/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организации продуктивной деятельности детей</a:t>
            </a:r>
            <a:r>
              <a:rPr lang="ru-RU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607191" y="1928802"/>
            <a:ext cx="7929618" cy="3929090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i="1" dirty="0" smtClean="0"/>
              <a:t>подгрупповые кружковые занятия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самостоятельная творческая деятельность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совместная деятельность детей и родителей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организация выставок совместного детско-родительского творчества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Направления развития детей в ходе реализации проекта:</a:t>
            </a:r>
            <a:endParaRPr lang="ru-RU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571472" y="2130427"/>
            <a:ext cx="3135342" cy="1298573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</a:rPr>
              <a:t>познавательное</a:t>
            </a:r>
            <a:r>
              <a:rPr lang="ru-RU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2500298" y="3498852"/>
            <a:ext cx="4662503" cy="164466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перцептивно-эмоциональное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4748362" y="5299077"/>
            <a:ext cx="3457427" cy="1298573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</a:rPr>
              <a:t>практическое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Принципы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2571736" y="4286256"/>
            <a:ext cx="3024187" cy="1655763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интеграции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5292725" y="2708275"/>
            <a:ext cx="3024188" cy="1655763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преемственности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3857620" y="1571612"/>
            <a:ext cx="434973" cy="2801943"/>
          </a:xfrm>
          <a:prstGeom prst="downArrow">
            <a:avLst>
              <a:gd name="adj1" fmla="val 50000"/>
              <a:gd name="adj2" fmla="val 21475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357158" y="2744787"/>
            <a:ext cx="2592387" cy="1368425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</a:rPr>
              <a:t>доступности</a:t>
            </a:r>
            <a:r>
              <a:rPr lang="ru-RU" sz="2400" b="1" dirty="0">
                <a:latin typeface="Comic Sans MS" pitchFamily="66" charset="0"/>
              </a:rPr>
              <a:t> </a:t>
            </a: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 rot="1912237">
            <a:off x="1771525" y="1489159"/>
            <a:ext cx="360363" cy="1408227"/>
          </a:xfrm>
          <a:prstGeom prst="downArrow">
            <a:avLst>
              <a:gd name="adj1" fmla="val 50000"/>
              <a:gd name="adj2" fmla="val 59912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 rot="19897615">
            <a:off x="6170842" y="1501215"/>
            <a:ext cx="360363" cy="1408227"/>
          </a:xfrm>
          <a:prstGeom prst="downArrow">
            <a:avLst>
              <a:gd name="adj1" fmla="val 50000"/>
              <a:gd name="adj2" fmla="val 59912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7" grpId="0" animBg="1"/>
      <p:bldP spid="8" grpId="0" animBg="1"/>
      <p:bldP spid="10" grpId="0" animBg="1"/>
      <p:bldP spid="12" grpId="0" animBg="1"/>
      <p:bldP spid="9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SAM_15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36959">
            <a:off x="351129" y="401005"/>
            <a:ext cx="5029645" cy="37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DSC044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913">
            <a:off x="4427539" y="3284539"/>
            <a:ext cx="4382626" cy="328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внедрения проекта: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174597" y="1785926"/>
            <a:ext cx="4397403" cy="1230307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  </a:t>
            </a: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Подготовительный</a:t>
            </a:r>
            <a:endParaRPr lang="ru-RU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1915658" y="2940286"/>
            <a:ext cx="4462029" cy="11585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Практический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4678080" y="5430572"/>
            <a:ext cx="4219815" cy="1101698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i="1" dirty="0" err="1">
                <a:solidFill>
                  <a:schemeClr val="bg1"/>
                </a:solidFill>
                <a:latin typeface="+mj-lt"/>
              </a:rPr>
              <a:t>Презентативный</a:t>
            </a:r>
            <a:endParaRPr lang="ru-RU" sz="2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auto">
          <a:xfrm rot="213543">
            <a:off x="5061412" y="1775028"/>
            <a:ext cx="445360" cy="1310093"/>
          </a:xfrm>
          <a:prstGeom prst="curvedLeftArrow">
            <a:avLst>
              <a:gd name="adj1" fmla="val 38837"/>
              <a:gd name="adj2" fmla="val 90730"/>
              <a:gd name="adj3" fmla="val 51792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3452907" y="4139330"/>
            <a:ext cx="4395998" cy="11585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chemeClr val="bg1"/>
                </a:solidFill>
                <a:latin typeface="+mj-lt"/>
              </a:rPr>
              <a:t>Обобщающий</a:t>
            </a:r>
          </a:p>
        </p:txBody>
      </p:sp>
      <p:sp>
        <p:nvSpPr>
          <p:cNvPr id="12" name="AutoShape 12"/>
          <p:cNvSpPr>
            <a:spLocks noChangeArrowheads="1"/>
          </p:cNvSpPr>
          <p:nvPr/>
        </p:nvSpPr>
        <p:spPr bwMode="auto">
          <a:xfrm rot="19990515">
            <a:off x="3116925" y="4207377"/>
            <a:ext cx="458004" cy="1282967"/>
          </a:xfrm>
          <a:prstGeom prst="curvedRightArrow">
            <a:avLst>
              <a:gd name="adj1" fmla="val 49017"/>
              <a:gd name="adj2" fmla="val 49017"/>
              <a:gd name="adj3" fmla="val 33333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13" name="AutoShape 14"/>
          <p:cNvSpPr>
            <a:spLocks noChangeArrowheads="1"/>
          </p:cNvSpPr>
          <p:nvPr/>
        </p:nvSpPr>
        <p:spPr bwMode="auto">
          <a:xfrm rot="213543">
            <a:off x="7942725" y="4510290"/>
            <a:ext cx="445360" cy="1310094"/>
          </a:xfrm>
          <a:prstGeom prst="curvedLeftArrow">
            <a:avLst>
              <a:gd name="adj1" fmla="val 38837"/>
              <a:gd name="adj2" fmla="val 90731"/>
              <a:gd name="adj3" fmla="val 51792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357322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Подготовительный этап </a:t>
            </a:r>
            <a:b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(примерные сроки - 1-15 сентября)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214282" y="1928802"/>
            <a:ext cx="5929354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77500" lnSpcReduction="20000"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Мероприятия: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Выбор темы проекта и его теоретическая разработка.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Изучение информационных источников.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Подбор методического и дидактического материала.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Разработка перспективного плана и системы работы кружка «Веселая прищепка» 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Подготовка образцов продуктивной деятельности для работы с детьми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Разработка анкет для родителей по определению творческого интереса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i="1" dirty="0" smtClean="0"/>
              <a:t>Выявление уровня развития сенсомоторных навыков у детей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6" name="Picture 8" descr="1299884875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215206" y="1857364"/>
            <a:ext cx="1688873" cy="2293948"/>
          </a:xfrm>
          <a:prstGeom prst="rect">
            <a:avLst/>
          </a:prstGeom>
          <a:noFill/>
          <a:ln w="28575">
            <a:solidFill>
              <a:schemeClr val="hlink"/>
            </a:solidFill>
          </a:ln>
        </p:spPr>
      </p:pic>
      <p:pic>
        <p:nvPicPr>
          <p:cNvPr id="7" name="Picture 10" descr="1318665731_ryis-risr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000760" y="3929066"/>
            <a:ext cx="1888225" cy="2674400"/>
          </a:xfrm>
          <a:prstGeom prst="rect">
            <a:avLst/>
          </a:prstGeom>
          <a:noFill/>
          <a:ln w="28575">
            <a:solidFill>
              <a:schemeClr val="hlink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образцов продуктивной деятельности для работы с детьми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3" descr="Рисунок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7026" t="1529" r="11549" b="6516"/>
          <a:stretch>
            <a:fillRect/>
          </a:stretch>
        </p:blipFill>
        <p:spPr>
          <a:xfrm rot="561309">
            <a:off x="464605" y="2044807"/>
            <a:ext cx="2503067" cy="2405734"/>
          </a:xfrm>
          <a:noFill/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8" name="Picture 15" descr="Рисунок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0797217">
            <a:off x="6278852" y="2093591"/>
            <a:ext cx="2278809" cy="2670817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9" name="Рисунок 6" descr="C:\Documents and Settings\Admin\Рабочий стол\74178239_large_pinzas_0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20712778">
            <a:off x="1722807" y="4227757"/>
            <a:ext cx="2643384" cy="233348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Picture 19" descr="Рисунок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905005">
            <a:off x="5149970" y="4562004"/>
            <a:ext cx="2676193" cy="194299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11" name="Рисунок 3" descr="C:\Documents and Settings\Admin\Рабочий стол\DSC03510.JPG"/>
          <p:cNvPicPr>
            <a:picLocks noChangeAspect="1" noChangeArrowheads="1"/>
          </p:cNvPicPr>
          <p:nvPr/>
        </p:nvPicPr>
        <p:blipFill>
          <a:blip r:embed="rId6"/>
          <a:srcRect l="13414" r="14932"/>
          <a:stretch>
            <a:fillRect/>
          </a:stretch>
        </p:blipFill>
        <p:spPr bwMode="auto">
          <a:xfrm>
            <a:off x="3490639" y="1857364"/>
            <a:ext cx="2444642" cy="2571768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Практический этап </a:t>
            </a:r>
            <a:b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 сентября - 15 мая)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1142976" y="1928802"/>
            <a:ext cx="7358114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10000"/>
          </a:bodyPr>
          <a:lstStyle/>
          <a:p>
            <a:pPr algn="ctr">
              <a:buFontTx/>
              <a:buNone/>
            </a:pP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Реализация плана работы кружка «Веселая прищепка» 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Организация мастер-класса для родителей по работе с прищепками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Организация совместной продуктивной деятельности с детьми и родителями 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Организация выставка творческих работ детей и родителей 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214290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Кружок «Веселая прищепка»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Group 76"/>
          <p:cNvGraphicFramePr>
            <a:graphicFrameLocks noGrp="1"/>
          </p:cNvGraphicFramePr>
          <p:nvPr>
            <p:ph idx="1"/>
          </p:nvPr>
        </p:nvGraphicFramePr>
        <p:xfrm>
          <a:off x="285722" y="1500173"/>
          <a:ext cx="8678891" cy="5221820"/>
        </p:xfrm>
        <a:graphic>
          <a:graphicData uri="http://schemas.openxmlformats.org/drawingml/2006/table">
            <a:tbl>
              <a:tblPr/>
              <a:tblGrid>
                <a:gridCol w="1291794"/>
                <a:gridCol w="1279972"/>
                <a:gridCol w="1500198"/>
                <a:gridCol w="2870834"/>
                <a:gridCol w="1736093"/>
              </a:tblGrid>
              <a:tr h="619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Месяц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Фото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Тема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Участие детей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Участие педагога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2038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Сентябрь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«Веселые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прищепки»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Знакомимся с прищепками как средством создания игрушек и пособий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рабочего пространства.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</a:tr>
              <a:tr h="18119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Октябрь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«Солнышко»</a:t>
                      </a:r>
                      <a:endParaRPr kumimoji="0" lang="ru-RU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Учимся крепить прищепки к основе (картон, крышка), располагая их по кругу, подбирая цвет по своему замыслу.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рабочего пространства. Координация работы.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</a:tr>
              <a:tr h="15079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Ноябрь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«Травка»</a:t>
                      </a: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Учимся крепить прищепки к основе, располагая друг за другом; подбирать цвет по своему замыслу.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Совместная творческая деятельность педагога и детей.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</a:tr>
            </a:tbl>
          </a:graphicData>
        </a:graphic>
      </p:graphicFrame>
      <p:pic>
        <p:nvPicPr>
          <p:cNvPr id="8" name="Рисунок 1" descr="C:\Documents and Settings\Admin\Рабочий стол\74178201_large_pinzas_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214554"/>
            <a:ext cx="9191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" descr="C:\Documents and Settings\Admin\Рабочий стол\из инета\пед\мама\мебель из прищепок\DSC035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3714752"/>
            <a:ext cx="115252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3" descr="C:\Documents and Settings\Admin\Рабочий стол\skazka_s_prischepkami10.jpg"/>
          <p:cNvPicPr>
            <a:picLocks noChangeAspect="1" noChangeArrowheads="1"/>
          </p:cNvPicPr>
          <p:nvPr/>
        </p:nvPicPr>
        <p:blipFill>
          <a:blip r:embed="rId4"/>
          <a:srcRect l="4964" r="7237"/>
          <a:stretch>
            <a:fillRect/>
          </a:stretch>
        </p:blipFill>
        <p:spPr bwMode="auto">
          <a:xfrm>
            <a:off x="1643042" y="5429264"/>
            <a:ext cx="1081088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57"/>
          <p:cNvGraphicFramePr>
            <a:graphicFrameLocks noGrp="1"/>
          </p:cNvGraphicFramePr>
          <p:nvPr>
            <p:ph idx="4294967295"/>
          </p:nvPr>
        </p:nvGraphicFramePr>
        <p:xfrm>
          <a:off x="153052" y="534919"/>
          <a:ext cx="8848104" cy="5608724"/>
        </p:xfrm>
        <a:graphic>
          <a:graphicData uri="http://schemas.openxmlformats.org/drawingml/2006/table">
            <a:tbl>
              <a:tblPr/>
              <a:tblGrid>
                <a:gridCol w="1389591"/>
                <a:gridCol w="1574648"/>
                <a:gridCol w="1572996"/>
                <a:gridCol w="2096291"/>
                <a:gridCol w="2214578"/>
              </a:tblGrid>
              <a:tr h="2050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Декабрь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«Флажок»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Учимся собирать конструкцию по образцу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Координация деятельности детей, воспитание любви к своей Родине.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</a:tr>
              <a:tr h="1293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Январь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«Снежинка»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Учимся подбирать цвет прищепки и размещать их по образцу.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Координация деятельности детей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</a:tr>
              <a:tr h="2264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Февраль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«Самолет»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Учимся конструировать самолет из прищепок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Ознакомление детей с праздником - Днем защитников Отечества.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Развитие самостоятельности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</a:tr>
            </a:tbl>
          </a:graphicData>
        </a:graphic>
      </p:graphicFrame>
      <p:pic>
        <p:nvPicPr>
          <p:cNvPr id="9" name="Рисунок 1" descr="C:\Documents and Settings\Admin\Рабочий стол\DSC035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928670"/>
            <a:ext cx="1296988" cy="97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2" descr="C:\Documents and Settings\Admin\Рабочий стол\DSC035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714620"/>
            <a:ext cx="1357313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6" descr="C:\Documents and Settings\Admin\Рабочий стол\74178239_large_pinzas_0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4143380"/>
            <a:ext cx="13684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4"/>
          <p:cNvGraphicFramePr>
            <a:graphicFrameLocks noGrp="1"/>
          </p:cNvGraphicFramePr>
          <p:nvPr>
            <p:ph idx="4294967295"/>
          </p:nvPr>
        </p:nvGraphicFramePr>
        <p:xfrm>
          <a:off x="142844" y="142875"/>
          <a:ext cx="8888421" cy="6515101"/>
        </p:xfrm>
        <a:graphic>
          <a:graphicData uri="http://schemas.openxmlformats.org/drawingml/2006/table">
            <a:tbl>
              <a:tblPr/>
              <a:tblGrid>
                <a:gridCol w="1101871"/>
                <a:gridCol w="2024578"/>
                <a:gridCol w="1648323"/>
                <a:gridCol w="2130282"/>
                <a:gridCol w="1983367"/>
              </a:tblGrid>
              <a:tr h="1584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Март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kumimoji="0" lang="ru-RU" sz="1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Цветик-семицветик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Готовим маме подарок своими руками.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Индивидуальная работа с каждым ребенком.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</a:tr>
              <a:tr h="1981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Апрель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«Трещотка»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Знакомимся с шумовым народным инструментом –трещоткой; собираем из прищепок.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Координация деятельности детей, совместная деятельность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</a:tr>
              <a:tr h="1649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  <a:cs typeface="Arial" charset="0"/>
                        </a:rPr>
                        <a:t>Май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«Бабочка»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Закрепляем прием соединения деталей из картона прищепкой.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Совместная творческая деятельность детей и родителей.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CFF"/>
                    </a:solidFill>
                  </a:tcPr>
                </a:tc>
              </a:tr>
              <a:tr h="1300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«Чему мы научились?»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Оформляем выставку творческих работ в группе.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Заинтересовать детей оформлением выставки.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6FF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3" descr="C:\Documents and Settings\Admin\Рабочий стол\DSC03510.JPG"/>
          <p:cNvPicPr>
            <a:picLocks noChangeAspect="1" noChangeArrowheads="1"/>
          </p:cNvPicPr>
          <p:nvPr/>
        </p:nvPicPr>
        <p:blipFill>
          <a:blip r:embed="rId2"/>
          <a:srcRect l="13414" r="14932"/>
          <a:stretch>
            <a:fillRect/>
          </a:stretch>
        </p:blipFill>
        <p:spPr bwMode="auto">
          <a:xfrm>
            <a:off x="1643042" y="214290"/>
            <a:ext cx="1357912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8" descr="C:\Documents and Settings\Admin\Рабочий стол\74178207_large_pinzas_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3857627"/>
            <a:ext cx="1785950" cy="1300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DSC03544.JPG"/>
          <p:cNvPicPr>
            <a:picLocks noChangeAspect="1" noChangeArrowheads="1"/>
          </p:cNvPicPr>
          <p:nvPr/>
        </p:nvPicPr>
        <p:blipFill>
          <a:blip r:embed="rId4"/>
          <a:srcRect l="6277" t="5627" r="1717"/>
          <a:stretch>
            <a:fillRect/>
          </a:stretch>
        </p:blipFill>
        <p:spPr bwMode="auto">
          <a:xfrm>
            <a:off x="1428728" y="1928802"/>
            <a:ext cx="167091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6" descr="SAM_156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5429264"/>
            <a:ext cx="1511300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Практический этап </a:t>
            </a:r>
            <a:b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(примерные сроки – 15 сентября-15 мая)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4" descr="SAM_154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t="13364" r="16574" b="737"/>
          <a:stretch>
            <a:fillRect/>
          </a:stretch>
        </p:blipFill>
        <p:spPr>
          <a:xfrm rot="20869312">
            <a:off x="488322" y="2177819"/>
            <a:ext cx="4038600" cy="3028950"/>
          </a:xfrm>
          <a:noFill/>
        </p:spPr>
      </p:pic>
      <p:pic>
        <p:nvPicPr>
          <p:cNvPr id="8" name="Picture 6" descr="SAM_1556"/>
          <p:cNvPicPr>
            <a:picLocks noChangeAspect="1" noChangeArrowheads="1"/>
          </p:cNvPicPr>
          <p:nvPr/>
        </p:nvPicPr>
        <p:blipFill>
          <a:blip r:embed="rId3"/>
          <a:srcRect l="14151" t="19025" r="3813"/>
          <a:stretch>
            <a:fillRect/>
          </a:stretch>
        </p:blipFill>
        <p:spPr>
          <a:xfrm rot="498683">
            <a:off x="5298800" y="1859827"/>
            <a:ext cx="3172143" cy="2379108"/>
          </a:xfrm>
          <a:prstGeom prst="rect">
            <a:avLst/>
          </a:prstGeom>
          <a:noFill/>
        </p:spPr>
      </p:pic>
      <p:pic>
        <p:nvPicPr>
          <p:cNvPr id="9" name="Picture 8" descr="SAM_1567"/>
          <p:cNvPicPr>
            <a:picLocks noChangeAspect="1" noChangeArrowheads="1"/>
          </p:cNvPicPr>
          <p:nvPr/>
        </p:nvPicPr>
        <p:blipFill>
          <a:blip r:embed="rId4"/>
          <a:srcRect r="15677" b="1524"/>
          <a:stretch>
            <a:fillRect/>
          </a:stretch>
        </p:blipFill>
        <p:spPr>
          <a:xfrm>
            <a:off x="4214810" y="3929066"/>
            <a:ext cx="3240088" cy="2711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Обобщающий этап</a:t>
            </a:r>
            <a:b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(примерные сроки – 15 сентября-15 мая)</a:t>
            </a:r>
            <a:endParaRPr lang="ru-RU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5214942" y="1857364"/>
            <a:ext cx="3714776" cy="4500594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lnSpcReduction="10000"/>
          </a:bodyPr>
          <a:lstStyle/>
          <a:p>
            <a:pPr algn="ctr">
              <a:buFontTx/>
              <a:buNone/>
            </a:pPr>
            <a:r>
              <a:rPr lang="ru-RU" b="1" i="1" u="sng" dirty="0" smtClean="0"/>
              <a:t>Мероприятия</a:t>
            </a:r>
          </a:p>
          <a:p>
            <a:r>
              <a:rPr lang="ru-RU" i="1" dirty="0" smtClean="0"/>
              <a:t>Обобщение итогов работы над проектом.</a:t>
            </a:r>
          </a:p>
          <a:p>
            <a:r>
              <a:rPr lang="ru-RU" i="1" dirty="0" smtClean="0"/>
              <a:t>Анализ эффективности работы кружка «Веселая прищепка».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6" name="Picture 7" descr="SAM_15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285992"/>
            <a:ext cx="4956194" cy="371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142852"/>
            <a:ext cx="8501122" cy="85725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0"/>
            <a:ext cx="8401080" cy="1142984"/>
          </a:xfrm>
        </p:spPr>
        <p:txBody>
          <a:bodyPr/>
          <a:lstStyle/>
          <a:p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эффективности работы кружка</a:t>
            </a:r>
            <a:endParaRPr lang="ru-RU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267860" y="4643446"/>
            <a:ext cx="8608279" cy="1857388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у детей из диагностической группы значительно улучшились сенсомоторные навыки,  концентрация внимания стала более высокой. В конце эксперимента дети  показали высокий уровень развития творческого мышления. Так, у детей из диагностической группы  уровень сенсомоторных навыков, внимания и творческого мышления выше в среднем на 20%, чем у детей из контрольной группы. 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sp>
        <p:nvSpPr>
          <p:cNvPr id="6" name="Текст 2"/>
          <p:cNvSpPr txBox="1">
            <a:spLocks/>
          </p:cNvSpPr>
          <p:nvPr/>
        </p:nvSpPr>
        <p:spPr bwMode="auto">
          <a:xfrm>
            <a:off x="285720" y="1357298"/>
            <a:ext cx="3857652" cy="639763"/>
          </a:xfrm>
          <a:prstGeom prst="rect">
            <a:avLst/>
          </a:prstGeom>
          <a:solidFill>
            <a:srgbClr val="CC66FF"/>
          </a:solidFill>
          <a:ln w="9525" cap="flat" cmpd="sng" algn="ctr">
            <a:solidFill>
              <a:schemeClr val="accent4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3200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Контрольная группа</a:t>
            </a:r>
            <a:endParaRPr kumimoji="0" lang="ru-RU" sz="3200" b="0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 bwMode="auto">
          <a:xfrm>
            <a:off x="4357686" y="1357298"/>
            <a:ext cx="4643470" cy="642942"/>
          </a:xfrm>
          <a:prstGeom prst="rect">
            <a:avLst/>
          </a:prstGeom>
          <a:solidFill>
            <a:srgbClr val="CC66FF"/>
          </a:solidFill>
          <a:ln w="9525" cap="flat" cmpd="sng" algn="ctr">
            <a:solidFill>
              <a:schemeClr val="accent4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3200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Диагностическая группа</a:t>
            </a:r>
            <a:endParaRPr kumimoji="0" lang="ru-RU" sz="3200" b="0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26" name="Object 20"/>
          <p:cNvGraphicFramePr>
            <a:graphicFrameLocks noChangeAspect="1"/>
          </p:cNvGraphicFramePr>
          <p:nvPr/>
        </p:nvGraphicFramePr>
        <p:xfrm>
          <a:off x="4143372" y="2312194"/>
          <a:ext cx="4727575" cy="2233612"/>
        </p:xfrm>
        <a:graphic>
          <a:graphicData uri="http://schemas.openxmlformats.org/presentationml/2006/ole">
            <p:oleObj spid="_x0000_s1026" name="Диаграмма Microsoft Graph" r:id="rId3" imgW="6096036" imgH="4067036" progId="MSGraph.Chart.8">
              <p:embed followColorScheme="full"/>
            </p:oleObj>
          </a:graphicData>
        </a:graphic>
      </p:graphicFrame>
      <p:graphicFrame>
        <p:nvGraphicFramePr>
          <p:cNvPr id="1027" name="Object 21"/>
          <p:cNvGraphicFramePr>
            <a:graphicFrameLocks noChangeAspect="1"/>
          </p:cNvGraphicFramePr>
          <p:nvPr/>
        </p:nvGraphicFramePr>
        <p:xfrm>
          <a:off x="-12731" y="2312194"/>
          <a:ext cx="4584731" cy="2233612"/>
        </p:xfrm>
        <a:graphic>
          <a:graphicData uri="http://schemas.openxmlformats.org/presentationml/2006/ole">
            <p:oleObj spid="_x0000_s1027" name="Диаграмма Microsoft Graph" r:id="rId4" imgW="6096036" imgH="4067036" progId="MSGraph.Chart.8">
              <p:embed followColorScheme="full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  <p:bldP spid="6" grpId="0" animBg="1"/>
      <p:bldP spid="7" grpId="0" animBg="1"/>
      <p:bldOleChart spid="1026" grpId="0"/>
      <p:bldOleChart spid="10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Степень участия родителей в проекте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0" y="2214554"/>
          <a:ext cx="7200936" cy="39830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Graphic spid="7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опроса родителей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57158" y="2000240"/>
          <a:ext cx="7972452" cy="4125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Graphic spid="7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Презентативный</a:t>
            </a: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этап</a:t>
            </a:r>
            <a:b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(примерные сроки – 25 мая)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5572132" y="1928802"/>
            <a:ext cx="3429024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85000" lnSpcReduction="10000"/>
          </a:bodyPr>
          <a:lstStyle/>
          <a:p>
            <a:pPr algn="ctr">
              <a:buNone/>
            </a:pPr>
            <a:r>
              <a:rPr lang="ru-RU" sz="3600" b="1" i="1" u="sng" dirty="0" smtClean="0"/>
              <a:t>Мероприятия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Презентация проекта в рамках мастер-класса для воспитателей ДОУ.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Оформление выставки детско-родительских творческих работ в группе.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  <p:pic>
        <p:nvPicPr>
          <p:cNvPr id="6" name="Picture 8" descr="SAM_15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266" y="1796457"/>
            <a:ext cx="2685660" cy="20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SAM_15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71538" y="3214686"/>
            <a:ext cx="2857000" cy="2143140"/>
          </a:xfrm>
          <a:prstGeom prst="rect">
            <a:avLst/>
          </a:prstGeom>
          <a:noFill/>
        </p:spPr>
      </p:pic>
      <p:pic>
        <p:nvPicPr>
          <p:cNvPr id="8" name="Picture 12" descr="SAM_15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714612" y="4768059"/>
            <a:ext cx="2786082" cy="20899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Выводы: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392877" y="1928802"/>
            <a:ext cx="8358246" cy="4429156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i="1" dirty="0" smtClean="0"/>
              <a:t>у детей совершенствуются сенсомоторные навыки и творческое мышление, значительно повышается концентрация внимания. 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сенсомоторные навыки  помогают ребенку исследовать, сравнивать, классифицировать и тем самым позволяют ему лучше понять мир, в котором он живет.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/>
              <a:t>совместная творческая деятельность с родителями поможет в развитии способностей ребенка, в формировании его ценных жизненных ориентаций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Совместная продуктивная деятельность с родителями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5" descr="C:\Documents and Settings\Администратор\Рабочий стол\шаблоны презентаций\DSC042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444306">
            <a:off x="351514" y="1973873"/>
            <a:ext cx="4321175" cy="324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DSC044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33806">
            <a:off x="4534589" y="3215314"/>
            <a:ext cx="4333875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1439" y="428604"/>
            <a:ext cx="8501122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60" y="214290"/>
            <a:ext cx="8401080" cy="1682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Перспектива развития проекта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sz="half" idx="1"/>
          </p:nvPr>
        </p:nvSpPr>
        <p:spPr>
          <a:xfrm>
            <a:off x="1000100" y="1928802"/>
            <a:ext cx="7143800" cy="3857652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 fontScale="92500"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i="1" dirty="0" smtClean="0"/>
              <a:t>Подготовка презентационного буклета и фотоальбома, отражающих содержание работы кружка «Веселая прищепка».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i="1" dirty="0" smtClean="0"/>
              <a:t>Обобщение опыта работы и составление методических рекомендаций «Развитие сенсомоторных навыков у детей 4-5 лет на основе работы с прищепками»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uiExpand="1" build="p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Текст 2"/>
          <p:cNvSpPr>
            <a:spLocks noGrp="1"/>
          </p:cNvSpPr>
          <p:nvPr>
            <p:ph type="body" idx="1"/>
          </p:nvPr>
        </p:nvSpPr>
        <p:spPr>
          <a:xfrm>
            <a:off x="428596" y="1643050"/>
            <a:ext cx="4143404" cy="4643470"/>
          </a:xfrm>
          <a:solidFill>
            <a:srgbClr val="CC66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80000"/>
              </a:lnSpc>
            </a:pPr>
            <a:r>
              <a:rPr lang="ru-RU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Страницы интернет-сайтов:</a:t>
            </a:r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000" i="1" dirty="0" smtClean="0">
                <a:hlinkClick r:id="rId2"/>
              </a:rPr>
              <a:t>http://mamaclub.ua/rannee-razvitie-rebenka/metodiki-razvitiya-detey/material/igry-s-prishchepkami-sposobstvuyut-razvitiyu-melkoy-motoriki-918.html</a:t>
            </a:r>
            <a:endParaRPr lang="ru-RU" sz="2000" i="1" dirty="0" smtClean="0"/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endParaRPr lang="ru-RU" sz="1100" i="1" dirty="0" smtClean="0"/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000" i="1" dirty="0" smtClean="0">
                <a:hlinkClick r:id="rId3"/>
              </a:rPr>
              <a:t>http://lc8.ru/igry-s-prishchepkami.html</a:t>
            </a:r>
            <a:endParaRPr lang="ru-RU" sz="2000" i="1" dirty="0" smtClean="0"/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endParaRPr lang="ru-RU" sz="1100" i="1" dirty="0" smtClean="0"/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ru-RU" sz="2000" i="1" dirty="0" smtClean="0">
                <a:hlinkClick r:id="rId4"/>
              </a:rPr>
              <a:t>http://skyclipart.ru/detsad/raznoe_dou/62390-razvivayuschaya-igra-s-prischepkami.html</a:t>
            </a:r>
            <a:endParaRPr lang="ru-RU" sz="2000" i="1" dirty="0" smtClean="0"/>
          </a:p>
          <a:p>
            <a:pPr>
              <a:lnSpc>
                <a:spcPct val="80000"/>
              </a:lnSpc>
              <a:buFont typeface="Wingdings" pitchFamily="2" charset="2"/>
              <a:buChar char="ü"/>
            </a:pPr>
            <a:endParaRPr lang="ru-RU" sz="1100" i="1" dirty="0" smtClean="0">
              <a:hlinkClick r:id="rId5"/>
            </a:endParaRPr>
          </a:p>
          <a:p>
            <a:pPr>
              <a:buFont typeface="Wingdings" pitchFamily="2" charset="2"/>
              <a:buChar char="ü"/>
            </a:pPr>
            <a:r>
              <a:rPr lang="ru-RU" sz="2000" i="1" u="sng" dirty="0" smtClean="0">
                <a:hlinkClick r:id="rId6"/>
              </a:rPr>
              <a:t>http://nattik.ru/?cat=92</a:t>
            </a:r>
            <a:endParaRPr lang="ru-RU" sz="2000" i="1" dirty="0" smtClean="0"/>
          </a:p>
          <a:p>
            <a:pPr algn="ctr">
              <a:lnSpc>
                <a:spcPct val="80000"/>
              </a:lnSpc>
            </a:pPr>
            <a:endParaRPr lang="ru-RU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3" name="Текст 4"/>
          <p:cNvSpPr>
            <a:spLocks noGrp="1"/>
          </p:cNvSpPr>
          <p:nvPr>
            <p:ph type="body" sz="quarter" idx="3"/>
          </p:nvPr>
        </p:nvSpPr>
        <p:spPr>
          <a:xfrm>
            <a:off x="4714876" y="1643050"/>
            <a:ext cx="4041777" cy="857256"/>
          </a:xfrm>
          <a:solidFill>
            <a:srgbClr val="CC66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ts val="0"/>
              </a:spcBef>
            </a:pPr>
            <a:r>
              <a:rPr lang="ru-RU" sz="2800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Методическая литература: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4876" y="2643182"/>
            <a:ext cx="4071937" cy="2214578"/>
          </a:xfrm>
          <a:solidFill>
            <a:srgbClr val="FFCCFF">
              <a:alpha val="60000"/>
            </a:srgbClr>
          </a:solidFill>
          <a:ln w="28575">
            <a:solidFill>
              <a:schemeClr val="accent1">
                <a:lumMod val="75000"/>
              </a:schemeClr>
            </a:solidFill>
            <a:prstDash val="sysDot"/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Фадеева Ю.А., Пичугина Г.А., Жилина И.И. Игры с прищепками творим и говорим. - М.: ТЦ "СФЕРА«, 2011.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285728"/>
            <a:ext cx="8572560" cy="1214446"/>
          </a:xfrm>
          <a:prstGeom prst="roundRect">
            <a:avLst/>
          </a:prstGeom>
          <a:solidFill>
            <a:srgbClr val="AB0043">
              <a:alpha val="69804"/>
            </a:srgbClr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Информационные ресурсы:</a:t>
            </a:r>
            <a:endParaRPr lang="ru-RU" b="1" i="1" dirty="0">
              <a:solidFill>
                <a:schemeClr val="bg1"/>
              </a:solidFill>
            </a:endParaRPr>
          </a:p>
        </p:txBody>
      </p:sp>
      <p:pic>
        <p:nvPicPr>
          <p:cNvPr id="10" name="Picture 13" descr="1318665731_ryis-risr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7"/>
          <a:srcRect/>
          <a:stretch>
            <a:fillRect/>
          </a:stretch>
        </p:blipFill>
        <p:spPr>
          <a:xfrm rot="21235449">
            <a:off x="7421065" y="4103879"/>
            <a:ext cx="1553338" cy="2200448"/>
          </a:xfrm>
          <a:noFill/>
          <a:ln w="19050">
            <a:solidFill>
              <a:schemeClr val="accent1">
                <a:lumMod val="50000"/>
              </a:schemeClr>
            </a:solidFill>
          </a:ln>
        </p:spPr>
      </p:pic>
      <p:pic>
        <p:nvPicPr>
          <p:cNvPr id="12" name="Picture 15" descr="1299884875_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/>
          <a:srcRect/>
          <a:stretch>
            <a:fillRect/>
          </a:stretch>
        </p:blipFill>
        <p:spPr>
          <a:xfrm rot="21251817">
            <a:off x="5604197" y="4614449"/>
            <a:ext cx="1714251" cy="2176618"/>
          </a:xfrm>
          <a:noFill/>
          <a:ln>
            <a:solidFill>
              <a:schemeClr val="accent1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7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nimBg="1"/>
      <p:bldP spid="7173" grpId="0" build="p" animBg="1"/>
      <p:bldP spid="6" grpId="0" build="p" animBg="1"/>
      <p:bldP spid="8" grpId="0" animBg="1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078121">
            <a:off x="1529297" y="2551836"/>
            <a:ext cx="55787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Спасибо </a:t>
            </a:r>
          </a:p>
          <a:p>
            <a:pPr algn="ctr"/>
            <a:r>
              <a:rPr lang="ru-RU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за внимание!</a:t>
            </a:r>
            <a:endParaRPr lang="ru-RU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весна">
  <a:themeElements>
    <a:clrScheme name="Яркая">
      <a:dk1>
        <a:sysClr val="windowText" lastClr="000000"/>
      </a:dk1>
      <a:lt1>
        <a:sysClr val="window" lastClr="F4F4F4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4F4F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168</TotalTime>
  <Words>985</Words>
  <Application>Microsoft Office PowerPoint</Application>
  <PresentationFormat>Экран (4:3)</PresentationFormat>
  <Paragraphs>199</Paragraphs>
  <Slides>34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весна</vt:lpstr>
      <vt:lpstr>Диаграмма Microsoft Graph</vt:lpstr>
      <vt:lpstr> Педагогический проект  «Развитие сенсомоторных навыков у детей 4-5 лет» </vt:lpstr>
      <vt:lpstr>Слайд 2</vt:lpstr>
      <vt:lpstr>Слайд 3</vt:lpstr>
      <vt:lpstr>Слайд 4</vt:lpstr>
      <vt:lpstr>Аннотация проекта</vt:lpstr>
      <vt:lpstr>Слайд 6</vt:lpstr>
      <vt:lpstr>Паспорт проекта</vt:lpstr>
      <vt:lpstr>Основные вопросы проекта</vt:lpstr>
      <vt:lpstr>Волшебный мир прищепок</vt:lpstr>
      <vt:lpstr>Гипотеза</vt:lpstr>
      <vt:lpstr>Цель проекта:</vt:lpstr>
      <vt:lpstr>Методические задачи:</vt:lpstr>
      <vt:lpstr>Формы организации продуктивной деятельности детей </vt:lpstr>
      <vt:lpstr>Направления развития детей в ходе реализации проекта:</vt:lpstr>
      <vt:lpstr>Принципы</vt:lpstr>
      <vt:lpstr>Слайд 16</vt:lpstr>
      <vt:lpstr>Этапы внедрения проекта:</vt:lpstr>
      <vt:lpstr>Подготовительный этап  (примерные сроки - 1-15 сентября)</vt:lpstr>
      <vt:lpstr>Подготовка образцов продуктивной деятельности для работы с детьми</vt:lpstr>
      <vt:lpstr>Практический этап  (15 сентября - 15 мая)</vt:lpstr>
      <vt:lpstr>Кружок «Веселая прищепка»</vt:lpstr>
      <vt:lpstr>Слайд 22</vt:lpstr>
      <vt:lpstr>Слайд 23</vt:lpstr>
      <vt:lpstr>Практический этап  (примерные сроки – 15 сентября-15 мая)</vt:lpstr>
      <vt:lpstr>Обобщающий этап (примерные сроки – 15 сентября-15 мая)</vt:lpstr>
      <vt:lpstr>Анализ эффективности работы кружка</vt:lpstr>
      <vt:lpstr>Степень участия родителей в проекте</vt:lpstr>
      <vt:lpstr>Анализ опроса родителей</vt:lpstr>
      <vt:lpstr>Презентативный этап (примерные сроки – 25 мая)</vt:lpstr>
      <vt:lpstr>Выводы:</vt:lpstr>
      <vt:lpstr>Совместная продуктивная деятельность с родителями</vt:lpstr>
      <vt:lpstr>Перспектива развития проекта</vt:lpstr>
      <vt:lpstr>Информационные ресурсы:</vt:lpstr>
      <vt:lpstr>Слайд 34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Педагогический проект  «Развитие сенсомоторных навыков у детей 4-5 лет» </dc:title>
  <dc:creator>Admin</dc:creator>
  <cp:lastModifiedBy>Admin</cp:lastModifiedBy>
  <cp:revision>40</cp:revision>
  <dcterms:created xsi:type="dcterms:W3CDTF">2011-12-03T08:23:16Z</dcterms:created>
  <dcterms:modified xsi:type="dcterms:W3CDTF">2011-12-03T11:48:27Z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TC300053431049</vt:lpwstr>
  </property>
</Properties>
</file>