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65" r:id="rId10"/>
    <p:sldId id="266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-10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0D73A-6867-4A17-B50C-DCF2078F7CB9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5CD84-E53F-469E-8E8D-35DE81238B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5933B-AE9C-4B32-958A-57F0551C0B02}" type="datetimeFigureOut">
              <a:rPr lang="ru-RU" smtClean="0"/>
              <a:pPr/>
              <a:t>18.04.2025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19FF3-D5F1-47D8-98F1-2CF806A6CBB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500197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Тема урока: Волосы.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371600" y="4071942"/>
            <a:ext cx="7129490" cy="12858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t2.gstatic.com/images?q=tbn:ANd9GcTGYAOn9saVu3f9S_klsGg3DM2ZaYn8GGFZ0zCM7Ikob-VVn_j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572008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ukladkavolos.ru/uploads/posts/2012-07/1343218159_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143248"/>
            <a:ext cx="223837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tykrasiva.ru/wp-content/uploads/%D1%83%D1%85%D0%BE%D0%B4-%D0%B7%D0%B0-%D0%B2%D0%BE%D0%BB%D0%BE%D1%81%D0%B0%D0%BC%D0%B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85926"/>
            <a:ext cx="12192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i.allday.ru/b9/c4/81/thumbs/1335507518_3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3857628"/>
            <a:ext cx="185737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/>
              <a:t>Волосы являются прекрасным украшением, позволяющим подчеркнуть очарование,  скрыть недостатки. </a:t>
            </a:r>
          </a:p>
          <a:p>
            <a:pPr>
              <a:buFont typeface="Wingdings" pitchFamily="2" charset="2"/>
              <a:buChar char="v"/>
            </a:pPr>
            <a:r>
              <a:rPr lang="ru-RU" dirty="0"/>
              <a:t>Волосы предохраняют голову от перегревания и переохлаждения. Ресницы защищают глаза, волосы в носу и ушах задерживают </a:t>
            </a:r>
            <a:r>
              <a:rPr lang="ru-RU" dirty="0" smtClean="0"/>
              <a:t>пыль.</a:t>
            </a:r>
            <a:endParaRPr lang="ru-RU" dirty="0"/>
          </a:p>
          <a:p>
            <a:endParaRPr lang="ru-RU" dirty="0"/>
          </a:p>
        </p:txBody>
      </p:sp>
      <p:pic>
        <p:nvPicPr>
          <p:cNvPr id="5" name="Picture 8" descr="http://www.disfo.ru/uploadc/forum/ZH/lrnzGUsd_800x800.jpg"/>
          <p:cNvPicPr>
            <a:picLocks noChangeAspect="1" noChangeArrowheads="1"/>
          </p:cNvPicPr>
          <p:nvPr/>
        </p:nvPicPr>
        <p:blipFill>
          <a:blip r:embed="rId2" cstate="print"/>
          <a:srcRect l="18502"/>
          <a:stretch>
            <a:fillRect/>
          </a:stretch>
        </p:blipFill>
        <p:spPr bwMode="auto">
          <a:xfrm>
            <a:off x="-1" y="1"/>
            <a:ext cx="2339753" cy="1792110"/>
          </a:xfrm>
          <a:prstGeom prst="rect">
            <a:avLst/>
          </a:prstGeom>
          <a:noFill/>
        </p:spPr>
      </p:pic>
      <p:pic>
        <p:nvPicPr>
          <p:cNvPr id="6" name="Picture 6" descr="https://www.dphotographer.co.uk/users/49550/thm1024/1426176204_shutterstock_143356603.jpg"/>
          <p:cNvPicPr>
            <a:picLocks noChangeAspect="1" noChangeArrowheads="1"/>
          </p:cNvPicPr>
          <p:nvPr/>
        </p:nvPicPr>
        <p:blipFill>
          <a:blip r:embed="rId3" cstate="print"/>
          <a:srcRect l="5207" r="17341"/>
          <a:stretch>
            <a:fillRect/>
          </a:stretch>
        </p:blipFill>
        <p:spPr bwMode="auto">
          <a:xfrm>
            <a:off x="6300192" y="4585048"/>
            <a:ext cx="2843808" cy="22729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04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C:\Users\xxXxx\Desktop\Безымян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74638"/>
            <a:ext cx="9036496" cy="65833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1750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all" spc="-1" dirty="0">
                <a:solidFill>
                  <a:srgbClr val="4E3B30"/>
                </a:solidFill>
                <a:latin typeface="Times New Roman"/>
              </a:rPr>
              <a:t>Строение волоса</a:t>
            </a:r>
            <a:r>
              <a:rPr lang="ru-RU" spc="-1" dirty="0">
                <a:solidFill>
                  <a:srgbClr val="000000"/>
                </a:solidFill>
                <a:latin typeface="Franklin Gothic Book"/>
              </a:rPr>
              <a:t/>
            </a:r>
            <a:br>
              <a:rPr lang="ru-RU" spc="-1" dirty="0">
                <a:solidFill>
                  <a:srgbClr val="000000"/>
                </a:solidFill>
                <a:latin typeface="Franklin Gothic Book"/>
              </a:rPr>
            </a:br>
            <a:endParaRPr lang="ru-RU" dirty="0"/>
          </a:p>
        </p:txBody>
      </p:sp>
      <p:pic>
        <p:nvPicPr>
          <p:cNvPr id="4" name="Рисунок 7" descr="C:\Users\Миха\Documents\My Scans\2010-01 (янв)\ScannedImage.jpg"/>
          <p:cNvPicPr>
            <a:picLocks noGrp="1"/>
          </p:cNvPicPr>
          <p:nvPr>
            <p:ph idx="1"/>
          </p:nvPr>
        </p:nvPicPr>
        <p:blipFill>
          <a:blip r:embed="rId2"/>
          <a:stretch/>
        </p:blipFill>
        <p:spPr>
          <a:xfrm>
            <a:off x="107504" y="764704"/>
            <a:ext cx="2356658" cy="4314305"/>
          </a:xfrm>
          <a:prstGeom prst="rect">
            <a:avLst/>
          </a:prstGeom>
          <a:ln w="9525">
            <a:noFill/>
          </a:ln>
        </p:spPr>
      </p:pic>
      <p:pic>
        <p:nvPicPr>
          <p:cNvPr id="5" name="Рисунок 8" descr="C:\Users\Миха\Documents\My Scans\2010-01 (янв)\ScannedImage-2.jpg"/>
          <p:cNvPicPr/>
          <p:nvPr/>
        </p:nvPicPr>
        <p:blipFill>
          <a:blip r:embed="rId3"/>
          <a:srcRect l="2754" b="14540"/>
          <a:stretch/>
        </p:blipFill>
        <p:spPr>
          <a:xfrm>
            <a:off x="2569578" y="855212"/>
            <a:ext cx="2018880" cy="1847520"/>
          </a:xfrm>
          <a:prstGeom prst="rect">
            <a:avLst/>
          </a:prstGeom>
          <a:ln w="9525">
            <a:noFill/>
          </a:ln>
        </p:spPr>
      </p:pic>
      <p:pic>
        <p:nvPicPr>
          <p:cNvPr id="6" name="Рисунок 9" descr="C:\Users\Миха\Documents\My Scans\2010-01 (янв)\ScannedImage-3.jpg"/>
          <p:cNvPicPr/>
          <p:nvPr/>
        </p:nvPicPr>
        <p:blipFill>
          <a:blip r:embed="rId4"/>
          <a:srcRect l="13753" b="15423"/>
          <a:stretch/>
        </p:blipFill>
        <p:spPr>
          <a:xfrm>
            <a:off x="2579118" y="2921856"/>
            <a:ext cx="1999800" cy="1828440"/>
          </a:xfrm>
          <a:prstGeom prst="rect">
            <a:avLst/>
          </a:prstGeom>
          <a:ln w="9525"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703415" y="855213"/>
            <a:ext cx="231685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1 - луковица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2 - корень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3 - стержень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4 - наружная часть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endParaRPr lang="ru-RU" spc="-1" dirty="0" smtClean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1 - кутикула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2 -  корковый слой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3 - сердцевина</a:t>
            </a:r>
            <a:endParaRPr lang="ru-RU" spc="-1" dirty="0">
              <a:solidFill>
                <a:srgbClr val="4E3B30"/>
              </a:solidFill>
              <a:latin typeface="Franklin Gothic Book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11960" y="4786102"/>
            <a:ext cx="417646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b="1" i="1" spc="-1" dirty="0">
                <a:solidFill>
                  <a:srgbClr val="002060"/>
                </a:solidFill>
                <a:latin typeface="Franklin Gothic Book"/>
              </a:rPr>
              <a:t>ЭТО ИНТЕРЕСНО ! </a:t>
            </a:r>
            <a:endParaRPr lang="ru-RU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i="1" spc="-1" dirty="0">
                <a:solidFill>
                  <a:srgbClr val="002060"/>
                </a:solidFill>
                <a:latin typeface="Franklin Gothic Book"/>
              </a:rPr>
              <a:t>Количество волос на голове человека от 100 до 150 тыс.</a:t>
            </a:r>
            <a:endParaRPr lang="ru-RU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i="1" spc="-1" dirty="0">
                <a:solidFill>
                  <a:srgbClr val="002060"/>
                </a:solidFill>
                <a:latin typeface="Franklin Gothic Book"/>
              </a:rPr>
              <a:t>Ежедневно выпадает до 50 волос. </a:t>
            </a:r>
            <a:endParaRPr lang="ru-RU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i="1" spc="-1" dirty="0">
                <a:solidFill>
                  <a:srgbClr val="002060"/>
                </a:solidFill>
                <a:latin typeface="Franklin Gothic Book"/>
              </a:rPr>
              <a:t>В среднем за год волосы вырастают на 15 см, примерно по 1-1,5 см в месяц. </a:t>
            </a:r>
            <a:endParaRPr lang="ru-RU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b="1" i="1" spc="-1" dirty="0">
                <a:solidFill>
                  <a:srgbClr val="002060"/>
                </a:solidFill>
                <a:latin typeface="Franklin Gothic Book"/>
              </a:rPr>
              <a:t>Живет волос от 2 до 6 лет.</a:t>
            </a:r>
            <a:endParaRPr lang="ru-RU" spc="-1" dirty="0">
              <a:solidFill>
                <a:srgbClr val="00206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935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repl"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repl"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cap="all" spc="-1" dirty="0">
                <a:solidFill>
                  <a:srgbClr val="4E3B30"/>
                </a:solidFill>
                <a:latin typeface="Times New Roman"/>
              </a:rPr>
              <a:t>Уход за волосами</a:t>
            </a:r>
            <a:r>
              <a:rPr lang="ru-RU" dirty="0"/>
              <a:t/>
            </a:r>
            <a:br>
              <a:rPr lang="ru-RU" dirty="0"/>
            </a:br>
            <a:r>
              <a:rPr lang="ru-RU" sz="2000" cap="all" spc="-1" dirty="0">
                <a:solidFill>
                  <a:srgbClr val="4E3B30"/>
                </a:solidFill>
                <a:latin typeface="Franklin Gothic Medium"/>
              </a:rPr>
              <a:t>РАСЧЁСЫВАНИЕ – МЫТЬЁ – СУШКА – </a:t>
            </a:r>
            <a:r>
              <a:rPr lang="ru-RU" sz="2000" cap="all" spc="-1" dirty="0" smtClean="0">
                <a:solidFill>
                  <a:srgbClr val="4E3B30"/>
                </a:solidFill>
                <a:latin typeface="Franklin Gothic Medium"/>
              </a:rPr>
              <a:t>УКЛАДКА</a:t>
            </a:r>
            <a:endParaRPr lang="ru-RU" dirty="0"/>
          </a:p>
        </p:txBody>
      </p:sp>
      <p:graphicFrame>
        <p:nvGraphicFramePr>
          <p:cNvPr id="4" name="Table 2"/>
          <p:cNvGraphicFramePr/>
          <p:nvPr>
            <p:extLst>
              <p:ext uri="{D42A27DB-BD31-4B8C-83A1-F6EECF244321}">
                <p14:modId xmlns:p14="http://schemas.microsoft.com/office/powerpoint/2010/main" val="2740562075"/>
              </p:ext>
            </p:extLst>
          </p:nvPr>
        </p:nvGraphicFramePr>
        <p:xfrm>
          <a:off x="457200" y="1196753"/>
          <a:ext cx="8229600" cy="3672408"/>
        </p:xfrm>
        <a:graphic>
          <a:graphicData uri="http://schemas.openxmlformats.org/drawingml/2006/table">
            <a:tbl>
              <a:tblPr/>
              <a:tblGrid>
                <a:gridCol w="1456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7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59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86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Тип волос</a:t>
                      </a: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Характерные признаки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Уход за волосами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52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Нормальные </a:t>
                      </a: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Эластичные, упругие, прочные, 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легко расчёсываются, хорошо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укладываются в причёску,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блестят.</a:t>
                      </a: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Мыть один раз в неделю водой  30-45 С, используя шампуни для нормальных волос, споласкивать подкисленной водой (на 1 л. воды 1 ст. лож.  уксуса или сока лимона)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192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Жирные 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Непрочные, выглядят маслянистыми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с характерным блеском, быстро 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загрязняются,  слипаются в пряди,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кожа головы покрыта 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крупной жирной перхотью, быстро 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теряют объём и воздушность.</a:t>
                      </a: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Мыть два раза в неделю специальным шампунем для жирных волос, споласкивать подкисленной водой  (на 1л. воды 1 ст. лож.  уксуса или сока лимона) или настоем ромашки</a:t>
                      </a: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65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Сухие 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Тонкие, тусклые и ломкие, легко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рвутся на концах, часто секутся,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слабо  растут, плохо поддаются 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укладке, легко разлетаются, лишены</a:t>
                      </a:r>
                      <a:endParaRPr lang="ru-RU" sz="10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блеска.</a:t>
                      </a:r>
                      <a:endParaRPr lang="ru-RU" sz="1000" b="0" strike="noStrike" spc="-1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Необходимо усиленное питание волос и улучшения кровообращения головы. </a:t>
                      </a:r>
                      <a:endParaRPr lang="ru-RU" sz="1000" b="0" strike="noStrike" spc="-1" dirty="0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b="1" strike="noStrike" spc="-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Мыть мягкой водой 1 раз в 10 дней, используя питательный шампунь, ополаскивать настоем аптечной ромашки, расчесывать осторожно</a:t>
                      </a:r>
                      <a:endParaRPr lang="ru-RU" sz="1000" b="0" strike="noStrike" spc="-1" dirty="0">
                        <a:latin typeface="Arial"/>
                      </a:endParaRPr>
                    </a:p>
                  </a:txBody>
                  <a:tcPr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Рисунок 4" descr="http://mothercity.ru/images/stories/staty/ukladka-volo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5091188"/>
            <a:ext cx="1798984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C:\Users\Миха\Documents\My Scans\2010-01 (янв)\ScannedImage-17.jpg"/>
          <p:cNvPicPr/>
          <p:nvPr/>
        </p:nvPicPr>
        <p:blipFill>
          <a:blip r:embed="rId3"/>
          <a:stretch/>
        </p:blipFill>
        <p:spPr>
          <a:xfrm>
            <a:off x="2356048" y="5091187"/>
            <a:ext cx="1540024" cy="1400175"/>
          </a:xfrm>
          <a:prstGeom prst="rect">
            <a:avLst/>
          </a:prstGeom>
          <a:ln w="9525">
            <a:noFill/>
          </a:ln>
        </p:spPr>
      </p:pic>
      <p:pic>
        <p:nvPicPr>
          <p:cNvPr id="7" name="Рисунок 6" descr="C:\Users\Миха\Documents\My Scans\2010-01 (янв)\ScannedImage-5.jpg"/>
          <p:cNvPicPr/>
          <p:nvPr/>
        </p:nvPicPr>
        <p:blipFill>
          <a:blip r:embed="rId4"/>
          <a:stretch/>
        </p:blipFill>
        <p:spPr>
          <a:xfrm>
            <a:off x="3995936" y="5091186"/>
            <a:ext cx="1456456" cy="1400175"/>
          </a:xfrm>
          <a:prstGeom prst="rect">
            <a:avLst/>
          </a:prstGeom>
          <a:ln w="9525">
            <a:noFill/>
          </a:ln>
        </p:spPr>
      </p:pic>
      <p:pic>
        <p:nvPicPr>
          <p:cNvPr id="8" name="Содержимое 8" descr="C:\Users\Миха\Documents\My Scans\2010-01 (янв)\ScannedImage-4.jpg"/>
          <p:cNvPicPr/>
          <p:nvPr/>
        </p:nvPicPr>
        <p:blipFill>
          <a:blip r:embed="rId5"/>
          <a:srcRect l="5015" b="4759"/>
          <a:stretch/>
        </p:blipFill>
        <p:spPr>
          <a:xfrm>
            <a:off x="5552256" y="5091185"/>
            <a:ext cx="1440160" cy="1400175"/>
          </a:xfrm>
          <a:prstGeom prst="rect">
            <a:avLst/>
          </a:prstGeom>
          <a:ln w="9525">
            <a:noFill/>
          </a:ln>
        </p:spPr>
      </p:pic>
      <p:pic>
        <p:nvPicPr>
          <p:cNvPr id="9" name="Рисунок 3" descr="C:\Users\Миха\Documents\My Scans\2010-01 (янв)\ScannedImage-16.jpg"/>
          <p:cNvPicPr/>
          <p:nvPr/>
        </p:nvPicPr>
        <p:blipFill>
          <a:blip r:embed="rId6"/>
          <a:stretch/>
        </p:blipFill>
        <p:spPr>
          <a:xfrm>
            <a:off x="7092280" y="5091185"/>
            <a:ext cx="1594520" cy="1400175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8370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repl"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>
            <a:normAutofit fontScale="90000"/>
          </a:bodyPr>
          <a:lstStyle/>
          <a:p>
            <a:pPr marL="343080" indent="-342720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200" b="1" spc="-1" dirty="0">
                <a:solidFill>
                  <a:srgbClr val="4E3B30"/>
                </a:solidFill>
                <a:latin typeface="Times New Roman"/>
              </a:rPr>
              <a:t>СТАРИННЫЕ   РУССКИЕ РЕЦЕПТЫ</a:t>
            </a:r>
            <a:r>
              <a:rPr lang="ru-RU" sz="2200" spc="-1" dirty="0">
                <a:solidFill>
                  <a:srgbClr val="4E3B30"/>
                </a:solidFill>
                <a:latin typeface="Franklin Gothic Book"/>
              </a:rPr>
              <a:t/>
            </a:r>
            <a:br>
              <a:rPr lang="ru-RU" sz="2200" spc="-1" dirty="0">
                <a:solidFill>
                  <a:srgbClr val="4E3B30"/>
                </a:solidFill>
                <a:latin typeface="Franklin Gothic Book"/>
              </a:rPr>
            </a:br>
            <a:r>
              <a:rPr lang="ru-RU" sz="2200" b="1" spc="-1" dirty="0">
                <a:solidFill>
                  <a:srgbClr val="4E3B30"/>
                </a:solidFill>
                <a:latin typeface="Times New Roman"/>
              </a:rPr>
              <a:t> ПО УХОДУ ЗА ВОЛОСАМИ</a:t>
            </a:r>
            <a:r>
              <a:rPr lang="ru-RU" spc="-1" dirty="0">
                <a:solidFill>
                  <a:srgbClr val="4E3B30"/>
                </a:solidFill>
                <a:latin typeface="Franklin Gothic Book"/>
              </a:rPr>
              <a:t/>
            </a:r>
            <a:br>
              <a:rPr lang="ru-RU" spc="-1" dirty="0">
                <a:solidFill>
                  <a:srgbClr val="4E3B30"/>
                </a:solidFill>
                <a:latin typeface="Franklin Gothic Book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268760"/>
            <a:ext cx="8229600" cy="5430763"/>
          </a:xfrm>
        </p:spPr>
        <p:txBody>
          <a:bodyPr>
            <a:normAutofit/>
          </a:bodyPr>
          <a:lstStyle/>
          <a:p>
            <a:pPr marL="343080" indent="-342720"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2400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F0A22E"/>
              </a:buClr>
              <a:buSzPct val="70000"/>
              <a:buFont typeface="Wingdings 2" charset="2"/>
              <a:buChar char=""/>
              <a:tabLst>
                <a:tab pos="0" algn="l"/>
              </a:tabLst>
            </a:pPr>
            <a:r>
              <a:rPr lang="ru-RU" sz="2000" spc="-1" dirty="0">
                <a:solidFill>
                  <a:srgbClr val="4E3B30"/>
                </a:solidFill>
                <a:latin typeface="Times New Roman"/>
              </a:rPr>
              <a:t>Отвар корней лопуха – против перхоти, выпадения волос и для усиления роста волос.</a:t>
            </a:r>
            <a:endParaRPr lang="ru-RU" sz="2000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F0A22E"/>
              </a:buClr>
              <a:buSzPct val="70000"/>
              <a:buFont typeface="Wingdings 2" charset="2"/>
              <a:buChar char=""/>
              <a:tabLst>
                <a:tab pos="0" algn="l"/>
              </a:tabLst>
            </a:pPr>
            <a:r>
              <a:rPr lang="ru-RU" sz="2000" spc="-1" dirty="0">
                <a:solidFill>
                  <a:srgbClr val="4E3B30"/>
                </a:solidFill>
                <a:latin typeface="Times New Roman"/>
              </a:rPr>
              <a:t>Настой  крапивы – для укрепления жирных волос.</a:t>
            </a:r>
            <a:endParaRPr lang="ru-RU" sz="2000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F0A22E"/>
              </a:buClr>
              <a:buSzPct val="70000"/>
              <a:buFont typeface="Wingdings 2" charset="2"/>
              <a:buChar char=""/>
              <a:tabLst>
                <a:tab pos="0" algn="l"/>
              </a:tabLst>
            </a:pPr>
            <a:r>
              <a:rPr lang="ru-RU" sz="2000" spc="-1" dirty="0">
                <a:solidFill>
                  <a:srgbClr val="4E3B30"/>
                </a:solidFill>
                <a:latin typeface="Times New Roman"/>
              </a:rPr>
              <a:t>Луковая настойка – для укрепления волос, стимулирования их роста.</a:t>
            </a:r>
            <a:endParaRPr lang="ru-RU" sz="2000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F0A22E"/>
              </a:buClr>
              <a:buSzPct val="70000"/>
              <a:buFont typeface="Wingdings 2" charset="2"/>
              <a:buChar char=""/>
              <a:tabLst>
                <a:tab pos="0" algn="l"/>
              </a:tabLst>
            </a:pPr>
            <a:r>
              <a:rPr lang="ru-RU" sz="2000" spc="-1" dirty="0">
                <a:solidFill>
                  <a:srgbClr val="4E3B30"/>
                </a:solidFill>
                <a:latin typeface="Times New Roman"/>
              </a:rPr>
              <a:t>Репейное масло – придаёт красивый блеск волосам, ускоряет их рост, служит хорошим питанием для корней.</a:t>
            </a:r>
            <a:endParaRPr lang="ru-RU" sz="2000" spc="-1" dirty="0">
              <a:solidFill>
                <a:srgbClr val="4E3B30"/>
              </a:solidFill>
              <a:latin typeface="Franklin Gothic Book"/>
            </a:endParaRPr>
          </a:p>
          <a:p>
            <a:pPr marL="343080" indent="-342720">
              <a:lnSpc>
                <a:spcPct val="100000"/>
              </a:lnSpc>
              <a:spcBef>
                <a:spcPts val="360"/>
              </a:spcBef>
              <a:buClr>
                <a:srgbClr val="F0A22E"/>
              </a:buClr>
              <a:buSzPct val="70000"/>
              <a:buFont typeface="Wingdings 2" charset="2"/>
              <a:buChar char=""/>
              <a:tabLst>
                <a:tab pos="0" algn="l"/>
              </a:tabLst>
            </a:pPr>
            <a:r>
              <a:rPr lang="ru-RU" sz="2000" spc="-1" dirty="0">
                <a:solidFill>
                  <a:srgbClr val="4E3B30"/>
                </a:solidFill>
                <a:latin typeface="Times New Roman"/>
              </a:rPr>
              <a:t>Настои смеси аптечной ромашки, шалфея и череды; кашица из ржаного хлеба – помогут при повышенной сальности головы и волос.</a:t>
            </a:r>
            <a:endParaRPr lang="ru-RU" sz="2000" spc="-1" dirty="0">
              <a:solidFill>
                <a:srgbClr val="4E3B30"/>
              </a:solidFill>
              <a:latin typeface="Franklin Gothic Book"/>
            </a:endParaRPr>
          </a:p>
          <a:p>
            <a:pPr marL="360" indent="0">
              <a:lnSpc>
                <a:spcPct val="100000"/>
              </a:lnSpc>
              <a:spcBef>
                <a:spcPts val="360"/>
              </a:spcBef>
              <a:buNone/>
              <a:tabLst>
                <a:tab pos="0" algn="l"/>
              </a:tabLst>
            </a:pPr>
            <a:r>
              <a:rPr lang="ru-RU" spc="-1" dirty="0">
                <a:solidFill>
                  <a:srgbClr val="4E3B30"/>
                </a:solidFill>
                <a:latin typeface="Times New Roman"/>
              </a:rPr>
              <a:t> </a:t>
            </a:r>
            <a:endParaRPr lang="ru-RU" dirty="0"/>
          </a:p>
        </p:txBody>
      </p:sp>
      <p:pic>
        <p:nvPicPr>
          <p:cNvPr id="4" name="Рисунок 3" descr="C:\Users\Миха\Documents\My Scans\2010-01 (янв)\ScannedImage-46.jpg"/>
          <p:cNvPicPr/>
          <p:nvPr/>
        </p:nvPicPr>
        <p:blipFill>
          <a:blip r:embed="rId2"/>
          <a:srcRect r="8022"/>
          <a:stretch/>
        </p:blipFill>
        <p:spPr>
          <a:xfrm>
            <a:off x="447862" y="4365104"/>
            <a:ext cx="2611970" cy="2304256"/>
          </a:xfrm>
          <a:prstGeom prst="rect">
            <a:avLst/>
          </a:prstGeom>
          <a:ln w="9525">
            <a:noFill/>
          </a:ln>
        </p:spPr>
      </p:pic>
      <p:pic>
        <p:nvPicPr>
          <p:cNvPr id="5" name="Рисунок 5" descr="C:\Users\Миха\Documents\My Scans\2010-01 (янв)\ScannedImage-47.jpg"/>
          <p:cNvPicPr/>
          <p:nvPr/>
        </p:nvPicPr>
        <p:blipFill>
          <a:blip r:embed="rId3"/>
          <a:srcRect r="5365"/>
          <a:stretch/>
        </p:blipFill>
        <p:spPr>
          <a:xfrm>
            <a:off x="5724128" y="4365104"/>
            <a:ext cx="2736304" cy="2304256"/>
          </a:xfrm>
          <a:prstGeom prst="rect">
            <a:avLst/>
          </a:prstGeom>
          <a:ln w="9525">
            <a:noFill/>
          </a:ln>
        </p:spPr>
      </p:pic>
      <p:pic>
        <p:nvPicPr>
          <p:cNvPr id="6" name="Рисунок 4" descr="C:\Users\Миха\Documents\My Scans\2010-01 (янв)\ScannedImage-45.jpg"/>
          <p:cNvPicPr/>
          <p:nvPr/>
        </p:nvPicPr>
        <p:blipFill>
          <a:blip r:embed="rId4"/>
          <a:stretch/>
        </p:blipFill>
        <p:spPr>
          <a:xfrm>
            <a:off x="179527" y="116632"/>
            <a:ext cx="990360" cy="1625855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64362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repl"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700" cap="all" spc="-1" dirty="0">
                <a:solidFill>
                  <a:srgbClr val="4E3B30"/>
                </a:solidFill>
                <a:latin typeface="Times New Roman"/>
              </a:rPr>
              <a:t>Уход за </a:t>
            </a:r>
            <a:r>
              <a:rPr lang="ru-RU" sz="2700" cap="all" spc="-1" dirty="0" smtClean="0">
                <a:solidFill>
                  <a:srgbClr val="4E3B30"/>
                </a:solidFill>
                <a:latin typeface="Times New Roman"/>
              </a:rPr>
              <a:t>волосами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00000"/>
              </a:lnSpc>
            </a:pPr>
            <a:r>
              <a:rPr lang="ru-RU" sz="2200" b="1" spc="-1" dirty="0">
                <a:solidFill>
                  <a:srgbClr val="000000"/>
                </a:solidFill>
                <a:latin typeface="Times New Roman"/>
              </a:rPr>
              <a:t>СОВЕТЫ ПРОФЕССИОНАЛОВ</a:t>
            </a:r>
            <a:endParaRPr lang="ru-RU" sz="2200" spc="-1" dirty="0">
              <a:latin typeface="Arial"/>
            </a:endParaRPr>
          </a:p>
          <a:p>
            <a:pPr marL="285840" indent="-285480">
              <a:buClr>
                <a:srgbClr val="000000"/>
              </a:buClr>
              <a:buFont typeface="Arial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Основное правило для каждого типа волос – перед мытьём нужно очень хорошо расчесать волосы.</a:t>
            </a:r>
            <a:endParaRPr lang="ru-RU" sz="2200" spc="-1" dirty="0">
              <a:latin typeface="Arial"/>
            </a:endParaRPr>
          </a:p>
          <a:p>
            <a:pPr marL="285840" indent="-285480">
              <a:buClr>
                <a:srgbClr val="000000"/>
              </a:buClr>
              <a:buFont typeface="Arial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Шампунь перед нанесением на волосы нужно растереть в руках, образующуюся пену нанести на влажные волосы. Намыливать волосы желательно 2 раза: при первом удаляются загрязнения, при втором проявляется лечебный эффект шампуня. </a:t>
            </a:r>
            <a:endParaRPr lang="ru-RU" sz="2200" spc="-1" dirty="0">
              <a:latin typeface="Arial"/>
            </a:endParaRPr>
          </a:p>
          <a:p>
            <a:pPr marL="285840" indent="-285480">
              <a:buClr>
                <a:srgbClr val="000000"/>
              </a:buClr>
              <a:buFont typeface="Arial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Мокрые волосы промокните полотенцем</a:t>
            </a:r>
            <a:endParaRPr lang="ru-RU" sz="2200" spc="-1" dirty="0">
              <a:latin typeface="Arial"/>
            </a:endParaRPr>
          </a:p>
          <a:p>
            <a:pPr marL="285840" indent="-285480">
              <a:buClr>
                <a:srgbClr val="000000"/>
              </a:buClr>
              <a:buFont typeface="Arial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Оптимальное сочетание – мытьё волос и массаж  кожи головы.</a:t>
            </a:r>
            <a:endParaRPr lang="ru-RU" sz="2200" spc="-1" dirty="0">
              <a:latin typeface="Arial"/>
            </a:endParaRPr>
          </a:p>
          <a:p>
            <a:pPr marL="285840" indent="-285480">
              <a:buClr>
                <a:srgbClr val="000000"/>
              </a:buClr>
              <a:buFont typeface="Arial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</a:rPr>
              <a:t>Сушите волосы в естественных условиях, ограничьте использование фена.</a:t>
            </a:r>
            <a:endParaRPr lang="ru-RU" sz="2200" spc="-1" dirty="0">
              <a:latin typeface="Arial"/>
            </a:endParaRPr>
          </a:p>
          <a:p>
            <a:pPr marL="285840" indent="-285480">
              <a:buClr>
                <a:srgbClr val="000000"/>
              </a:buClr>
              <a:buFont typeface="Arial"/>
              <a:buChar char="•"/>
            </a:pPr>
            <a:r>
              <a:rPr lang="ru-RU" sz="2200" spc="-1" dirty="0">
                <a:solidFill>
                  <a:srgbClr val="000000"/>
                </a:solidFill>
                <a:latin typeface="Times New Roman"/>
                <a:ea typeface="Times New Roman"/>
              </a:rPr>
              <a:t> Волосы необходимо расчесывать каждый день.  Вечернее расчёсывание волос во все стороны в течении 4-5 минут очень полезно.</a:t>
            </a:r>
            <a:endParaRPr lang="ru-RU" sz="2200" spc="-1" dirty="0">
              <a:latin typeface="Arial"/>
            </a:endParaRPr>
          </a:p>
          <a:p>
            <a:pPr marL="228600">
              <a:lnSpc>
                <a:spcPct val="100000"/>
              </a:lnSpc>
            </a:pPr>
            <a:r>
              <a:rPr lang="ru-RU" sz="2200" spc="-1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ru-RU" sz="2200" spc="-1" dirty="0">
              <a:latin typeface="Arial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C:\Users\Миха\Documents\My Scans\2010-01 (янв)\ScannedImage-18.jpg"/>
          <p:cNvPicPr/>
          <p:nvPr/>
        </p:nvPicPr>
        <p:blipFill>
          <a:blip r:embed="rId2"/>
          <a:stretch/>
        </p:blipFill>
        <p:spPr>
          <a:xfrm>
            <a:off x="7956376" y="5013176"/>
            <a:ext cx="970200" cy="1637640"/>
          </a:xfrm>
          <a:prstGeom prst="rect">
            <a:avLst/>
          </a:prstGeom>
          <a:ln w="9525">
            <a:noFill/>
          </a:ln>
        </p:spPr>
      </p:pic>
      <p:pic>
        <p:nvPicPr>
          <p:cNvPr id="5" name="Рисунок 4" descr="C:\Users\Миха\Documents\My Scans\2010-01 (янв)\ScannedImage-11.jpg"/>
          <p:cNvPicPr/>
          <p:nvPr/>
        </p:nvPicPr>
        <p:blipFill>
          <a:blip r:embed="rId3"/>
          <a:stretch/>
        </p:blipFill>
        <p:spPr>
          <a:xfrm>
            <a:off x="4644008" y="5085184"/>
            <a:ext cx="2349352" cy="1571392"/>
          </a:xfrm>
          <a:prstGeom prst="rect">
            <a:avLst/>
          </a:prstGeom>
          <a:ln w="9525">
            <a:noFill/>
          </a:ln>
        </p:spPr>
      </p:pic>
      <p:pic>
        <p:nvPicPr>
          <p:cNvPr id="6" name="Рисунок 6" descr="C:\Users\Миха\Documents\My Scans\2010-01 (янв)\ScannedImage-9.jpg"/>
          <p:cNvPicPr/>
          <p:nvPr/>
        </p:nvPicPr>
        <p:blipFill>
          <a:blip r:embed="rId4"/>
          <a:stretch/>
        </p:blipFill>
        <p:spPr>
          <a:xfrm>
            <a:off x="2970455" y="5085184"/>
            <a:ext cx="1396080" cy="1565632"/>
          </a:xfrm>
          <a:prstGeom prst="rect">
            <a:avLst/>
          </a:prstGeom>
          <a:ln w="9525">
            <a:noFill/>
          </a:ln>
        </p:spPr>
      </p:pic>
      <p:pic>
        <p:nvPicPr>
          <p:cNvPr id="7" name="Рисунок 9" descr="C:\Users\Миха\Documents\My Scans\2010-01 (янв)\ScannedImage-48.jpg"/>
          <p:cNvPicPr/>
          <p:nvPr/>
        </p:nvPicPr>
        <p:blipFill>
          <a:blip r:embed="rId5"/>
          <a:srcRect r="3381" b="2749"/>
          <a:stretch/>
        </p:blipFill>
        <p:spPr>
          <a:xfrm>
            <a:off x="208087" y="0"/>
            <a:ext cx="1699617" cy="1124744"/>
          </a:xfrm>
          <a:prstGeom prst="rect">
            <a:avLst/>
          </a:prstGeom>
          <a:ln w="9525">
            <a:noFill/>
          </a:ln>
        </p:spPr>
      </p:pic>
      <p:pic>
        <p:nvPicPr>
          <p:cNvPr id="8" name="Рисунок 10" descr="C:\Users\Миха\Documents\My Scans\2010-01 (янв)\ScannedImage-49.jpg"/>
          <p:cNvPicPr/>
          <p:nvPr/>
        </p:nvPicPr>
        <p:blipFill>
          <a:blip r:embed="rId6"/>
          <a:stretch/>
        </p:blipFill>
        <p:spPr>
          <a:xfrm>
            <a:off x="7164288" y="0"/>
            <a:ext cx="1739096" cy="1124744"/>
          </a:xfrm>
          <a:prstGeom prst="rect">
            <a:avLst/>
          </a:prstGeom>
          <a:ln w="9525">
            <a:noFill/>
          </a:ln>
        </p:spPr>
      </p:pic>
      <p:pic>
        <p:nvPicPr>
          <p:cNvPr id="9" name="Рисунок 5" descr="C:\Users\Миха\Documents\My Scans\2010-01 (янв)\ScannedImage-10.jpg"/>
          <p:cNvPicPr/>
          <p:nvPr/>
        </p:nvPicPr>
        <p:blipFill>
          <a:blip r:embed="rId7"/>
          <a:stretch/>
        </p:blipFill>
        <p:spPr>
          <a:xfrm>
            <a:off x="52415" y="4869159"/>
            <a:ext cx="703161" cy="2003617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02725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9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Продукты для красоты волос.</a:t>
            </a:r>
            <a:endParaRPr lang="ru-RU" sz="2800" dirty="0"/>
          </a:p>
        </p:txBody>
      </p:sp>
      <p:pic>
        <p:nvPicPr>
          <p:cNvPr id="4" name="Picture 1" descr="C:\Users\xxXxx\Desktop\ываываыва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38" t="1118" b="16175"/>
          <a:stretch>
            <a:fillRect/>
          </a:stretch>
        </p:blipFill>
        <p:spPr bwMode="auto">
          <a:xfrm>
            <a:off x="196649" y="1124744"/>
            <a:ext cx="8743886" cy="54726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383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Вредно для волос: 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/>
                </a:solidFill>
              </a:rPr>
              <a:t>Химическая завивка;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/>
                </a:solidFill>
              </a:rPr>
              <a:t>Начёс;</a:t>
            </a:r>
          </a:p>
          <a:p>
            <a:pPr>
              <a:buNone/>
            </a:pPr>
            <a:endParaRPr lang="ru-RU" dirty="0" smtClean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/>
                </a:solidFill>
              </a:rPr>
              <a:t>Частая сушка волос феном;</a:t>
            </a:r>
          </a:p>
          <a:p>
            <a:pPr>
              <a:buFont typeface="Wingdings" pitchFamily="2" charset="2"/>
              <a:buChar char="Ø"/>
            </a:pPr>
            <a:endParaRPr lang="ru-RU" dirty="0" smtClean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2"/>
                </a:solidFill>
              </a:rPr>
              <a:t>Ходить с непокрытой головой в холодную погоду.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5" name="Рисунок 4" descr="http://hairprocare.ru/wp-content/uploads/2012/02/Use-A-Blow-Dryer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3286124"/>
            <a:ext cx="971550" cy="125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eko-jizn.ru/wp-content/uploads/2011/01/uhod_za_volosami_narodnye_sredstv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2143116"/>
            <a:ext cx="857256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ce-cherry.com/sites/default/files/imagecache/width_250/346546_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1643050"/>
            <a:ext cx="10287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Причёски во все времена.</a:t>
            </a:r>
            <a:endParaRPr lang="ru-RU" dirty="0"/>
          </a:p>
        </p:txBody>
      </p:sp>
      <p:pic>
        <p:nvPicPr>
          <p:cNvPr id="5" name="Рисунок 4" descr="http://www.stb.ua/resizer/w298-h224/uploads/public/old/newspost_images/2008/12/29/1230546777_256_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97" y="3229750"/>
            <a:ext cx="242887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stat11.privet.ru/lr/081fee1ee4258f6b920fda333c8ea24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37" y="-67125"/>
            <a:ext cx="1352711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www.kolomnochka.ru/img/4_/jp/4_jpg_1332138032.jpg$min$690$395$$$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872152"/>
            <a:ext cx="2149035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g-fotki.yandex.ru/get/6203/130030188.0/0_7880b_6348c696_L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72106" y="0"/>
            <a:ext cx="13906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Содержимое 11" descr="http://aprioristyle.ru/wp-content/uploads/2009/09/image004.jpg"/>
          <p:cNvPicPr>
            <a:picLocks noGrp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0592" y="4406550"/>
            <a:ext cx="19050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t2.gstatic.com/images?q=tbn:ANd9GcR48xxIeSXb0jg0zSV2k6tU3yULpcKkjGQLhNbsxbg8maZ_2c0ojtZcKAz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802" y="4644175"/>
            <a:ext cx="2181223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only-girl.ru/wp-content/plugins/rss-poster/cache/3af73_hairdo_kids_4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0400" y="4551652"/>
            <a:ext cx="221457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magia.tomsk.ru/system/photos/209/big/detskaya-ukladka-na-korotkie-volosy.jpg?1352573231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87018" y="1285860"/>
            <a:ext cx="13049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ustomShape 3"/>
          <p:cNvSpPr/>
          <p:nvPr/>
        </p:nvSpPr>
        <p:spPr>
          <a:xfrm>
            <a:off x="681092" y="1426282"/>
            <a:ext cx="1512168" cy="1570186"/>
          </a:xfrm>
          <a:prstGeom prst="roundRect">
            <a:avLst>
              <a:gd name="adj" fmla="val 8594"/>
            </a:avLst>
          </a:prstGeom>
          <a:blipFill rotWithShape="0">
            <a:blip r:embed="rId10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" name="CustomShape 4"/>
          <p:cNvSpPr/>
          <p:nvPr/>
        </p:nvSpPr>
        <p:spPr>
          <a:xfrm>
            <a:off x="5305122" y="1965544"/>
            <a:ext cx="2440599" cy="1827260"/>
          </a:xfrm>
          <a:prstGeom prst="roundRect">
            <a:avLst>
              <a:gd name="adj" fmla="val 8594"/>
            </a:avLst>
          </a:prstGeom>
          <a:blipFill rotWithShape="0">
            <a:blip r:embed="rId11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CustomShape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normAutofit/>
          </a:bodyPr>
          <a:lstStyle/>
          <a:p>
            <a:r>
              <a:rPr lang="ru-RU" sz="2000" spc="-1" dirty="0">
                <a:solidFill>
                  <a:schemeClr val="bg1"/>
                </a:solidFill>
                <a:latin typeface="Trebuchet MS"/>
              </a:rPr>
              <a:t>В начале каменного века, когда первобытные люди вели только кочевой образ жизни, они и не думали о прическах. Им приходилось в первую очередь заботиться о собственной безопасности и пропитании.</a:t>
            </a:r>
            <a:r>
              <a:rPr lang="ru-RU" sz="2000" dirty="0">
                <a:solidFill>
                  <a:schemeClr val="bg1"/>
                </a:solidFill>
              </a:rPr>
              <a:t/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spc="-1" dirty="0">
                <a:solidFill>
                  <a:schemeClr val="bg1"/>
                </a:solidFill>
                <a:latin typeface="Trebuchet MS"/>
              </a:rPr>
              <a:t>Так что древние люди носили длинные волосы, которые для удобства иногда собирали в пучки. </a:t>
            </a:r>
            <a:r>
              <a:rPr lang="ru-RU" sz="2000" dirty="0">
                <a:solidFill>
                  <a:schemeClr val="bg1"/>
                </a:solidFill>
              </a:rPr>
              <a:t/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spc="-1" dirty="0">
                <a:solidFill>
                  <a:schemeClr val="bg1"/>
                </a:solidFill>
                <a:latin typeface="Trebuchet MS"/>
              </a:rPr>
              <a:t>Древние люди научились расчесывать волосы. Гребни делали из жестких травяных стеблей или упругих тонких веток, которые связывали вместе. Встречались гребни, сделанные из костей некоторых животных.</a:t>
            </a:r>
            <a:r>
              <a:rPr lang="ru-RU" sz="2000" dirty="0">
                <a:solidFill>
                  <a:schemeClr val="bg1"/>
                </a:solidFill>
              </a:rPr>
              <a:t/>
            </a:r>
            <a:br>
              <a:rPr lang="ru-RU" sz="2000" dirty="0">
                <a:solidFill>
                  <a:schemeClr val="bg1"/>
                </a:solidFill>
              </a:rPr>
            </a:br>
            <a:r>
              <a:rPr lang="ru-RU" sz="2000" spc="-1" dirty="0">
                <a:solidFill>
                  <a:schemeClr val="bg1"/>
                </a:solidFill>
                <a:latin typeface="Trebuchet MS"/>
              </a:rPr>
              <a:t>Для первобытного человека все действия с волосами имели магический смысл. Особенно осторожно они относились к стрижке волос. Считалось, что, завладев даже прядью волос человека, можно было погубить его жизненную силу.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50954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23528" y="26064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721499"/>
          </a:xfrm>
        </p:spPr>
        <p:txBody>
          <a:bodyPr>
            <a:normAutofit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 Древнем Египте женщины волосы брили наголо и носили парик, чаще черный и коричневый. На этих париках они заплетали косички, одевали различные гребни и диадемы, постепенно они становились более декоративными, все больше украшались. Форма парика, размер, материал указывали на социальное положение человека</a:t>
            </a:r>
            <a:r>
              <a:rPr lang="ru-RU" sz="2000" spc="-1" dirty="0" smtClean="0">
                <a:solidFill>
                  <a:srgbClr val="000000"/>
                </a:solidFill>
                <a:latin typeface="Trebuchet MS"/>
              </a:rPr>
              <a:t>. Чем </a:t>
            </a: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пышнее был парик, тем выше социальный статус был у того, кто его носил. Искусственные волосы могли изготавливаться из шерсти животных, шелковых нитей, волокон растений. От материала напрямую зависела и цена изделия. Темно-коричневый и черный считались самыми модными цветами того времени.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CustomShape 1"/>
          <p:cNvSpPr/>
          <p:nvPr/>
        </p:nvSpPr>
        <p:spPr>
          <a:xfrm>
            <a:off x="179512" y="3861048"/>
            <a:ext cx="3888432" cy="2996952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2"/>
          <p:cNvSpPr/>
          <p:nvPr/>
        </p:nvSpPr>
        <p:spPr>
          <a:xfrm>
            <a:off x="4499992" y="3861048"/>
            <a:ext cx="4186808" cy="2996952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454746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 Древней Греции парикмахерское искусство было более развито, женщины применяли железные спирали для завивки волос. Женщины стремились иметь золотистый и пепельный цвет, для этого они использовали оттеночную пудру. Волосы искусно убирались в виде узлов на затылке и украшались.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CustomShape 2"/>
          <p:cNvSpPr/>
          <p:nvPr/>
        </p:nvSpPr>
        <p:spPr>
          <a:xfrm>
            <a:off x="1259632" y="2060848"/>
            <a:ext cx="6048672" cy="468052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177215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Женщины Древнего Рима любили высокие прически из длинных волос, заплетённых в разнообразные косички.  Некоторое время среди богатых римлянок было очень модно менять прически несколько раз на дню и применять очень яркие краски, получаемые из трав, хны и пепла, для их окраски.</a:t>
            </a:r>
            <a:endParaRPr lang="ru-RU" sz="2000" dirty="0"/>
          </a:p>
        </p:txBody>
      </p:sp>
      <p:sp>
        <p:nvSpPr>
          <p:cNvPr id="4" name="CustomShape 2"/>
          <p:cNvSpPr/>
          <p:nvPr/>
        </p:nvSpPr>
        <p:spPr>
          <a:xfrm>
            <a:off x="4191120" y="2590920"/>
            <a:ext cx="4393080" cy="391932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1"/>
          <p:cNvSpPr/>
          <p:nvPr/>
        </p:nvSpPr>
        <p:spPr>
          <a:xfrm>
            <a:off x="14924" y="2420888"/>
            <a:ext cx="3620972" cy="3024336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771576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5851525"/>
          </a:xfrm>
        </p:spPr>
        <p:txBody>
          <a:bodyPr>
            <a:normAutofit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 Средневековье непокрытые волосы считались чем-то греховным.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все замужние женщины тщательно укрывали свои волосы. В результате чего в это время появилась мода на выбритые лбы и затылки. Однако такая скромность причесок с лихвой компенсировалась головными уборами, формы которых приобретали порой самые невероятные очертания. На цвет волос, постоянно укрытых шляпой или платком, не обращали внимания, если только он не был рыжим. Рыжеволосую женщину в средневековье вполне серьёзно могли принять за ведьму.</a:t>
            </a:r>
            <a:r>
              <a:rPr lang="ru-RU" dirty="0"/>
              <a:t/>
            </a:r>
            <a:br>
              <a:rPr lang="ru-RU" dirty="0"/>
            </a:br>
            <a:r>
              <a:rPr lang="ru-RU" spc="-1" dirty="0">
                <a:solidFill>
                  <a:srgbClr val="000000"/>
                </a:solidFill>
                <a:latin typeface="Trebuchet MS"/>
              </a:rPr>
              <a:t> </a:t>
            </a:r>
          </a:p>
          <a:p>
            <a:endParaRPr lang="ru-RU" dirty="0"/>
          </a:p>
        </p:txBody>
      </p:sp>
      <p:pic>
        <p:nvPicPr>
          <p:cNvPr id="4" name="Picture 2" descr="C:\Users\E\Desktop\Новая папка (3)\сред.png"/>
          <p:cNvPicPr/>
          <p:nvPr/>
        </p:nvPicPr>
        <p:blipFill>
          <a:blip r:embed="rId2"/>
          <a:stretch/>
        </p:blipFill>
        <p:spPr>
          <a:xfrm>
            <a:off x="5050904" y="3501008"/>
            <a:ext cx="3635896" cy="3235571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89203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/>
          <a:lstStyle/>
          <a:p>
            <a:pPr marL="274320" indent="-273960" algn="ctr">
              <a:lnSpc>
                <a:spcPct val="100000"/>
              </a:lnSpc>
              <a:spcBef>
                <a:spcPts val="601"/>
              </a:spcBef>
              <a:buClr>
                <a:srgbClr val="B13F9A"/>
              </a:buClr>
              <a:buSzPct val="73000"/>
              <a:buFont typeface="Wingdings 2" charset="2"/>
              <a:buChar char=""/>
            </a:pP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Конечно же, на Руси всегда была в почете коса.</a:t>
            </a:r>
          </a:p>
          <a:p>
            <a:pPr marL="274320" indent="-273960" algn="ctr">
              <a:lnSpc>
                <a:spcPct val="100000"/>
              </a:lnSpc>
              <a:spcBef>
                <a:spcPts val="601"/>
              </a:spcBef>
              <a:buClr>
                <a:srgbClr val="B13F9A"/>
              </a:buClr>
              <a:buSzPct val="73000"/>
              <a:buFont typeface="Wingdings 2" charset="2"/>
              <a:buChar char=""/>
            </a:pP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На Руси коса была главным способом убирать волосы — и для девочек, и для женщин, и для старух. Ходить с неприбранной головой, с распущенными волосами считалось зазорным.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CustomShape 1"/>
          <p:cNvSpPr/>
          <p:nvPr/>
        </p:nvSpPr>
        <p:spPr>
          <a:xfrm>
            <a:off x="1752480" y="1575644"/>
            <a:ext cx="4403696" cy="5165724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727911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4638"/>
            <a:ext cx="8229600" cy="5851525"/>
          </a:xfrm>
        </p:spPr>
        <p:txBody>
          <a:bodyPr>
            <a:normAutofit/>
          </a:bodyPr>
          <a:lstStyle/>
          <a:p>
            <a:pPr marL="274320" indent="-273960" algn="just">
              <a:lnSpc>
                <a:spcPct val="100000"/>
              </a:lnSpc>
              <a:spcBef>
                <a:spcPts val="601"/>
              </a:spcBef>
              <a:buClr>
                <a:srgbClr val="B13F9A"/>
              </a:buClr>
              <a:buSzPct val="73000"/>
              <a:buFont typeface="Wingdings 2" charset="2"/>
              <a:buChar char=""/>
            </a:pPr>
            <a:r>
              <a:rPr lang="ru-RU" sz="2000" b="1" spc="-1" dirty="0">
                <a:solidFill>
                  <a:srgbClr val="000000"/>
                </a:solidFill>
                <a:latin typeface="Trebuchet MS"/>
              </a:rPr>
              <a:t>Европа, XVII — XVIII век</a:t>
            </a: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. В 17 веке законодательницей моды становится Франция — это век парика, который стоил целое состояние, прически превращаются в высокую башню…даже кареты делаются для этого с откидным верхом.</a:t>
            </a:r>
          </a:p>
          <a:p>
            <a:pPr marL="274320" indent="-273960" algn="just">
              <a:lnSpc>
                <a:spcPct val="100000"/>
              </a:lnSpc>
              <a:spcBef>
                <a:spcPts val="601"/>
              </a:spcBef>
              <a:buClr>
                <a:srgbClr val="B13F9A"/>
              </a:buClr>
              <a:buSzPct val="73000"/>
              <a:buFont typeface="Wingdings 2" charset="2"/>
              <a:buChar char=""/>
            </a:pP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 18 веке на женских головах разыгрываются целые морские сражения волосы практически не моются из-за пудры в них заводится всякая гадость. Дамы имеют даже специальные гребешки, чтобы их вычесывать.</a:t>
            </a:r>
          </a:p>
          <a:p>
            <a:pPr marL="274320" indent="-273960" algn="just">
              <a:lnSpc>
                <a:spcPct val="100000"/>
              </a:lnSpc>
              <a:spcBef>
                <a:spcPts val="601"/>
              </a:spcBef>
              <a:buClr>
                <a:srgbClr val="B13F9A"/>
              </a:buClr>
              <a:buSzPct val="73000"/>
              <a:buFont typeface="Wingdings 2" charset="2"/>
              <a:buChar char=""/>
            </a:pP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Французская революция становится концом пышных причесок в моду возвращается античность.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CustomShape 1"/>
          <p:cNvSpPr/>
          <p:nvPr/>
        </p:nvSpPr>
        <p:spPr>
          <a:xfrm>
            <a:off x="4067944" y="3573016"/>
            <a:ext cx="4135736" cy="3284984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848755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spc="-1" dirty="0">
                <a:solidFill>
                  <a:srgbClr val="000000"/>
                </a:solidFill>
                <a:latin typeface="Trebuchet MS"/>
              </a:rPr>
              <a:t>В 19 веке</a:t>
            </a: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 в моду входят локоны, которые обрамляют лицо. Прическа украшается лентам</a:t>
            </a:r>
            <a:endParaRPr lang="en-US" sz="2000" spc="-1" dirty="0">
              <a:solidFill>
                <a:srgbClr val="000000"/>
              </a:solidFill>
              <a:latin typeface="Trebuchet MS"/>
            </a:endParaRPr>
          </a:p>
          <a:p>
            <a:endParaRPr lang="ru-RU" dirty="0"/>
          </a:p>
        </p:txBody>
      </p:sp>
      <p:sp>
        <p:nvSpPr>
          <p:cNvPr id="4" name="CustomShape 3"/>
          <p:cNvSpPr/>
          <p:nvPr/>
        </p:nvSpPr>
        <p:spPr>
          <a:xfrm>
            <a:off x="457200" y="2348880"/>
            <a:ext cx="3411000" cy="432048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2"/>
          <p:cNvSpPr/>
          <p:nvPr/>
        </p:nvSpPr>
        <p:spPr>
          <a:xfrm>
            <a:off x="4572000" y="2348880"/>
            <a:ext cx="3333240" cy="3765720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7247897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</a:t>
            </a:r>
            <a:r>
              <a:rPr lang="ru-RU" sz="2000" b="1" spc="-1" dirty="0">
                <a:solidFill>
                  <a:srgbClr val="000000"/>
                </a:solidFill>
                <a:latin typeface="Trebuchet MS"/>
              </a:rPr>
              <a:t> 20 веке</a:t>
            </a: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 на арену выходят короткие стрижки.</a:t>
            </a:r>
            <a:endParaRPr lang="en-US" sz="2000" spc="-1" dirty="0">
              <a:solidFill>
                <a:srgbClr val="000000"/>
              </a:solidFill>
              <a:latin typeface="Trebuchet MS"/>
            </a:endParaRPr>
          </a:p>
          <a:p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Настоящий же ажиотаж, по поводу короткой стрижки, начался вокруг персоны Ирен </a:t>
            </a:r>
            <a:r>
              <a:rPr lang="ru-RU" sz="2000" spc="-1" dirty="0" err="1">
                <a:solidFill>
                  <a:srgbClr val="000000"/>
                </a:solidFill>
                <a:latin typeface="Trebuchet MS"/>
              </a:rPr>
              <a:t>Кастл</a:t>
            </a:r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. Модницы восприняли непривычный образ Ирен, как руководство к действию и отправились в парикмахерские, чтобы распрощаться там со своими волосами.</a:t>
            </a:r>
            <a:endParaRPr lang="ru-RU" sz="2000" spc="-1" dirty="0">
              <a:latin typeface="Arial"/>
            </a:endParaRPr>
          </a:p>
          <a:p>
            <a:endParaRPr lang="ru-RU" dirty="0"/>
          </a:p>
        </p:txBody>
      </p:sp>
      <p:sp>
        <p:nvSpPr>
          <p:cNvPr id="4" name="CustomShape 3"/>
          <p:cNvSpPr/>
          <p:nvPr/>
        </p:nvSpPr>
        <p:spPr>
          <a:xfrm>
            <a:off x="685800" y="3284984"/>
            <a:ext cx="3123720" cy="3573016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675768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spc="-1" dirty="0">
                <a:solidFill>
                  <a:srgbClr val="000000"/>
                </a:solidFill>
                <a:latin typeface="Trebuchet MS"/>
              </a:rPr>
              <a:t>В наши дни многообразие причесок и стрижек не знает границ. Различные цветовые решения, нет единого направления, каждый подбирает то, что ему нравится и идет.</a:t>
            </a:r>
            <a:r>
              <a:rPr lang="en-US" sz="2000" spc="-1" dirty="0">
                <a:solidFill>
                  <a:srgbClr val="000000"/>
                </a:solidFill>
                <a:latin typeface="Trebuchet MS"/>
              </a:rPr>
              <a:t/>
            </a:r>
            <a:br>
              <a:rPr lang="en-US" sz="2000" spc="-1" dirty="0">
                <a:solidFill>
                  <a:srgbClr val="000000"/>
                </a:solidFill>
                <a:latin typeface="Trebuchet MS"/>
              </a:rPr>
            </a:br>
            <a:endParaRPr lang="ru-RU" sz="2000" dirty="0"/>
          </a:p>
        </p:txBody>
      </p:sp>
      <p:sp>
        <p:nvSpPr>
          <p:cNvPr id="4" name="CustomShape 2"/>
          <p:cNvSpPr>
            <a:spLocks noGrp="1"/>
          </p:cNvSpPr>
          <p:nvPr>
            <p:ph idx="1"/>
          </p:nvPr>
        </p:nvSpPr>
        <p:spPr>
          <a:xfrm>
            <a:off x="457200" y="1600201"/>
            <a:ext cx="3898776" cy="362900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endParaRPr lang="ru-RU"/>
          </a:p>
        </p:txBody>
      </p:sp>
      <p:sp>
        <p:nvSpPr>
          <p:cNvPr id="5" name="CustomShape 3"/>
          <p:cNvSpPr/>
          <p:nvPr/>
        </p:nvSpPr>
        <p:spPr>
          <a:xfrm>
            <a:off x="5292080" y="2420888"/>
            <a:ext cx="2590560" cy="3459240"/>
          </a:xfrm>
          <a:prstGeom prst="roundRect">
            <a:avLst>
              <a:gd name="adj" fmla="val 8594"/>
            </a:avLst>
          </a:prstGeom>
          <a:blipFill rotWithShape="0">
            <a:blip r:embed="rId3"/>
            <a:stretch/>
          </a:blipFill>
          <a:ln w="0">
            <a:noFill/>
          </a:ln>
          <a:effectLst>
            <a:reflection blurRad="12700" stA="38000" endPos="28000" dist="5000" dir="5400000" sy="-100000" algn="bl" rotWithShape="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347256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3586685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891</Words>
  <Application>Microsoft Office PowerPoint</Application>
  <PresentationFormat>Экран (4:3)</PresentationFormat>
  <Paragraphs>86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Calibri</vt:lpstr>
      <vt:lpstr>Franklin Gothic Book</vt:lpstr>
      <vt:lpstr>Franklin Gothic Medium</vt:lpstr>
      <vt:lpstr>Times New Roman</vt:lpstr>
      <vt:lpstr>Trebuchet MS</vt:lpstr>
      <vt:lpstr>Wingdings</vt:lpstr>
      <vt:lpstr>Wingdings 2</vt:lpstr>
      <vt:lpstr>Тема Office</vt:lpstr>
      <vt:lpstr>Тема урока: Волосы.</vt:lpstr>
      <vt:lpstr>Презентация PowerPoint</vt:lpstr>
      <vt:lpstr>Презентация PowerPoint</vt:lpstr>
      <vt:lpstr>Строение волоса </vt:lpstr>
      <vt:lpstr>Уход за волосами РАСЧЁСЫВАНИЕ – МЫТЬЁ – СУШКА – УКЛАДКА</vt:lpstr>
      <vt:lpstr>СТАРИННЫЕ   РУССКИЕ РЕЦЕПТЫ  ПО УХОДУ ЗА ВОЛОСАМИ </vt:lpstr>
      <vt:lpstr>Уход за волосами</vt:lpstr>
      <vt:lpstr>Продукты для красоты волос.</vt:lpstr>
      <vt:lpstr>Вредно для волос: </vt:lpstr>
      <vt:lpstr>Причёски во все времена.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наши дни многообразие причесок и стрижек не знает границ. Различные цветовые решения, нет единого направления, каждый подбирает то, что ему нравится и идет. </vt:lpstr>
      <vt:lpstr>СПАСИБО ЗА ВНИМАНИЕ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«Телефон. Правила пользования телефоном, телефонным справочником. Культура разговора по телефону.»</dc:title>
  <dc:creator>Андрей</dc:creator>
  <cp:lastModifiedBy>Я</cp:lastModifiedBy>
  <cp:revision>67</cp:revision>
  <dcterms:created xsi:type="dcterms:W3CDTF">2012-08-19T14:41:21Z</dcterms:created>
  <dcterms:modified xsi:type="dcterms:W3CDTF">2025-04-18T03:34:31Z</dcterms:modified>
</cp:coreProperties>
</file>