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71" r:id="rId7"/>
    <p:sldId id="274" r:id="rId8"/>
    <p:sldId id="272" r:id="rId9"/>
    <p:sldId id="262" r:id="rId10"/>
    <p:sldId id="269" r:id="rId11"/>
    <p:sldId id="270" r:id="rId12"/>
    <p:sldId id="273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14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DA1F0939-F03E-4258-BEF6-C7DAA07BBCC5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126EDA0B-CA8F-4736-B07C-FA2145D2955E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F0939-F03E-4258-BEF6-C7DAA07BBCC5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EDA0B-CA8F-4736-B07C-FA2145D295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F0939-F03E-4258-BEF6-C7DAA07BBCC5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EDA0B-CA8F-4736-B07C-FA2145D295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F0939-F03E-4258-BEF6-C7DAA07BBCC5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EDA0B-CA8F-4736-B07C-FA2145D2955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F0939-F03E-4258-BEF6-C7DAA07BBCC5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EDA0B-CA8F-4736-B07C-FA2145D295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F0939-F03E-4258-BEF6-C7DAA07BBCC5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EDA0B-CA8F-4736-B07C-FA2145D295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F0939-F03E-4258-BEF6-C7DAA07BBCC5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EDA0B-CA8F-4736-B07C-FA2145D295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F0939-F03E-4258-BEF6-C7DAA07BBCC5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EDA0B-CA8F-4736-B07C-FA2145D2955E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F0939-F03E-4258-BEF6-C7DAA07BBCC5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EDA0B-CA8F-4736-B07C-FA2145D295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F0939-F03E-4258-BEF6-C7DAA07BBCC5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EDA0B-CA8F-4736-B07C-FA2145D295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F0939-F03E-4258-BEF6-C7DAA07BBCC5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EDA0B-CA8F-4736-B07C-FA2145D295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DA1F0939-F03E-4258-BEF6-C7DAA07BBCC5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126EDA0B-CA8F-4736-B07C-FA2145D2955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slow">
    <p:pull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6512" y="1340767"/>
            <a:ext cx="7056784" cy="288032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200" smtClean="0">
                <a:solidFill>
                  <a:schemeClr val="accent1">
                    <a:lumMod val="75000"/>
                  </a:schemeClr>
                </a:solidFill>
              </a:rPr>
              <a:t>Предоставление транспортных</a:t>
            </a: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услуг пользователям железнодорожного транспорта по принципу</a:t>
            </a:r>
            <a:b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 «работа в одно окно»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" y="4221088"/>
            <a:ext cx="4788024" cy="1944216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/>
              <a:t>Разработал преподаватель </a:t>
            </a:r>
            <a:r>
              <a:rPr lang="ru-RU" sz="2000" dirty="0" err="1" smtClean="0"/>
              <a:t>спец.дисциплин</a:t>
            </a:r>
            <a:r>
              <a:rPr lang="ru-RU" sz="2000" dirty="0" smtClean="0"/>
              <a:t> специальности 23.02.01 Организация перевозок и управление на транспорте (по видам</a:t>
            </a:r>
            <a:r>
              <a:rPr lang="ru-RU" sz="2000" smtClean="0"/>
              <a:t>)   Савинова Л.А.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85422197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www.sibir-ix.ru/images/page/d98c3482cb0d6efab5da0e3bfad9aca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636" y="2985431"/>
            <a:ext cx="3816424" cy="24761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valtrompianews.it/files/magazine/img/burocrazia_annegamen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38" y="3501008"/>
            <a:ext cx="3282909" cy="2247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трелка вправо 3"/>
          <p:cNvSpPr/>
          <p:nvPr/>
        </p:nvSpPr>
        <p:spPr>
          <a:xfrm rot="21344900">
            <a:off x="3995937" y="4212117"/>
            <a:ext cx="792088" cy="450563"/>
          </a:xfrm>
          <a:prstGeom prst="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980728"/>
            <a:ext cx="6737860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/>
              <a:t>Дальнейшее развитие информационных систем  в ОАО «РЖД»</a:t>
            </a:r>
            <a:r>
              <a:rPr lang="ru-RU" dirty="0" smtClean="0"/>
              <a:t> - перехода </a:t>
            </a:r>
            <a:r>
              <a:rPr lang="ru-RU" dirty="0"/>
              <a:t>к безбумажным технологиям и электронному документообороту</a:t>
            </a:r>
          </a:p>
        </p:txBody>
      </p:sp>
    </p:spTree>
    <p:extLst>
      <p:ext uri="{BB962C8B-B14F-4D97-AF65-F5344CB8AC3E}">
        <p14:creationId xmlns:p14="http://schemas.microsoft.com/office/powerpoint/2010/main" val="274826828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620689"/>
            <a:ext cx="6984776" cy="129614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latin typeface="+mj-lt"/>
              </a:rPr>
              <a:t>Задача грузовых перевозок стать наиболее </a:t>
            </a:r>
            <a:r>
              <a:rPr lang="ru-RU" dirty="0" smtClean="0">
                <a:latin typeface="+mj-lt"/>
              </a:rPr>
              <a:t>конкурентоспособным </a:t>
            </a:r>
            <a:r>
              <a:rPr lang="ru-RU" dirty="0">
                <a:latin typeface="+mj-lt"/>
              </a:rPr>
              <a:t>среди других видов </a:t>
            </a:r>
            <a:r>
              <a:rPr lang="ru-RU" dirty="0" smtClean="0">
                <a:latin typeface="+mj-lt"/>
              </a:rPr>
              <a:t>транспорта</a:t>
            </a:r>
            <a:endParaRPr lang="ru-RU" dirty="0">
              <a:latin typeface="+mj-lt"/>
            </a:endParaRPr>
          </a:p>
        </p:txBody>
      </p:sp>
      <p:pic>
        <p:nvPicPr>
          <p:cNvPr id="2050" name="Picture 2" descr="http://www.alternativa.in/photo/iblock/cc7/cc770fc432c3d61a7dc0bbf012fa20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437112"/>
            <a:ext cx="3333750" cy="22193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i.ytimg.com/vi/Rrly57cmmYo/maxresdefaul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16832"/>
            <a:ext cx="5248583" cy="2952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986995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7" y="817582"/>
            <a:ext cx="7776864" cy="181933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Грузоперевозки -  </a:t>
            </a:r>
            <a:r>
              <a:rPr lang="ru-RU" sz="3600" dirty="0"/>
              <a:t>это </a:t>
            </a:r>
            <a:r>
              <a:rPr lang="ru-RU" sz="3600" dirty="0" err="1"/>
              <a:t>спотовый</a:t>
            </a:r>
            <a:r>
              <a:rPr lang="ru-RU" sz="3600" dirty="0"/>
              <a:t> рынок, где одновременно присутствует спрос и </a:t>
            </a:r>
            <a:r>
              <a:rPr lang="ru-RU" sz="3600" dirty="0" smtClean="0"/>
              <a:t>предложени</a:t>
            </a:r>
            <a:r>
              <a:rPr lang="ru-RU" sz="3100" dirty="0" smtClean="0"/>
              <a:t>е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054" name="Picture 6" descr="http://cool-pictures.su/_ph/12/2/51158531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780928"/>
            <a:ext cx="2295525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jfgkgs.com/images/20100711032743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326" y="3020484"/>
            <a:ext cx="4826681" cy="285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276890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55576" y="116632"/>
            <a:ext cx="7776864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i="1" dirty="0"/>
              <a:t>SWOT </a:t>
            </a:r>
            <a:r>
              <a:rPr lang="ru-RU" i="1" dirty="0"/>
              <a:t>– анализ схемы </a:t>
            </a:r>
            <a:r>
              <a:rPr lang="en-US" i="1" dirty="0"/>
              <a:t>TAKE – OR – PAY</a:t>
            </a:r>
            <a:r>
              <a:rPr lang="ru-RU" i="1" dirty="0"/>
              <a:t>, применяемая при перевозках грузов железнодорожным транспортом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4569925"/>
              </p:ext>
            </p:extLst>
          </p:nvPr>
        </p:nvGraphicFramePr>
        <p:xfrm>
          <a:off x="395536" y="908720"/>
          <a:ext cx="8352927" cy="5804598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1664825"/>
                <a:gridCol w="3344051"/>
                <a:gridCol w="3344051"/>
              </a:tblGrid>
              <a:tr h="28085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Грузоотправитель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ОАО</a:t>
                      </a:r>
                      <a:r>
                        <a:rPr lang="ru-RU" baseline="0" dirty="0" smtClean="0"/>
                        <a:t> «РЖД»</a:t>
                      </a:r>
                      <a:endParaRPr lang="ru-RU" dirty="0"/>
                    </a:p>
                  </a:txBody>
                  <a:tcPr/>
                </a:tc>
              </a:tr>
              <a:tr h="981120">
                <a:tc rowSpan="3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Сильные стороны</a:t>
                      </a:r>
                      <a:endParaRPr lang="ru-RU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Получение преференций, осуществляющие перевозки на особых условиях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Повышение эффективности привлечения и использования финансовых средств</a:t>
                      </a:r>
                    </a:p>
                  </a:txBody>
                  <a:tcPr anchor="ctr"/>
                </a:tc>
              </a:tr>
              <a:tr h="108012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Страховка от тарифных колебаний (при условии переходы железнодорожной отрасли на 5 – летние тарифы)</a:t>
                      </a:r>
                    </a:p>
                    <a:p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Гарантии обеспечения необходимых объемов </a:t>
                      </a:r>
                      <a:endParaRPr lang="ru-RU" sz="1400" dirty="0" smtClean="0"/>
                    </a:p>
                    <a:p>
                      <a:endParaRPr lang="ru-RU" sz="1400" dirty="0"/>
                    </a:p>
                  </a:txBody>
                  <a:tcPr anchor="ctr"/>
                </a:tc>
              </a:tr>
              <a:tr h="491499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Долгосрочное  планирование и регулирование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1499">
                <a:tc rowSpan="3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Слабые стороны</a:t>
                      </a:r>
                      <a:endParaRPr lang="ru-RU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Необходимость выплаты компенсаций за невыполнение заключенных ранее соглашение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Недостаточное количество инвестиционных средств для реализации проектов по расширению пропускной способности инфраструктуры</a:t>
                      </a:r>
                    </a:p>
                  </a:txBody>
                  <a:tcPr/>
                </a:tc>
              </a:tr>
              <a:tr h="491499">
                <a:tc v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endParaRPr lang="ru-RU" sz="14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0"/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Невозможность рассчитать объемы для перевозки на длительный период</a:t>
                      </a:r>
                    </a:p>
                    <a:p>
                      <a:pPr algn="ctr"/>
                      <a:endParaRPr lang="ru-RU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Отсутствие на настоящий момент системы долгосрочных тарифов на перевозку грузов</a:t>
                      </a:r>
                    </a:p>
                  </a:txBody>
                  <a:tcPr anchor="ctr"/>
                </a:tc>
              </a:tr>
              <a:tr h="491499">
                <a:tc v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Потеря рычагов оперативного регулирования</a:t>
                      </a:r>
                      <a:endParaRPr lang="ru-RU" sz="1400" dirty="0" smtClean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065628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1622391"/>
              </p:ext>
            </p:extLst>
          </p:nvPr>
        </p:nvGraphicFramePr>
        <p:xfrm>
          <a:off x="395536" y="648738"/>
          <a:ext cx="8352927" cy="5852160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1800200"/>
                <a:gridCol w="3208676"/>
                <a:gridCol w="3344051"/>
              </a:tblGrid>
              <a:tr h="28085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Грузоотправитель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ОАО</a:t>
                      </a:r>
                      <a:r>
                        <a:rPr lang="ru-RU" baseline="0" dirty="0" smtClean="0"/>
                        <a:t> «РЖД»</a:t>
                      </a:r>
                      <a:endParaRPr lang="ru-RU" dirty="0"/>
                    </a:p>
                  </a:txBody>
                  <a:tcPr/>
                </a:tc>
              </a:tr>
              <a:tr h="98112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Угрозы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Вероятность больших транспортных издержек для грузоотправителей при нисходящем тренде</a:t>
                      </a:r>
                    </a:p>
                    <a:p>
                      <a:pPr algn="ctr" rtl="0"/>
                      <a:endParaRPr lang="ru-RU" sz="14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Возможность недополучить финансовые ресурсы при растущих рынках</a:t>
                      </a:r>
                    </a:p>
                  </a:txBody>
                  <a:tcPr anchor="ctr"/>
                </a:tc>
              </a:tr>
              <a:tr h="35243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Снижение конкурентоспособности в связи с обременением основного бизнеса непрофильными вложениями </a:t>
                      </a:r>
                    </a:p>
                    <a:p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Отсутствие спроса со стороны грузоотправителей </a:t>
                      </a:r>
                      <a:endParaRPr lang="ru-RU" sz="1400" dirty="0" smtClean="0"/>
                    </a:p>
                    <a:p>
                      <a:endParaRPr lang="ru-RU" sz="1400" dirty="0"/>
                    </a:p>
                  </a:txBody>
                  <a:tcPr anchor="ctr"/>
                </a:tc>
              </a:tr>
              <a:tr h="491499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Возможности</a:t>
                      </a:r>
                      <a:endParaRPr lang="ru-RU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/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Страховать свои риски за счет разработки специальных показателей нагрузки на экономику предприятий реального сектора, при достижении критических значений которых между перевозчиком и грузовладельцем может быть инициирован процесс корректировки заявленного объема грузов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39070">
                <a:tc v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Получить качественную услугу на длительный период времени с учетом особенностей собственного бизнес - процесса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Повысить привлекательность железнодорожного транспорта за счет оказания качественной услуги, применяя </a:t>
                      </a:r>
                      <a:r>
                        <a:rPr lang="ru-RU" sz="1400" b="1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клиентоориентированный</a:t>
                      </a:r>
                      <a:r>
                        <a:rPr lang="ru-RU" sz="14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подход к каждому заключённому контракту на перевозку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90368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Заголовок 24"/>
          <p:cNvSpPr>
            <a:spLocks noGrp="1"/>
          </p:cNvSpPr>
          <p:nvPr>
            <p:ph type="title"/>
          </p:nvPr>
        </p:nvSpPr>
        <p:spPr>
          <a:xfrm>
            <a:off x="457200" y="-1143000"/>
            <a:ext cx="8686800" cy="5410200"/>
          </a:xfrm>
        </p:spPr>
        <p:txBody>
          <a:bodyPr vert="vert270">
            <a:normAutofit/>
          </a:bodyPr>
          <a:lstStyle/>
          <a:p>
            <a:pPr algn="l"/>
            <a:r>
              <a:rPr lang="ru-RU" sz="1000" dirty="0" smtClean="0"/>
              <a:t/>
            </a:r>
            <a:br>
              <a:rPr lang="ru-RU" sz="1000" dirty="0" smtClean="0"/>
            </a:br>
            <a:r>
              <a:rPr lang="ru-RU" sz="1000" dirty="0" smtClean="0"/>
              <a:t/>
            </a:r>
            <a:br>
              <a:rPr lang="ru-RU" sz="1000" dirty="0" smtClean="0"/>
            </a:br>
            <a:r>
              <a:rPr lang="ru-RU" sz="1000" dirty="0" smtClean="0"/>
              <a:t>  </a:t>
            </a:r>
            <a:br>
              <a:rPr lang="ru-RU" sz="1000" dirty="0" smtClean="0"/>
            </a:br>
            <a:r>
              <a:rPr lang="ru-RU" sz="1000" dirty="0" smtClean="0"/>
              <a:t>        </a:t>
            </a:r>
            <a:br>
              <a:rPr lang="ru-RU" sz="1000" dirty="0" smtClean="0"/>
            </a:br>
            <a:r>
              <a:rPr lang="ru-RU" sz="1000" dirty="0" smtClean="0"/>
              <a:t/>
            </a:r>
            <a:br>
              <a:rPr lang="ru-RU" sz="1000" dirty="0" smtClean="0"/>
            </a:br>
            <a:r>
              <a:rPr lang="ru-RU" sz="1400" dirty="0" smtClean="0"/>
              <a:t> </a:t>
            </a:r>
            <a:br>
              <a:rPr lang="ru-RU" sz="1400" dirty="0" smtClean="0"/>
            </a:br>
            <a:r>
              <a:rPr lang="ru-RU" sz="1400" dirty="0" smtClean="0"/>
              <a:t>       </a:t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-3124200" y="3886200"/>
            <a:ext cx="12268200" cy="1752600"/>
          </a:xfrm>
        </p:spPr>
        <p:txBody>
          <a:bodyPr/>
          <a:lstStyle/>
          <a:p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4343400" y="4343400"/>
            <a:ext cx="228600" cy="2286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5181600" y="4343400"/>
            <a:ext cx="152400" cy="1524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 flipV="1">
            <a:off x="6149057" y="4311992"/>
            <a:ext cx="152400" cy="15240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 flipV="1">
            <a:off x="6900902" y="4313619"/>
            <a:ext cx="152400" cy="15240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 flipV="1">
            <a:off x="7590037" y="4305299"/>
            <a:ext cx="152400" cy="15240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3276600" y="4343400"/>
            <a:ext cx="152400" cy="1524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Блок-схема: узел 20"/>
          <p:cNvSpPr/>
          <p:nvPr/>
        </p:nvSpPr>
        <p:spPr>
          <a:xfrm>
            <a:off x="2057400" y="4343400"/>
            <a:ext cx="152400" cy="1524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Блок-схема: узел 21"/>
          <p:cNvSpPr/>
          <p:nvPr/>
        </p:nvSpPr>
        <p:spPr>
          <a:xfrm>
            <a:off x="1326979" y="4343400"/>
            <a:ext cx="152400" cy="1524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Блок-схема: узел 22"/>
          <p:cNvSpPr/>
          <p:nvPr/>
        </p:nvSpPr>
        <p:spPr>
          <a:xfrm>
            <a:off x="597393" y="4343400"/>
            <a:ext cx="152400" cy="1524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Блок-схема: узел 26"/>
          <p:cNvSpPr/>
          <p:nvPr/>
        </p:nvSpPr>
        <p:spPr>
          <a:xfrm>
            <a:off x="3962400" y="3581400"/>
            <a:ext cx="152400" cy="1524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Блок-схема: узел 27"/>
          <p:cNvSpPr/>
          <p:nvPr/>
        </p:nvSpPr>
        <p:spPr>
          <a:xfrm>
            <a:off x="3276600" y="2667000"/>
            <a:ext cx="152400" cy="1524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Блок-схема: узел 28"/>
          <p:cNvSpPr/>
          <p:nvPr/>
        </p:nvSpPr>
        <p:spPr>
          <a:xfrm>
            <a:off x="2667000" y="1905000"/>
            <a:ext cx="152400" cy="1524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Блок-схема: узел 29"/>
          <p:cNvSpPr/>
          <p:nvPr/>
        </p:nvSpPr>
        <p:spPr>
          <a:xfrm>
            <a:off x="1795806" y="745541"/>
            <a:ext cx="152400" cy="1524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Блок-схема: узел 30"/>
          <p:cNvSpPr/>
          <p:nvPr/>
        </p:nvSpPr>
        <p:spPr>
          <a:xfrm>
            <a:off x="2214508" y="1279506"/>
            <a:ext cx="152400" cy="1524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трелка вправо 31"/>
          <p:cNvSpPr/>
          <p:nvPr/>
        </p:nvSpPr>
        <p:spPr>
          <a:xfrm>
            <a:off x="4648200" y="4343400"/>
            <a:ext cx="457200" cy="152400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трелка вправо 32"/>
          <p:cNvSpPr/>
          <p:nvPr/>
        </p:nvSpPr>
        <p:spPr>
          <a:xfrm>
            <a:off x="5410200" y="4343400"/>
            <a:ext cx="679648" cy="120422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трелка вправо 33"/>
          <p:cNvSpPr/>
          <p:nvPr/>
        </p:nvSpPr>
        <p:spPr>
          <a:xfrm>
            <a:off x="6318448" y="4327411"/>
            <a:ext cx="586457" cy="138609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трелка вправо 34"/>
          <p:cNvSpPr/>
          <p:nvPr/>
        </p:nvSpPr>
        <p:spPr>
          <a:xfrm>
            <a:off x="7062421" y="4324119"/>
            <a:ext cx="533400" cy="152400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трелка вправо 35"/>
          <p:cNvSpPr/>
          <p:nvPr/>
        </p:nvSpPr>
        <p:spPr>
          <a:xfrm rot="10800000">
            <a:off x="3540224" y="4324119"/>
            <a:ext cx="762000" cy="18297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Стрелка вправо 36"/>
          <p:cNvSpPr/>
          <p:nvPr/>
        </p:nvSpPr>
        <p:spPr>
          <a:xfrm rot="10800000">
            <a:off x="2285322" y="4299928"/>
            <a:ext cx="914400" cy="22019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трелка вправо 37"/>
          <p:cNvSpPr/>
          <p:nvPr/>
        </p:nvSpPr>
        <p:spPr>
          <a:xfrm rot="10800000">
            <a:off x="1516122" y="4298301"/>
            <a:ext cx="465078" cy="19749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Стрелка вправо 38"/>
          <p:cNvSpPr/>
          <p:nvPr/>
        </p:nvSpPr>
        <p:spPr>
          <a:xfrm rot="10800000">
            <a:off x="780474" y="4305298"/>
            <a:ext cx="503875" cy="19050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Стрелка вправо 41"/>
          <p:cNvSpPr/>
          <p:nvPr/>
        </p:nvSpPr>
        <p:spPr>
          <a:xfrm rot="13790385">
            <a:off x="4002138" y="3910568"/>
            <a:ext cx="533400" cy="152400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Стрелка вправо 43"/>
          <p:cNvSpPr/>
          <p:nvPr/>
        </p:nvSpPr>
        <p:spPr>
          <a:xfrm rot="13865624">
            <a:off x="3256212" y="3117190"/>
            <a:ext cx="838200" cy="152400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трелка вправо 44"/>
          <p:cNvSpPr/>
          <p:nvPr/>
        </p:nvSpPr>
        <p:spPr>
          <a:xfrm rot="13728185" flipV="1">
            <a:off x="2699952" y="2259167"/>
            <a:ext cx="609600" cy="161594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Стрелка вправо 45"/>
          <p:cNvSpPr/>
          <p:nvPr/>
        </p:nvSpPr>
        <p:spPr>
          <a:xfrm rot="13837400">
            <a:off x="2262784" y="1553051"/>
            <a:ext cx="474774" cy="164479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Стрелка вправо 46"/>
          <p:cNvSpPr/>
          <p:nvPr/>
        </p:nvSpPr>
        <p:spPr>
          <a:xfrm rot="13848385">
            <a:off x="1809925" y="1008243"/>
            <a:ext cx="524848" cy="174654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 rot="3152586">
            <a:off x="3768041" y="3029575"/>
            <a:ext cx="1236133" cy="7386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b="1" cap="none" spc="0" dirty="0" smtClean="0">
                <a:ln w="1905"/>
                <a:solidFill>
                  <a:sysClr val="windowText" lastClr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Средневолжская</a:t>
            </a:r>
          </a:p>
          <a:p>
            <a:pPr algn="ctr"/>
            <a:r>
              <a:rPr lang="ru-RU" sz="1400" b="1" dirty="0" smtClean="0">
                <a:ln w="1905"/>
                <a:solidFill>
                  <a:sysClr val="windowText" lastClr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63800</a:t>
            </a:r>
            <a:endParaRPr lang="ru-RU" sz="1400" b="1" cap="none" spc="0" dirty="0">
              <a:ln w="1905"/>
              <a:solidFill>
                <a:sysClr val="windowText" lastClr="0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8" name="Прямоугольник 47"/>
          <p:cNvSpPr/>
          <p:nvPr/>
        </p:nvSpPr>
        <p:spPr>
          <a:xfrm rot="3100550">
            <a:off x="2450303" y="2662073"/>
            <a:ext cx="101784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b="1" dirty="0" smtClean="0">
                <a:ln w="1905"/>
                <a:solidFill>
                  <a:sysClr val="windowText" lastClr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Водинская</a:t>
            </a:r>
          </a:p>
          <a:p>
            <a:pPr algn="ctr"/>
            <a:r>
              <a:rPr lang="ru-RU" sz="1400" b="1" cap="none" spc="0" dirty="0" smtClean="0">
                <a:ln w="1905"/>
                <a:solidFill>
                  <a:sysClr val="windowText" lastClr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63780</a:t>
            </a:r>
            <a:endParaRPr lang="ru-RU" sz="1400" b="1" cap="none" spc="0" dirty="0">
              <a:ln w="1905"/>
              <a:solidFill>
                <a:sysClr val="windowText" lastClr="0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9" name="Прямоугольник 48"/>
          <p:cNvSpPr/>
          <p:nvPr/>
        </p:nvSpPr>
        <p:spPr>
          <a:xfrm rot="3044894">
            <a:off x="2468934" y="1448687"/>
            <a:ext cx="109196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b="1" cap="none" spc="0" dirty="0" smtClean="0">
                <a:ln w="1905"/>
                <a:solidFill>
                  <a:sysClr val="windowText" lastClr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Царевщина</a:t>
            </a:r>
          </a:p>
          <a:p>
            <a:pPr algn="ctr"/>
            <a:r>
              <a:rPr lang="ru-RU" sz="1400" b="1" dirty="0" smtClean="0">
                <a:ln w="1905"/>
                <a:solidFill>
                  <a:sysClr val="windowText" lastClr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63760</a:t>
            </a:r>
            <a:endParaRPr lang="ru-RU" sz="1400" b="1" cap="none" spc="0" dirty="0">
              <a:ln w="1905"/>
              <a:solidFill>
                <a:sysClr val="windowText" lastClr="0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0" name="Прямоугольник 49"/>
          <p:cNvSpPr/>
          <p:nvPr/>
        </p:nvSpPr>
        <p:spPr>
          <a:xfrm rot="2977699">
            <a:off x="1058243" y="1094166"/>
            <a:ext cx="1213521" cy="7386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Жигулевское море</a:t>
            </a:r>
          </a:p>
          <a:p>
            <a:pPr algn="ctr"/>
            <a:r>
              <a:rPr lang="ru-RU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63680</a:t>
            </a:r>
            <a:endParaRPr lang="ru-RU" sz="1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1" name="Прямоугольник 50"/>
          <p:cNvSpPr/>
          <p:nvPr/>
        </p:nvSpPr>
        <p:spPr>
          <a:xfrm rot="3521699">
            <a:off x="1772371" y="479370"/>
            <a:ext cx="86414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Тольятти</a:t>
            </a:r>
          </a:p>
          <a:p>
            <a:pPr algn="ctr"/>
            <a:r>
              <a:rPr lang="ru-RU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63730</a:t>
            </a:r>
            <a:endParaRPr lang="ru-RU" sz="1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2" name="Стрелка вправо 51"/>
          <p:cNvSpPr/>
          <p:nvPr/>
        </p:nvSpPr>
        <p:spPr>
          <a:xfrm>
            <a:off x="7760675" y="4298301"/>
            <a:ext cx="533400" cy="152400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Прямоугольник 52"/>
          <p:cNvSpPr/>
          <p:nvPr/>
        </p:nvSpPr>
        <p:spPr>
          <a:xfrm>
            <a:off x="4953000" y="4495800"/>
            <a:ext cx="64152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Кряж</a:t>
            </a:r>
          </a:p>
          <a:p>
            <a:pPr algn="ctr"/>
            <a:r>
              <a:rPr lang="ru-RU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63960</a:t>
            </a:r>
            <a:endParaRPr lang="ru-RU" sz="1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5283275" y="3821524"/>
            <a:ext cx="173156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00" b="1" cap="none" spc="0" dirty="0" err="1" smtClean="0">
                <a:ln w="1905"/>
                <a:solidFill>
                  <a:sysClr val="windowText" lastClr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Новокуйбышевская</a:t>
            </a:r>
            <a:endParaRPr lang="ru-RU" sz="1200" b="1" cap="none" spc="0" dirty="0" smtClean="0">
              <a:ln w="1905"/>
              <a:solidFill>
                <a:sysClr val="windowText" lastClr="0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1200" b="1" dirty="0" smtClean="0">
                <a:ln w="1905"/>
                <a:solidFill>
                  <a:sysClr val="windowText" lastClr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63940</a:t>
            </a:r>
            <a:endParaRPr lang="ru-RU" sz="1200" b="1" cap="none" spc="0" dirty="0">
              <a:ln w="1905"/>
              <a:solidFill>
                <a:sysClr val="windowText" lastClr="0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6429527" y="4434245"/>
            <a:ext cx="102143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Октябрьск</a:t>
            </a:r>
          </a:p>
          <a:p>
            <a:pPr algn="ctr"/>
            <a:r>
              <a:rPr lang="ru-RU" sz="12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63810</a:t>
            </a:r>
            <a:endParaRPr lang="ru-RU" sz="12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7242940" y="3746493"/>
            <a:ext cx="98763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2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Сызрань 1</a:t>
            </a:r>
          </a:p>
          <a:p>
            <a:pPr algn="ctr"/>
            <a:r>
              <a:rPr lang="ru-RU" sz="12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63560</a:t>
            </a:r>
            <a:endParaRPr lang="ru-RU" sz="12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7" name="Блок-схема: узел 56"/>
          <p:cNvSpPr/>
          <p:nvPr/>
        </p:nvSpPr>
        <p:spPr>
          <a:xfrm flipV="1">
            <a:off x="8317681" y="4291830"/>
            <a:ext cx="152400" cy="15240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Прямоугольник 58"/>
          <p:cNvSpPr/>
          <p:nvPr/>
        </p:nvSpPr>
        <p:spPr>
          <a:xfrm>
            <a:off x="7743755" y="4460655"/>
            <a:ext cx="99578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00" b="1" cap="none" spc="0" dirty="0" smtClean="0">
                <a:ln w="1905"/>
                <a:solidFill>
                  <a:sysClr val="windowText" lastClr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Сызрань 2</a:t>
            </a:r>
          </a:p>
          <a:p>
            <a:pPr algn="ctr"/>
            <a:r>
              <a:rPr lang="ru-RU" sz="1200" b="1" dirty="0" smtClean="0">
                <a:ln w="1905"/>
                <a:solidFill>
                  <a:sysClr val="windowText" lastClr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63550</a:t>
            </a:r>
            <a:endParaRPr lang="ru-RU" sz="1200" b="1" cap="none" spc="0" dirty="0">
              <a:ln w="1905"/>
              <a:solidFill>
                <a:sysClr val="windowText" lastClr="0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2912079" y="4495800"/>
            <a:ext cx="103586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Безымянка</a:t>
            </a:r>
            <a:endParaRPr lang="ru-RU" sz="1200" b="1" cap="none" spc="0" dirty="0" smtClean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12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65780</a:t>
            </a:r>
            <a:endParaRPr lang="ru-RU" sz="12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1554266" y="3798375"/>
            <a:ext cx="13003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Алексеевская</a:t>
            </a:r>
          </a:p>
          <a:p>
            <a:pPr algn="ctr"/>
            <a:r>
              <a:rPr lang="ru-RU" sz="12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65750</a:t>
            </a:r>
            <a:endParaRPr lang="ru-RU" sz="12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1005257" y="4507782"/>
            <a:ext cx="75244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b="1" cap="none" spc="0" dirty="0" err="1" smtClean="0">
                <a:ln w="1905"/>
                <a:solidFill>
                  <a:sysClr val="windowText" lastClr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Кинель</a:t>
            </a:r>
            <a:endParaRPr lang="ru-RU" sz="1400" b="1" cap="none" spc="0" dirty="0" smtClean="0">
              <a:ln w="1905"/>
              <a:solidFill>
                <a:sysClr val="windowText" lastClr="0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1400" b="1" dirty="0" smtClean="0">
                <a:ln w="1905"/>
                <a:solidFill>
                  <a:sysClr val="windowText" lastClr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65730</a:t>
            </a:r>
            <a:endParaRPr lang="ru-RU" sz="1400" b="1" cap="none" spc="0" dirty="0">
              <a:ln w="1905"/>
              <a:solidFill>
                <a:sysClr val="windowText" lastClr="0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369053" y="3883317"/>
            <a:ext cx="92525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Кротовка</a:t>
            </a:r>
          </a:p>
          <a:p>
            <a:pPr algn="ctr"/>
            <a:r>
              <a:rPr lang="ru-RU" sz="12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65840</a:t>
            </a:r>
            <a:endParaRPr lang="ru-RU" sz="12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99076" y="77240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Диаграмма грузопотоков Куйбышевского региона</a:t>
            </a:r>
          </a:p>
        </p:txBody>
      </p:sp>
    </p:spTree>
    <p:extLst>
      <p:ext uri="{BB962C8B-B14F-4D97-AF65-F5344CB8AC3E}">
        <p14:creationId xmlns:p14="http://schemas.microsoft.com/office/powerpoint/2010/main" val="2074112721"/>
      </p:ext>
    </p:extLst>
  </p:cSld>
  <p:clrMapOvr>
    <a:masterClrMapping/>
  </p:clrMapOvr>
  <p:transition spd="slow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71" y="72008"/>
            <a:ext cx="9165141" cy="6669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636169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35" y="4013870"/>
            <a:ext cx="6336704" cy="2717311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ctr"/>
            <a:r>
              <a:rPr lang="ru-RU" sz="1800" dirty="0">
                <a:latin typeface="+mj-lt"/>
              </a:rPr>
              <a:t>Электронный документооборот в области перевозок грузов железнодорожным транспортом представляет собой новую информационную технологию, обеспечивающую оформление в электронном виде документов, связанных с организацией и осуществлением </a:t>
            </a:r>
            <a:r>
              <a:rPr lang="ru-RU" sz="1800" dirty="0" smtClean="0">
                <a:latin typeface="+mj-lt"/>
              </a:rPr>
              <a:t>перевозок  </a:t>
            </a:r>
            <a:r>
              <a:rPr lang="ru-RU" sz="1800" dirty="0">
                <a:latin typeface="+mj-lt"/>
              </a:rPr>
              <a:t>грузов, а также доставку и выдачу этих электронных документов по принадлежности причастным к перевозке сторонам.</a:t>
            </a:r>
          </a:p>
          <a:p>
            <a:pPr algn="ctr"/>
            <a:endParaRPr lang="ru-RU" sz="1800" dirty="0">
              <a:latin typeface="+mj-lt"/>
            </a:endParaRPr>
          </a:p>
        </p:txBody>
      </p:sp>
      <p:pic>
        <p:nvPicPr>
          <p:cNvPr id="7170" name="Picture 2" descr="http://ic-iskra.ru/uploads/seminar/cover/4294/slider_gh-11555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1"/>
          <a:stretch/>
        </p:blipFill>
        <p:spPr bwMode="auto">
          <a:xfrm>
            <a:off x="2382982" y="908720"/>
            <a:ext cx="6289754" cy="31051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subera.com/ep200train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3511470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400140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"/>
            <a:ext cx="91805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71600" y="404664"/>
            <a:ext cx="7776864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Документооборот при наличии электронного обмена </a:t>
            </a:r>
          </a:p>
          <a:p>
            <a:pPr algn="ctr"/>
            <a:r>
              <a:rPr lang="ru-RU" dirty="0" smtClean="0"/>
              <a:t>данных между грузоотправителем и перевозчиком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685888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9912" y="1450931"/>
            <a:ext cx="4072298" cy="67314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Экономическая часть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2708920"/>
            <a:ext cx="6777317" cy="1896081"/>
          </a:xfrm>
        </p:spPr>
        <p:txBody>
          <a:bodyPr/>
          <a:lstStyle/>
          <a:p>
            <a:r>
              <a:rPr lang="ru-RU" dirty="0" smtClean="0"/>
              <a:t>Цель бюджета продаж – определение в стоимостном выражении объема реализованной продукции или прогноза выручки. </a:t>
            </a:r>
            <a:endParaRPr lang="ru-RU" dirty="0"/>
          </a:p>
        </p:txBody>
      </p:sp>
      <p:pic>
        <p:nvPicPr>
          <p:cNvPr id="6146" name="Picture 2" descr="http://www.playcast.ru/uploads/2014/04/08/81488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096" y="272430"/>
            <a:ext cx="3352800" cy="207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www.radionetplus.ru/uploads/posts/2013-10/1382861134_dfsdf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916609"/>
            <a:ext cx="4248472" cy="2896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89547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http://lib2.podelise.ru/tw_files2/urls_86/59/d-58293/58293_html_m3a4269bf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2901" y="188640"/>
            <a:ext cx="1734036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781156"/>
          </a:xfrm>
        </p:spPr>
        <p:txBody>
          <a:bodyPr/>
          <a:lstStyle/>
          <a:p>
            <a:r>
              <a:rPr lang="ru-RU" dirty="0" smtClean="0"/>
              <a:t>Охрана труда</a:t>
            </a:r>
            <a:endParaRPr lang="ru-RU" dirty="0"/>
          </a:p>
        </p:txBody>
      </p:sp>
      <p:pic>
        <p:nvPicPr>
          <p:cNvPr id="7172" name="Picture 4" descr="http://saratovososh3.narod.ru/work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3861048"/>
            <a:ext cx="2592288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7704" y="2440303"/>
            <a:ext cx="6624736" cy="3508977"/>
          </a:xfrm>
        </p:spPr>
        <p:txBody>
          <a:bodyPr/>
          <a:lstStyle/>
          <a:p>
            <a:pPr marL="68580" indent="0" algn="ctr">
              <a:buNone/>
            </a:pPr>
            <a:r>
              <a:rPr lang="ru-RU" b="1" dirty="0"/>
              <a:t>Охрана труда</a:t>
            </a:r>
            <a:r>
              <a:rPr lang="ru-RU" dirty="0"/>
              <a:t> — система сохранения жизни и здоровья работников в процессе трудовой деятельности, включающая в себя правовые, социально-экономические, организационно-технические, санитарно-гигиенические, лечебно-профилактические, реабилитационные и иные мероприятия</a:t>
            </a:r>
          </a:p>
        </p:txBody>
      </p:sp>
    </p:spTree>
    <p:extLst>
      <p:ext uri="{BB962C8B-B14F-4D97-AF65-F5344CB8AC3E}">
        <p14:creationId xmlns:p14="http://schemas.microsoft.com/office/powerpoint/2010/main" val="127924327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694</TotalTime>
  <Words>378</Words>
  <Application>Microsoft Office PowerPoint</Application>
  <PresentationFormat>Экран (4:3)</PresentationFormat>
  <Paragraphs>69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Century Gothic</vt:lpstr>
      <vt:lpstr>Wingdings 2</vt:lpstr>
      <vt:lpstr>Остин</vt:lpstr>
      <vt:lpstr>Предоставление транспортных услуг пользователям железнодорожного транспорта по принципу  «работа в одно окно»</vt:lpstr>
      <vt:lpstr>Презентация PowerPoint</vt:lpstr>
      <vt:lpstr>Презентация PowerPoint</vt:lpstr>
      <vt:lpstr>Грузоперевозки -  это спотовый рынок, где одновременно присутствует спрос и предложение </vt:lpstr>
      <vt:lpstr>Презентация PowerPoint</vt:lpstr>
      <vt:lpstr>Презентация PowerPoint</vt:lpstr>
      <vt:lpstr>                           </vt:lpstr>
      <vt:lpstr>Презентация PowerPoint</vt:lpstr>
      <vt:lpstr>Презентация PowerPoint</vt:lpstr>
      <vt:lpstr>Презентация PowerPoint</vt:lpstr>
      <vt:lpstr>Экономическая часть</vt:lpstr>
      <vt:lpstr>Охрана труда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Предоставление услуг пользователям железнодорожного транспорта по принципу «работа в одно окно»</dc:title>
  <dc:creator>днс</dc:creator>
  <cp:lastModifiedBy>Наталья Уманец</cp:lastModifiedBy>
  <cp:revision>28</cp:revision>
  <dcterms:created xsi:type="dcterms:W3CDTF">2015-06-16T06:33:46Z</dcterms:created>
  <dcterms:modified xsi:type="dcterms:W3CDTF">2021-08-04T12:13:46Z</dcterms:modified>
</cp:coreProperties>
</file>