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0" r:id="rId4"/>
    <p:sldId id="274" r:id="rId5"/>
    <p:sldId id="267" r:id="rId6"/>
    <p:sldId id="275" r:id="rId7"/>
    <p:sldId id="281" r:id="rId8"/>
    <p:sldId id="280" r:id="rId9"/>
    <p:sldId id="286" r:id="rId10"/>
    <p:sldId id="291" r:id="rId11"/>
    <p:sldId id="282" r:id="rId12"/>
    <p:sldId id="302" r:id="rId13"/>
    <p:sldId id="325" r:id="rId14"/>
    <p:sldId id="327" r:id="rId15"/>
    <p:sldId id="322" r:id="rId16"/>
    <p:sldId id="324" r:id="rId17"/>
    <p:sldId id="329" r:id="rId18"/>
    <p:sldId id="313" r:id="rId19"/>
    <p:sldId id="303" r:id="rId20"/>
    <p:sldId id="310" r:id="rId21"/>
    <p:sldId id="309" r:id="rId22"/>
    <p:sldId id="333" r:id="rId23"/>
    <p:sldId id="331" r:id="rId24"/>
    <p:sldId id="335" r:id="rId25"/>
    <p:sldId id="299" r:id="rId26"/>
    <p:sldId id="33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258"/>
    <p:restoredTop sz="94660"/>
  </p:normalViewPr>
  <p:slideViewPr>
    <p:cSldViewPr>
      <p:cViewPr varScale="1">
        <p:scale>
          <a:sx n="112" d="100"/>
          <a:sy n="112" d="100"/>
        </p:scale>
        <p:origin x="912" y="192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58D74-D7B4-4B36-A364-A42201F4154D}" type="datetimeFigureOut">
              <a:rPr lang="ru-RU" smtClean="0"/>
              <a:pPr/>
              <a:t>16.10.2021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5E831-2640-4DC5-8FB8-3F3FEF682B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https://schelkovoriamo.ru/files/image/02/19/70/-lg!0o0x.jpg" TargetMode="Externa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10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ok.ru/dk?cmd=logExternal&amp;st._aid=Conversations_Openlink&amp;st.name=externalLinkRedirect&amp;st.link=http://xmusic.me/q/lsq8yLXv5c5hl-uE3pKGs8GD66DYtvq9wbbNpdI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dou171.edu.yar.ru/docs/rebenok_i_kniga._anketa_i_pamyatka.pdf" TargetMode="External"/><Relationship Id="rId4" Type="http://schemas.openxmlformats.org/officeDocument/2006/relationships/hyperlink" Target="https://ok.ru/dk?cmd=logExternal&amp;st._aid=Conversations_Openlink&amp;st.name=externalLinkRedirect&amp;st.link=http://www.maam.ru/detskijsad/proektirovanie-syuzhetno-rolevoi-igry-biblioteka-s-detmi-podgotovitelnoi-k-shkole-grupy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u.best-wallpaper.net/wallpaper/1024x768/1210/Abstract-background-the-warm-colors-of-the-curve_1024x76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756" y="-121704"/>
            <a:ext cx="9323511" cy="710140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999299" y="1628800"/>
            <a:ext cx="531033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 </a:t>
            </a:r>
            <a:endParaRPr lang="ru-RU" dirty="0"/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проект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«Профессия –библиотекарь или любимые книги нашей группы»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60648"/>
            <a:ext cx="74168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 36 «Яблонька»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4941556"/>
            <a:ext cx="3816424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Подготовила воспитатель:</a:t>
            </a:r>
            <a:endParaRPr lang="ru-RU" sz="1200" b="1" dirty="0">
              <a:ea typeface="Calibri"/>
              <a:cs typeface="Times New Roman"/>
            </a:endParaRPr>
          </a:p>
          <a:p>
            <a:pPr algn="r">
              <a:spcAft>
                <a:spcPts val="1000"/>
              </a:spcAft>
            </a:pPr>
            <a:r>
              <a:rPr lang="ru-RU" b="1" dirty="0" err="1">
                <a:latin typeface="Times New Roman"/>
                <a:ea typeface="Calibri"/>
                <a:cs typeface="Times New Roman"/>
              </a:rPr>
              <a:t>Рудь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Н.Г.;</a:t>
            </a:r>
          </a:p>
          <a:p>
            <a:pPr algn="r"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84843" y="6168206"/>
            <a:ext cx="990336" cy="2912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latin typeface="Times New Roman"/>
                <a:ea typeface="Calibri"/>
                <a:cs typeface="Times New Roman"/>
              </a:rPr>
              <a:t>Сургут 2021</a:t>
            </a:r>
            <a:endParaRPr lang="ru-RU" sz="1200" dirty="0"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397824"/>
            <a:ext cx="8229600" cy="52565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Вид проекта: 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групповой, познавательно - творческий.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Продолжительность проекта: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долгосрочный ( 2020-2021 учебный год)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Участники проекта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 дети, родители, воспитатель группы, работники детской библиотеки горда Сургута №11.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Обоснование проекта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Дошкольное детство - очень важный этап в воспитании внимательного, чуткого читателя, любящего книгу, которая помогает ему познавать окружающий мир и себя в нем.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Проблема: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Что  такое библиотека? Что вы знаете о ней?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Недостаточные знания детей о профессии библиотекарь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Поверхностное внимание уделяется чтению художественной литературы родителями детям;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Замена книги на мультфильмы и компьютер.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412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094"/>
            <a:ext cx="9175690" cy="6892093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51520" y="1160606"/>
            <a:ext cx="54726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06538" y="3119481"/>
            <a:ext cx="6892609" cy="170027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u="sng" dirty="0">
                <a:latin typeface="Times New Roman"/>
                <a:ea typeface="Calibri"/>
                <a:cs typeface="Times New Roman"/>
              </a:rPr>
              <a:t>Цель проекта</a:t>
            </a:r>
            <a:r>
              <a:rPr lang="ru-RU" b="1" u="sng" dirty="0">
                <a:latin typeface="Times New Roman"/>
                <a:ea typeface="Calibri"/>
                <a:cs typeface="Times New Roman"/>
              </a:rPr>
              <a:t>:</a:t>
            </a:r>
            <a:endParaRPr lang="ru-RU" sz="1200" u="sng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Ознакомление детей с профессией библиотекарь.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Показать социальную значимость библиотек.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Формирование у старших дошкольников трудовых навыков.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Обеспечение начальных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профориентационных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 представлений.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8" name="Picture 2" descr="http://www.kygenweb.org/edmonson/page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373216"/>
            <a:ext cx="2088232" cy="1484784"/>
          </a:xfrm>
          <a:prstGeom prst="rect">
            <a:avLst/>
          </a:prstGeom>
          <a:noFill/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831965"/>
            <a:ext cx="2232248" cy="19402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A24249CE-5AA5-BD46-802E-EB5ACCD9C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682" y="101992"/>
            <a:ext cx="8640960" cy="283154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 последние годы у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детей пропадает интерес к книге. Ее место занимает телевидение, другие технические средства, которые во многих случаях не могут заменить книгу. Падение интереса к чтению является фактором сегодняшней жизни.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значение для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читательскои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судьбы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ребёнка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имеет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семейное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чтение.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Дошкольный возраст - время активного становления читателя в ребенке, требующее внимания и кропотливой совместной работы детского сада, семьи и сотрудников библиотеки.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чтение сближает взрослых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̆, стимулирует и наполняет содержанием редкие и радостные минуты духовного общения, воспитывает в ребёнке доброе и любящее сердце. Родители через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семейное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чтение помогают привить интерес к чтению.  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70" y="25886"/>
            <a:ext cx="9144000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51520" y="1160606"/>
            <a:ext cx="54726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2768600" cy="224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692696"/>
            <a:ext cx="6984776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Цель проекта: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Ознакомление детей с профессией библиотекарь.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Показать социальную значимость библиотек.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Формирование у старших дошкольников трудовых навыков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Обеспечение начальных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профориентационных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 представлений  с  помощью дидактических и методических пособий.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8" name="Picture 2" descr="http://www.kygenweb.org/edmonson/page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5373216"/>
            <a:ext cx="2088232" cy="1484784"/>
          </a:xfrm>
          <a:prstGeom prst="rect">
            <a:avLst/>
          </a:prstGeom>
          <a:noFill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3" y="-193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199" y="319488"/>
            <a:ext cx="7632848" cy="49059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ru-RU" dirty="0">
                <a:latin typeface="Times New Roman"/>
                <a:ea typeface="Calibri"/>
                <a:cs typeface="Times New Roman"/>
              </a:rPr>
              <a:t>     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Задачи проекта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формировать представления детей о библиотеке;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познакомить с трудом библиотекаря;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воспитывать уважение к труду  работников библиотеки;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воспитывать правила культуры поведения в общественных местах;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повысить качество работы родителей с детьми по использованию книги;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приобщение детей к чтению;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бережное отношение к книге;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Развивать умение согласовывать тему игры, распределять роли, договариваться о последовательности совместных действий, самостоятельно решать конфликты, возникающие в ходе игры, умение вести простой диалог собеседником.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пробуждать любознательность и интерес к деятельности взрослых;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способствовать формированию положительного отношения и уважения к труд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у.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948262" y="3853543"/>
            <a:ext cx="2088231" cy="2743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 descr="Рисунок1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3528" y="3884375"/>
            <a:ext cx="1664142" cy="2971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355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08168" y="188640"/>
            <a:ext cx="8527663" cy="62478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Предполагаемый результат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в ходе  реализации проекта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Семья: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Родители владеют практическими умениями и навыками в воспитании будущего читателя.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Семьи воспитанников активно включаются в жизнь детского сада:  принимают участие в выставках, совместных мероприятиях с детьми, проводимых в детском саду.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Дети: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Знание детьми информации о профессии библиотекарь.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Понимание детьми значимости этой профессии;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Умение организовать сюжетно-ролевые игры на основе имеющихся знаний;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Проявление признательности и уважения к труду взрослых;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Оформить  групповую книгу «Все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проффесси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важны».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Умение бережно относиться к книге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Владеть культурно гигиеническими навыками при работе с книгой (расстояние от глаз до текста, иллюстрации, осанка и т.п.);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Активно участвовать в процессах чтения, анализа, инсценировки прочитанных текстов, рассматривания иллюстраций; Использовать активный словарь по теме;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Самостоятельно организовывать сюжетно-ролевые игры на основе имеющихся знаний;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1000"/>
              </a:spcAft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Владеть техническими навыками и проявлять творческий подход в изготовлении самодельных книжек;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5" name="Picture 2" descr="http://www.kygenweb.org/edmonson/pages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0392" y="5805264"/>
            <a:ext cx="936104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11560" y="260648"/>
            <a:ext cx="7920880" cy="34212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u="sng" dirty="0">
                <a:latin typeface="Times New Roman"/>
                <a:ea typeface="Calibri"/>
                <a:cs typeface="Times New Roman"/>
              </a:rPr>
              <a:t>1 этап – подготовительный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Мотивацией создания и осуществления проекта было заключено в том , что к нам в группу родители приносили разные книги. Происходил книгообмен книг между детьми. У детей сразу возникли вопросы. Какие бывают книги?  Как они появились?  В результате совместного обсуждения была выдвинута гипотеза: более глубокое и подробное знакомство с книгой, особенностями ее создания, ее хранилищем (библиотекой)  будет способствовать более частому обращению детей к книгам, к бережному отношению к ним. В ходе беседы возник у детей еще один вопрос «Кто же работает в библиотеке? Кто такой библиотекарь?»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34CB4E3-ABB7-9B4A-BA38-C47B91E0A0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823828"/>
            <a:ext cx="2335921" cy="29148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30" descr="C:\Users\Сергей\Desktop\буккросинг\P90405-185104.jpg">
            <a:extLst>
              <a:ext uri="{FF2B5EF4-FFF2-40B4-BE49-F238E27FC236}">
                <a16:creationId xmlns:a16="http://schemas.microsoft.com/office/drawing/2014/main" id="{2D6F51EA-AFCE-764C-8416-53433DB45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3923292"/>
            <a:ext cx="2695762" cy="26659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510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652760"/>
              </p:ext>
            </p:extLst>
          </p:nvPr>
        </p:nvGraphicFramePr>
        <p:xfrm>
          <a:off x="107503" y="464299"/>
          <a:ext cx="8928993" cy="6265208"/>
        </p:xfrm>
        <a:graphic>
          <a:graphicData uri="http://schemas.openxmlformats.org/drawingml/2006/table">
            <a:tbl>
              <a:tblPr firstRow="1" firstCol="1" bandRow="1"/>
              <a:tblGrid>
                <a:gridCol w="18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0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80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6422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Образовательные</a:t>
                      </a:r>
                    </a:p>
                    <a:p>
                      <a:pPr mar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области</a:t>
                      </a:r>
                    </a:p>
                  </a:txBody>
                  <a:tcPr marL="50200" marR="502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Взаимодействие с детьми</a:t>
                      </a:r>
                    </a:p>
                  </a:txBody>
                  <a:tcPr marL="50200" marR="502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Взаимодействие с родителями</a:t>
                      </a:r>
                    </a:p>
                  </a:txBody>
                  <a:tcPr marL="50200" marR="502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6855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</a:p>
                  </a:txBody>
                  <a:tcPr marL="50200" marR="502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Беседа «Библиотекарь-хранитель книг»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Показ презентации «Кто такой библиотекарь?»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|Беседа «Для чего нужны библиотеки»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Организация книгообмена в группе «Книги разные нужны, книги всякие важны»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u="sng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Сюжетно-ролевые игры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«В библиотеке»,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«Юный библиотекарь»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«В гостях у библиотекаря»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1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Обучение игровым приемам:</a:t>
                      </a: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Учить задавать вопросы, выявляющие желания читателей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Раскладывать книги на стеллажах по жанрам или по первой букве фамилии автора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Заполнение формуляра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Умение работать с книгой в читальном зале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Умение ремонтировать книги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Умение предложить книгу, кратко рассказать о ней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«Отгадай героя сказки»</a:t>
                      </a:r>
                    </a:p>
                  </a:txBody>
                  <a:tcPr marL="50200" marR="502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Анкетирование родителей.</a:t>
                      </a:r>
                    </a:p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Памятка «Несколько советов родителям о том,  чтобы чтение стало радостным»</a:t>
                      </a:r>
                    </a:p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Участие семей воспитанников в пополнении книжного уголка группы</a:t>
                      </a:r>
                    </a:p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Организация книгообмена в группе</a:t>
                      </a:r>
                    </a:p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Сбор материала об истории создания книги</a:t>
                      </a:r>
                    </a:p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Консультация «Что нужно и можно читать ребенку старшего дошкольного возраста»</a:t>
                      </a:r>
                    </a:p>
                    <a:p>
                      <a:pPr mar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«Что за прелесть эти сказки» -сочини сказку с родителями. Изготовление книжек-малышек.</a:t>
                      </a:r>
                    </a:p>
                  </a:txBody>
                  <a:tcPr marL="50200" marR="502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51520" y="20861"/>
            <a:ext cx="7704856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555"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i="1" u="sng" dirty="0">
                <a:latin typeface="Times New Roman"/>
                <a:ea typeface="Calibri"/>
                <a:cs typeface="Times New Roman"/>
              </a:rPr>
              <a:t>2 этап – планирование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6" name="Picture 14" descr="http://www.playcast.ru/uploads/2015/10/20/15528815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5528" y="5909797"/>
            <a:ext cx="1284720" cy="9678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039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522583"/>
              </p:ext>
            </p:extLst>
          </p:nvPr>
        </p:nvGraphicFramePr>
        <p:xfrm>
          <a:off x="107504" y="0"/>
          <a:ext cx="8928992" cy="6583680"/>
        </p:xfrm>
        <a:graphic>
          <a:graphicData uri="http://schemas.openxmlformats.org/drawingml/2006/table">
            <a:tbl>
              <a:tblPr firstRow="1" firstCol="1" bandRow="1"/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804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63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646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Познавательное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развитие</a:t>
                      </a:r>
                    </a:p>
                  </a:txBody>
                  <a:tcPr marL="51835" marR="518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Беседа «Для чего нужны библиотеки»</a:t>
                      </a:r>
                      <a:endParaRPr lang="ru-RU" sz="1800" b="0" i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«Кто участвует в создании книги»,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Знакомство с профессией библиотекарь.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«Дом наставлений и советов» - экскурсия с детьми в онлайн  библиотеку , знакомство со структурой библиотек.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Беседа с детьми «Книги разные нужны ,книги разные важны»-рассказ о структуре книг (обложка-страница –переплёт-иллюстрации)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Создание в группе мини-библиотеки 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Рассматривание книг по тематике недели  в групповой библиотеке.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Знакомство с «Правилами обращения с книгой».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Выставка «Моя любимая книга»;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Настольные и дидактические игры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«Назови автора книги»,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«Разложи по порядку» (схема изготовления книги),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«Сосчитай журналы»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«Чего больше журналов или книг»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«Разложи книги по цвету и размеру»</a:t>
                      </a:r>
                    </a:p>
                  </a:txBody>
                  <a:tcPr marL="51835" marR="518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Экскурсия с детьми по семейной библиотеке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Совместное участие родителей в изготовлении книжек –малышек, оформление групповой книги «Все профессии важны»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835" marR="518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19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081038"/>
              </p:ext>
            </p:extLst>
          </p:nvPr>
        </p:nvGraphicFramePr>
        <p:xfrm>
          <a:off x="107504" y="116631"/>
          <a:ext cx="8928991" cy="6624737"/>
        </p:xfrm>
        <a:graphic>
          <a:graphicData uri="http://schemas.openxmlformats.org/drawingml/2006/table">
            <a:tbl>
              <a:tblPr firstRow="1" firstCol="1" bandRow="1"/>
              <a:tblGrid>
                <a:gridCol w="17857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6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63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247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Речевое развитие</a:t>
                      </a:r>
                    </a:p>
                  </a:txBody>
                  <a:tcPr marL="38133" marR="381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Беседы с детьми о работе библиотекарей, составление рассказов.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Творческое рассказывание «Книга, которую недавно прочитала мне мама»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Чтение сказки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А.Лопатиной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«Живые книги»;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стихотворения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С. Я. Маршака «Как печатали книгу»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Чтение и заучивание стихов о книгах, читателях, библиотеке и о профессии библиотекарь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«Расскажи сказку»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«Книжный магазин»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Ситуации общения: «Как мы с мамой выбираем книгу в библиотеке», «Моя любимая книга», «Мое любимое стихотворение»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Сочинение детьми сказок с последующим созданием книги «Путешествие по сказкам» с детскими рисунками.</a:t>
                      </a:r>
                    </a:p>
                  </a:txBody>
                  <a:tcPr marL="38133" marR="381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Разучивание стихов о  книгах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Ежедневное чтение книг детям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Презентация групповой книги » Все профессии важны»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Рассказы детей родителям о посещении онлайн   библиотеки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Создание папки –передвижки «Стихи и загадки о библиотеке ,библиотекаре и о книгах.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Рассказывание детям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сказок на ночь.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8133" marR="381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68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9916"/>
              </p:ext>
            </p:extLst>
          </p:nvPr>
        </p:nvGraphicFramePr>
        <p:xfrm>
          <a:off x="107504" y="94320"/>
          <a:ext cx="8928992" cy="6503032"/>
        </p:xfrm>
        <a:graphic>
          <a:graphicData uri="http://schemas.openxmlformats.org/drawingml/2006/table">
            <a:tbl>
              <a:tblPr firstRow="1" firstCol="1" bandRow="1"/>
              <a:tblGrid>
                <a:gridCol w="1656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1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13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030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384" marR="343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-Рисование иллюстраций к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созданию книги «Все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професси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важны», где дети рисуют свою будущую профессию.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-Рассматривание иллюстраций в знакомых книгах.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-Изготовление книжек-малышек.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-Подбор детских книг, журналов, энциклопедий.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-Сбор фотографий к созданию групповой книги о профессиях родителей.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Изготовление закладок для книг.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Знакомство с гимном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библиокекаря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34384" marR="343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-Изготовление родителями совместно  с детьми самодельных детских книжек для групповой выставки.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-Привлечение родителей к оформлению  книги «Все профессии важны».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-Оформление и пополнение  уголка для книгообмена в приемной группы.</a:t>
                      </a:r>
                    </a:p>
                  </a:txBody>
                  <a:tcPr marL="34384" marR="343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57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914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8" name="Picture 76" descr="dd36efffaaed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327" y="292323"/>
            <a:ext cx="2014538" cy="2636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98"/>
          <p:cNvSpPr>
            <a:spLocks noChangeArrowheads="1"/>
          </p:cNvSpPr>
          <p:nvPr/>
        </p:nvSpPr>
        <p:spPr bwMode="auto">
          <a:xfrm>
            <a:off x="2406649" y="304706"/>
            <a:ext cx="5868144" cy="1224135"/>
          </a:xfrm>
          <a:prstGeom prst="cloudCallout">
            <a:avLst>
              <a:gd name="adj1" fmla="val -56616"/>
              <a:gd name="adj2" fmla="val 19551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библиотека?</a:t>
            </a:r>
          </a:p>
          <a:p>
            <a:pPr algn="ctr"/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там работает?</a:t>
            </a:r>
          </a:p>
          <a:p>
            <a:endParaRPr lang="ru-RU" sz="2400" b="1" i="1" dirty="0">
              <a:solidFill>
                <a:schemeClr val="accent2"/>
              </a:solidFill>
              <a:latin typeface="Georgia" pitchFamily="18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089B849-F799-4D4E-AB17-99A63ED627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91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Рисунок 1">
            <a:extLst>
              <a:ext uri="{FF2B5EF4-FFF2-40B4-BE49-F238E27FC236}">
                <a16:creationId xmlns:a16="http://schemas.microsoft.com/office/drawing/2014/main" id="{0277D3AA-3BC9-1F49-ACFD-B23A5B7BD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5700217"/>
            <a:ext cx="1768192" cy="11656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2479CE6-42A7-A442-8092-969F158761E4}"/>
              </a:ext>
            </a:extLst>
          </p:cNvPr>
          <p:cNvSpPr/>
          <p:nvPr/>
        </p:nvSpPr>
        <p:spPr>
          <a:xfrm>
            <a:off x="3586891" y="1678698"/>
            <a:ext cx="53875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 – важное место в жизни будущего школьника. Здесь можно выбрать нужную тебе книгу из множества других Школьники могут готовиться к урокам, проектам и внеклассным мероприятиям. Малыши – приобщаться к чтению и готовиться к школе. Читать необходимо, чтобы быть образованным и интересным в общении, Чтобы речь (устная и письменная) была грамотной чтобы брать пример с добрых героев, учиться как они мечтать, дружить, фантазировать. И конечно же главным «хранителем книг», является библиотекарь занимается обслуживанием читателей: он запишет тебя в библиотеку, порекомендует интересную книгу, познакомит с книжными новинками.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3B8902-CAA5-0241-94BE-1C796A51E9D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192124"/>
            <a:ext cx="3275856" cy="24568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77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3573016"/>
            <a:ext cx="4572000" cy="57214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Раскладывать книги на стеллажах по жанрам или по первой букве фамилии автора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94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21788" y="314653"/>
            <a:ext cx="95623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БИБЛИОТЕКАРЬ -профессия очень интересная и нужная!</a:t>
            </a:r>
          </a:p>
          <a:p>
            <a:pPr algn="ctr"/>
            <a:r>
              <a:rPr lang="ru-RU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(Провели онлайн экскурсию в семейную библиотеку) №11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965198"/>
              </p:ext>
            </p:extLst>
          </p:nvPr>
        </p:nvGraphicFramePr>
        <p:xfrm>
          <a:off x="4788024" y="-819472"/>
          <a:ext cx="715239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715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0200" marR="50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677684"/>
              </p:ext>
            </p:extLst>
          </p:nvPr>
        </p:nvGraphicFramePr>
        <p:xfrm>
          <a:off x="3245618" y="1412776"/>
          <a:ext cx="208280" cy="490382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038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467544" y="37170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9944" y="38694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14" name="Picture 3" descr="C:\DOK\Desktop\презентация для детского сада\2017-10-06\DSC06770.JPG">
            <a:extLst>
              <a:ext uri="{FF2B5EF4-FFF2-40B4-BE49-F238E27FC236}">
                <a16:creationId xmlns:a16="http://schemas.microsoft.com/office/drawing/2014/main" id="{628E58AF-085D-0C4C-A321-E518A84B6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98" y="2867728"/>
            <a:ext cx="3309634" cy="20933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90FAF8B-DF01-3A46-8F4E-A3EF4D78537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2132" y="4775178"/>
            <a:ext cx="2885308" cy="20467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2" descr="C:\DOK\Desktop\презентация для детского сада\2017-10-06\DSC06772.JPG">
            <a:extLst>
              <a:ext uri="{FF2B5EF4-FFF2-40B4-BE49-F238E27FC236}">
                <a16:creationId xmlns:a16="http://schemas.microsoft.com/office/drawing/2014/main" id="{7AECED88-4B9D-8F42-8148-6BE295607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3266" y="2867728"/>
            <a:ext cx="3168352" cy="20933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Picture 3" descr="C:\Сетевая\МЕРОПРИЯТИЯ ОНЛАЙН\Февраль\презентация для детского сада\фото библиотеки\DSC06673 - копия.JPG">
            <a:extLst>
              <a:ext uri="{FF2B5EF4-FFF2-40B4-BE49-F238E27FC236}">
                <a16:creationId xmlns:a16="http://schemas.microsoft.com/office/drawing/2014/main" id="{48F5D1E7-373D-124B-9E47-FB073F13B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61465" y="1230330"/>
            <a:ext cx="3325249" cy="19525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7458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3573016"/>
            <a:ext cx="4572000" cy="57214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Раскладывать книги на стеллажах по жанрам или по первой букве фамилии автора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65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823207"/>
              </p:ext>
            </p:extLst>
          </p:nvPr>
        </p:nvGraphicFramePr>
        <p:xfrm>
          <a:off x="4788024" y="-819472"/>
          <a:ext cx="715239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715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0200" marR="50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467544" y="37170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9944" y="38694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483940" y="333723"/>
            <a:ext cx="7920880" cy="935037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4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Познакомились с работой библиотекаря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664" y="1772816"/>
            <a:ext cx="246116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9" name="Группа 28"/>
          <p:cNvGrpSpPr/>
          <p:nvPr/>
        </p:nvGrpSpPr>
        <p:grpSpPr>
          <a:xfrm>
            <a:off x="3347864" y="1246383"/>
            <a:ext cx="5605718" cy="1468237"/>
            <a:chOff x="1761166" y="-71365"/>
            <a:chExt cx="5605718" cy="1468237"/>
          </a:xfrm>
        </p:grpSpPr>
        <p:sp>
          <p:nvSpPr>
            <p:cNvPr id="30" name="Пятиугольник 29"/>
            <p:cNvSpPr/>
            <p:nvPr/>
          </p:nvSpPr>
          <p:spPr>
            <a:xfrm rot="10800000">
              <a:off x="1761166" y="-71365"/>
              <a:ext cx="5605718" cy="1396799"/>
            </a:xfrm>
            <a:prstGeom prst="homePlate">
              <a:avLst/>
            </a:prstGeom>
            <a:solidFill>
              <a:srgbClr val="FFFF00"/>
            </a:solidFill>
            <a:ln w="31750" cap="flat" cmpd="thickThin" algn="ctr">
              <a:solidFill>
                <a:srgbClr val="808080"/>
              </a:solidFill>
              <a:prstDash val="solid"/>
            </a:ln>
            <a:effectLst/>
          </p:spPr>
        </p:sp>
        <p:sp>
          <p:nvSpPr>
            <p:cNvPr id="31" name="Пятиугольник 4"/>
            <p:cNvSpPr/>
            <p:nvPr/>
          </p:nvSpPr>
          <p:spPr>
            <a:xfrm>
              <a:off x="2110368" y="73"/>
              <a:ext cx="5256516" cy="13967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615950" tIns="137160" rIns="256032" bIns="137160" numCol="1" spcCol="1270" anchor="ctr" anchorCtr="0">
              <a:noAutofit/>
            </a:bodyPr>
            <a:lstStyle/>
            <a:p>
              <a:pPr marL="0" marR="0" lvl="0" indent="0" defTabSz="160020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Georgia" pitchFamily="18" charset="0"/>
                  <a:ea typeface="+mn-ea"/>
                  <a:cs typeface="+mn-cs"/>
                </a:rPr>
                <a:t>Абонемент</a:t>
              </a: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297102" y="2807268"/>
            <a:ext cx="5605718" cy="1396799"/>
            <a:chOff x="1761166" y="1813827"/>
            <a:chExt cx="5605718" cy="1396799"/>
          </a:xfrm>
        </p:grpSpPr>
        <p:sp>
          <p:nvSpPr>
            <p:cNvPr id="33" name="Пятиугольник 32"/>
            <p:cNvSpPr/>
            <p:nvPr/>
          </p:nvSpPr>
          <p:spPr>
            <a:xfrm rot="10800000">
              <a:off x="1761166" y="1813827"/>
              <a:ext cx="5605718" cy="1396799"/>
            </a:xfrm>
            <a:prstGeom prst="homePlate">
              <a:avLst/>
            </a:prstGeom>
            <a:solidFill>
              <a:srgbClr val="FFFF00"/>
            </a:solidFill>
            <a:ln w="31750" cap="flat" cmpd="thickThin" algn="ctr">
              <a:solidFill>
                <a:srgbClr val="808080"/>
              </a:solidFill>
              <a:prstDash val="solid"/>
            </a:ln>
            <a:effectLst/>
          </p:spPr>
        </p:sp>
        <p:sp>
          <p:nvSpPr>
            <p:cNvPr id="34" name="Пятиугольник 4"/>
            <p:cNvSpPr/>
            <p:nvPr/>
          </p:nvSpPr>
          <p:spPr>
            <a:xfrm rot="21600000">
              <a:off x="2110368" y="1813827"/>
              <a:ext cx="5256516" cy="13967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615950" tIns="137160" rIns="256032" bIns="137160" numCol="1" spcCol="1270" anchor="ctr" anchorCtr="0">
              <a:noAutofit/>
            </a:bodyPr>
            <a:lstStyle/>
            <a:p>
              <a:pPr marL="0" marR="0" lvl="0" indent="0" defTabSz="160020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Georgia" pitchFamily="18" charset="0"/>
                  <a:ea typeface="+mn-ea"/>
                  <a:cs typeface="+mn-cs"/>
                </a:rPr>
                <a:t>Читальный зал</a:t>
              </a: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3297102" y="4658828"/>
            <a:ext cx="5605718" cy="1396799"/>
            <a:chOff x="1761166" y="3627581"/>
            <a:chExt cx="5605718" cy="1396799"/>
          </a:xfrm>
        </p:grpSpPr>
        <p:sp>
          <p:nvSpPr>
            <p:cNvPr id="36" name="Пятиугольник 35"/>
            <p:cNvSpPr/>
            <p:nvPr/>
          </p:nvSpPr>
          <p:spPr>
            <a:xfrm rot="10800000">
              <a:off x="1761166" y="3627581"/>
              <a:ext cx="5605718" cy="1396799"/>
            </a:xfrm>
            <a:prstGeom prst="homePlate">
              <a:avLst/>
            </a:prstGeom>
            <a:solidFill>
              <a:srgbClr val="FFFF00"/>
            </a:solidFill>
            <a:ln w="31750" cap="flat" cmpd="thickThin" algn="ctr">
              <a:solidFill>
                <a:srgbClr val="808080"/>
              </a:solidFill>
              <a:prstDash val="solid"/>
            </a:ln>
            <a:effectLst/>
          </p:spPr>
        </p:sp>
        <p:sp>
          <p:nvSpPr>
            <p:cNvPr id="37" name="Пятиугольник 4"/>
            <p:cNvSpPr/>
            <p:nvPr/>
          </p:nvSpPr>
          <p:spPr>
            <a:xfrm rot="21600000">
              <a:off x="2110368" y="3627581"/>
              <a:ext cx="5256516" cy="13967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615950" tIns="137160" rIns="256032" bIns="137160" numCol="1" spcCol="1270" anchor="ctr" anchorCtr="0">
              <a:noAutofit/>
            </a:bodyPr>
            <a:lstStyle/>
            <a:p>
              <a:pPr marL="0" marR="0" lvl="0" indent="0" defTabSz="160020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Georgia" pitchFamily="18" charset="0"/>
                  <a:ea typeface="+mn-ea"/>
                  <a:cs typeface="+mn-cs"/>
                </a:rPr>
                <a:t>Кигохранилище</a:t>
              </a:r>
              <a:endPara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771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512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13" name="AutoShape 5">
            <a:extLst>
              <a:ext uri="{FF2B5EF4-FFF2-40B4-BE49-F238E27FC236}">
                <a16:creationId xmlns:a16="http://schemas.microsoft.com/office/drawing/2014/main" id="{ECC42B16-CFC8-784D-80C8-9DD367B28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60" y="53950"/>
            <a:ext cx="9000280" cy="1157962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t"/>
          <a:lstStyle/>
          <a:p>
            <a:pPr lvl="0" algn="ctr"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Каталог –собрание карточек </a:t>
            </a:r>
          </a:p>
          <a:p>
            <a:pPr lvl="0" algn="ctr"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какими – либо сведениями ,</a:t>
            </a:r>
          </a:p>
          <a:p>
            <a:pPr lvl="0" algn="ctr"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расположенных по определенным правилам</a:t>
            </a:r>
            <a:endParaRPr lang="ru-RU" sz="20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C:\DOK\Desktop\презентация для детского сада\2017-10-06\DSC06774.JPG">
            <a:extLst>
              <a:ext uri="{FF2B5EF4-FFF2-40B4-BE49-F238E27FC236}">
                <a16:creationId xmlns:a16="http://schemas.microsoft.com/office/drawing/2014/main" id="{AF1EA848-0865-D44D-A39C-15D80A305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397065"/>
            <a:ext cx="4176464" cy="30738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2" descr="C:\DOK\Desktop\презентация для детского сада\2017-10-06\DSC06772.JPG">
            <a:extLst>
              <a:ext uri="{FF2B5EF4-FFF2-40B4-BE49-F238E27FC236}">
                <a16:creationId xmlns:a16="http://schemas.microsoft.com/office/drawing/2014/main" id="{09FC3A54-FBAA-644E-977C-21E0A502C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9504" y="3969217"/>
            <a:ext cx="4212976" cy="2801697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1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3573016"/>
            <a:ext cx="4572000" cy="57214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Раскладывать книги на стеллажах по жанрам или по первой букве фамилии автора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94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097388"/>
              </p:ext>
            </p:extLst>
          </p:nvPr>
        </p:nvGraphicFramePr>
        <p:xfrm>
          <a:off x="4788024" y="-819472"/>
          <a:ext cx="715239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715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0200" marR="50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467544" y="37170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9944" y="38694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9364" y="1214808"/>
            <a:ext cx="7056784" cy="54599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библиотеке надо вести себя тихо, т.к. шум мешает другим читателям.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 надо возвращать вовремя, ведь их ждут другие читатели. В нашей библиотеке книгу можно взять на 10 дней.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библиотечными книгами надо обращаться особенно бережно, чтобы их смогло прочесть как можно больше ребят.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Библиотечные книги нельзя терять, иначе в библиотеке не останется ни одной книги.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sz="20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 в библиотеке (из фонда открытого доступа) надо ставить точно на то место, где вы их взяли. Иначе библиотекарь не сможет быстро найти эту книгу для другого читателя.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ru-RU" sz="4400" kern="0" dirty="0"/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-20679" y="233621"/>
            <a:ext cx="7920880" cy="935037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Учим дошкольников п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равилам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пользования библиотекой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61139" y="4658828"/>
            <a:ext cx="1475353" cy="1938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020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3573016"/>
            <a:ext cx="4572000" cy="57214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Раскладывать книги на стеллажах по жанрам или по первой букве фамилии автора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3737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545741"/>
              </p:ext>
            </p:extLst>
          </p:nvPr>
        </p:nvGraphicFramePr>
        <p:xfrm>
          <a:off x="4788024" y="-819472"/>
          <a:ext cx="715239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715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0200" marR="50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467544" y="37170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9944" y="3869432"/>
            <a:ext cx="3168352" cy="94179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BottomDown"/>
              <a:lightRig rig="threePt" dir="t"/>
            </a:scene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483940" y="246434"/>
            <a:ext cx="7920880" cy="935037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ru-RU" sz="24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Учим правилам пользования книгой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948262" y="3853543"/>
            <a:ext cx="2088231" cy="2743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Содержимое 1"/>
          <p:cNvSpPr>
            <a:spLocks noGrp="1"/>
          </p:cNvSpPr>
          <p:nvPr>
            <p:ph idx="1"/>
          </p:nvPr>
        </p:nvSpPr>
        <p:spPr>
          <a:xfrm>
            <a:off x="1563924" y="1159153"/>
            <a:ext cx="5688632" cy="33086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книги перегибать.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загибать книжные страницы.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закладывать в книги карандаши и ручки, пользуйся при чтении закладкой.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писать и рисовать в книгах.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читать книги во время еды.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4611005-CC50-2F40-9D91-D7EE7429C8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2030" y="4097070"/>
            <a:ext cx="3515883" cy="24581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177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8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8031" y="1074346"/>
            <a:ext cx="8543728" cy="40855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i="1" u="sng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 этап – практический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Дети, получив всю  необходимую информацию, начинают практически осуществлять проект. На данном этапе используется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деятельностный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подход в обучении - самостоятельное добывание знаний детьми в процессе труда, как во время непосредственно образовательной деятельности, так и в свободное от занятий время, а также дома в семье. При осуществлении этого этапа воспитатель использует подготовленный план, проводит различные мероприятия, предлагает детям решить проблемные ситуации, направляет детей на создание развивающей среды в группе – библиотеки, использует разнообразные формы и методы работы для всестороннего развития детей.</a:t>
            </a:r>
          </a:p>
        </p:txBody>
      </p:sp>
    </p:spTree>
    <p:extLst>
      <p:ext uri="{BB962C8B-B14F-4D97-AF65-F5344CB8AC3E}">
        <p14:creationId xmlns:p14="http://schemas.microsoft.com/office/powerpoint/2010/main" val="198846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581CC55-81E8-2745-9480-9CA92B8CAE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3928" y="4219947"/>
            <a:ext cx="3600400" cy="25131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AutoShape 5">
            <a:extLst>
              <a:ext uri="{FF2B5EF4-FFF2-40B4-BE49-F238E27FC236}">
                <a16:creationId xmlns:a16="http://schemas.microsoft.com/office/drawing/2014/main" id="{8D31FB98-F95A-5246-B927-3B8D715DD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6632"/>
            <a:ext cx="9144000" cy="1604432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Наше</a:t>
            </a: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творчество:</a:t>
            </a:r>
            <a:r>
              <a:rPr kumimoji="0" lang="ru-RU" b="1" i="0" u="none" strike="noStrike" kern="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изготавливали закладки для книг, делали зарисовки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групповой книги , кем хотим стать, когда будем взрослыми.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Делали книжки-малышки своими руками.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1699E5F-2909-464C-97D6-0A33F7320F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178" y="1721064"/>
            <a:ext cx="3203848" cy="24028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F95A9AC-5B2F-D540-B2FD-C94354F47E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06478" y="4497829"/>
            <a:ext cx="2432273" cy="23448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EF237DF-2983-7D45-AD23-A211EAC5542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8024" y="1777869"/>
            <a:ext cx="2282035" cy="2336640"/>
          </a:xfrm>
          <a:prstGeom prst="snip2DiagRect">
            <a:avLst>
              <a:gd name="adj1" fmla="val 253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9571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965198"/>
              </p:ext>
            </p:extLst>
          </p:nvPr>
        </p:nvGraphicFramePr>
        <p:xfrm>
          <a:off x="4788024" y="-819472"/>
          <a:ext cx="715239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715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0200" marR="50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677684"/>
              </p:ext>
            </p:extLst>
          </p:nvPr>
        </p:nvGraphicFramePr>
        <p:xfrm>
          <a:off x="3245618" y="1412776"/>
          <a:ext cx="208280" cy="490382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038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68313" y="188641"/>
            <a:ext cx="8316912" cy="865254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юными</a:t>
            </a:r>
            <a:r>
              <a:rPr lang="ru-RU" sz="2400" b="1" kern="0" noProof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библиотекарями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BDA4373-E676-124C-B463-814862DEE4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453036"/>
            <a:ext cx="2976330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CCE819-A7A7-264E-AD51-61ABCC0EB65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836" y="4084426"/>
            <a:ext cx="3131840" cy="23488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2546FA5-2346-1A4E-9852-7F96D45292C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530" y="1412776"/>
            <a:ext cx="3131840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D17E26B-8767-864A-AB13-3DFAEA44D6D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802" y="4084426"/>
            <a:ext cx="2915816" cy="23403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7458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5561" y="-27384"/>
            <a:ext cx="9369561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569290" y="320389"/>
            <a:ext cx="8316912" cy="935037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>
                <a:solidFill>
                  <a:srgbClr val="0070C0"/>
                </a:solidFill>
                <a:latin typeface="Georgia" pitchFamily="18" charset="0"/>
              </a:rPr>
              <a:t>Играли , думали</a:t>
            </a:r>
            <a:r>
              <a:rPr lang="ru-RU" sz="28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D01A613-9288-8444-876B-F16E031023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082" y="1390530"/>
            <a:ext cx="3295779" cy="24326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E60D63-57C9-A440-934F-0F081D13C4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9418" y="4216779"/>
            <a:ext cx="3522114" cy="23447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7F9EF1B-1C9F-BC46-8A51-3ED824722C7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6157" y="4183493"/>
            <a:ext cx="3124648" cy="23447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9967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6686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107504" y="143151"/>
            <a:ext cx="8640960" cy="935037"/>
          </a:xfrm>
          <a:prstGeom prst="ribbon2">
            <a:avLst>
              <a:gd name="adj1" fmla="val 12500"/>
              <a:gd name="adj2" fmla="val 75000"/>
            </a:avLst>
          </a:prstGeom>
          <a:solidFill>
            <a:srgbClr val="FFE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ru-RU" sz="24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Читали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любимую книгу</a:t>
            </a:r>
            <a:r>
              <a:rPr kumimoji="0" lang="ru-RU" sz="2400" b="1" i="0" u="none" strike="noStrike" kern="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Выполненную </a:t>
            </a:r>
            <a:r>
              <a:rPr kumimoji="0" lang="ru-RU" sz="2400" b="1" i="0" u="none" strike="noStrike" kern="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вместе с родителями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F27447-5E0E-1348-A895-E95614D212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628800"/>
            <a:ext cx="5784642" cy="43384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9967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6892467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496" y="32048"/>
            <a:ext cx="892899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u="sng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 этап – </a:t>
            </a:r>
            <a:r>
              <a:rPr lang="ru-RU" b="1" i="1" u="sng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презентативный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Презентация проходит с представлением  групповой книги «Все профессии важны»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 фото родителей и рассказами детей о том, кем работают родители.  А так же с рисунками детей : «Кем я хочу стать, когда вырасту»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B1772DC-3308-C940-9807-37BA218010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266879" y="5061804"/>
            <a:ext cx="2718186" cy="15697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BA4168D-9363-7648-9454-5DDC7BD11E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5026" y="3239534"/>
            <a:ext cx="2718185" cy="16833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E2E753F-777D-3A49-9C51-A16A9A4D7D4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53680" y="854276"/>
            <a:ext cx="1729741" cy="27444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3B6D35D-2BBB-A841-B01B-F0A1DB7E4DE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7741" y="3661299"/>
            <a:ext cx="2744499" cy="18073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B421D03-68A1-4745-8AE0-2698847B89E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0" y="3163721"/>
            <a:ext cx="2590179" cy="17240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850593C-8818-054B-9498-2848F49B1E4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93080" y="877535"/>
            <a:ext cx="1637236" cy="26191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A4D2FA6-410A-654F-B909-C8D22B20C36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67929" y="5061803"/>
            <a:ext cx="2590178" cy="15497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86B2B83-2B27-3B4A-8773-634655BE1B4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946059" y="1464675"/>
            <a:ext cx="3107865" cy="19643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8366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://ru.best-wallpaper.net/wallpaper/1024x768/1210/Abstract-background-the-warm-colors-of-the-curve_1024x768.jpg"/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E6826F0-A95C-8342-983B-3FB473896E60}"/>
              </a:ext>
            </a:extLst>
          </p:cNvPr>
          <p:cNvSpPr/>
          <p:nvPr/>
        </p:nvSpPr>
        <p:spPr>
          <a:xfrm>
            <a:off x="35496" y="32048"/>
            <a:ext cx="8928992" cy="21062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i="1" u="sng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 этап – </a:t>
            </a:r>
            <a:r>
              <a:rPr lang="ru-RU" b="1" i="1" u="sng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презентативный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Презентацией проекта так же является и вновь оформленный книжный уголок в группе – групповая библиотека и книгообмен, закладки для книг, самодельных книжек-малышек,  сделанных руками родителей и детей. На этом этапе также дается оценка результатов выполнения проекта, анализируются достигнутые успехи и неудачи. Определяются перспективы дальнейшей работы.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0D419E-E8FF-EF4E-98AD-E9BCB784B8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4880" y="2191246"/>
            <a:ext cx="2516985" cy="2613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8" descr="C:\Users\Сергей\Desktop\буккросинг\P90405-181747.jpg">
            <a:extLst>
              <a:ext uri="{FF2B5EF4-FFF2-40B4-BE49-F238E27FC236}">
                <a16:creationId xmlns:a16="http://schemas.microsoft.com/office/drawing/2014/main" id="{C710CD84-0C3F-D841-9A22-5E34F3FD5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135" y="3926660"/>
            <a:ext cx="2407729" cy="276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30" descr="C:\Users\Сергей\Desktop\буккросинг\P90405-185104.jpg">
            <a:extLst>
              <a:ext uri="{FF2B5EF4-FFF2-40B4-BE49-F238E27FC236}">
                <a16:creationId xmlns:a16="http://schemas.microsoft.com/office/drawing/2014/main" id="{4DB7CDDD-D91A-314E-817E-B773B6B75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4270" y="2138330"/>
            <a:ext cx="2695762" cy="2665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6408469-0815-0048-A0A5-AAB654DE749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425514" y="4099508"/>
            <a:ext cx="2665937" cy="2516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429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5" name="Рисунок 4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447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8538" y="515861"/>
            <a:ext cx="8417918" cy="424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Обеспечение ресурсов проектной деятельности: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Методическое: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Примерная основная общеобразовательная программа дошкольного образования «ДЕТСТВО» / Т.И. Бабаева, А.Г. Гогоберидзе, З.А. Михайлова и др. –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 ООО издательство «ДЕТСТВО - ПРЕСС», 2011.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Детская энциклопедия «Всё обо всём» - М. Физиологическое общество «СОЛВО», ТКО, АСТ, 1994.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Ознакомление дошкольников с окружающим и социальной действительностью / старшая группа/ .Алешина Н.В.-М. :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Элизе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Трэйдинг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 ЦГЛ, 2004.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Я и мир: конспекты занятий по социально - нравственному воспитанию детей дошкольного возраста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Мосалова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Л.Л.–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.: «ДЕТСТВО-ПРЕСС», 2010.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Маханева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М.Д.Театрализованные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занятия в детском саду: Пособие для работников дошкольного учреждения. - :М.:ТЦ «Сфера»,2001 г.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1239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568413"/>
            <a:ext cx="7704856" cy="190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 startAt="2"/>
              <a:tabLst>
                <a:tab pos="228600" algn="l"/>
              </a:tabLst>
            </a:pPr>
            <a:r>
              <a:rPr lang="ru-RU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Материально-техническое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Альбом «Стихи о профессии библиотекарь»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Аудиозапись «Гимн библиотеки»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fontAlgn="ctr">
              <a:lnSpc>
                <a:spcPts val="1500"/>
              </a:lnSpc>
              <a:spcAft>
                <a:spcPts val="375"/>
              </a:spcAft>
            </a:pPr>
            <a:r>
              <a:rPr lang="en-US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http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xmusic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.</a:t>
            </a:r>
            <a:r>
              <a:rPr lang="en-US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me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/</a:t>
            </a:r>
            <a:r>
              <a:rPr lang="en-US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q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/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lsq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8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yLXv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5</a:t>
            </a:r>
            <a:r>
              <a:rPr lang="en-US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c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5</a:t>
            </a:r>
            <a:r>
              <a:rPr lang="en-US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hl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-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uE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3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pKGs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8</a:t>
            </a:r>
            <a:r>
              <a:rPr lang="en-US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GD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66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DYtvq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9</a:t>
            </a:r>
            <a:r>
              <a:rPr lang="en-US" dirty="0" err="1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wbbNpdI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hlinkClick r:id="rId3"/>
              </a:rPr>
              <a:t>/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Экскурсия в библиотеку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885720"/>
            <a:ext cx="8136904" cy="2071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ctr">
              <a:lnSpc>
                <a:spcPts val="1500"/>
              </a:lnSpc>
              <a:spcAft>
                <a:spcPts val="375"/>
              </a:spcAft>
              <a:buFont typeface="Wingdings" pitchFamily="2" charset="2"/>
              <a:buChar char="Ø"/>
            </a:pPr>
            <a:r>
              <a:rPr lang="en-US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b="1" i="1" u="sng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   </a:t>
            </a:r>
            <a:r>
              <a:rPr lang="ru-RU" b="1" i="1" u="sng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Диагностико</a:t>
            </a:r>
            <a:r>
              <a:rPr lang="ru-RU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-дидактическое обеспечение:</a:t>
            </a:r>
            <a:endParaRPr lang="ru-RU" b="1" i="1" u="sng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285750" indent="-285750" fontAlgn="ctr">
              <a:lnSpc>
                <a:spcPts val="1500"/>
              </a:lnSpc>
              <a:spcAft>
                <a:spcPts val="375"/>
              </a:spcAft>
              <a:buFont typeface="Wingdings" pitchFamily="2" charset="2"/>
              <a:buChar char="Ø"/>
            </a:pPr>
            <a:endParaRPr lang="ru-RU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285750" indent="-285750" fontAlgn="ctr">
              <a:lnSpc>
                <a:spcPts val="1500"/>
              </a:lnSpc>
              <a:spcAft>
                <a:spcPts val="375"/>
              </a:spcAft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Дидактические игры.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74295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en-US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http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www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.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maam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.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ru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/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detskijsad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/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proektirovanie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syuzhetno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rolevoi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igry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biblioteka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s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detmi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podgotovitelnoi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k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shkole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-</a:t>
            </a:r>
            <a:r>
              <a:rPr lang="en-US" u="sng" dirty="0" err="1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grupy</a:t>
            </a:r>
            <a:r>
              <a:rPr lang="ru-RU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.</a:t>
            </a:r>
            <a:r>
              <a:rPr lang="en-US" u="sng" dirty="0">
                <a:solidFill>
                  <a:srgbClr val="6666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html</a:t>
            </a: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Анкетирование родителей</a:t>
            </a:r>
          </a:p>
          <a:p>
            <a:pPr marL="742950" indent="-28575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u="sng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5"/>
              </a:rPr>
              <a:t>http://mdou171.edu.yar.ru/docs/rebenok_i_kniga._anketa_i_pamyatka.pdf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0723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u.best-wallpaper.net/wallpaper/1024x768/1210/Abstract-background-the-warm-colors-of-the-curve_1024x7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538" y="-19447"/>
            <a:ext cx="8885462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57958"/>
            <a:ext cx="7704856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5" name="Рисунок 4" descr="http://ru.best-wallpaper.net/wallpaper/1024x768/1210/Abstract-background-the-warm-colors-of-the-curve_1024x768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592"/>
            <a:ext cx="8748464" cy="672192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8538" y="515861"/>
            <a:ext cx="7416824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6" name="Picture 2" descr="http://s1.pic4you.ru/allimage/y2012/06-26/12216/218216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80473"/>
            <a:ext cx="8060302" cy="609705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0511820">
            <a:off x="1463848" y="3431762"/>
            <a:ext cx="297198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4B0082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ru-RU" sz="1000" b="1" dirty="0">
                <a:solidFill>
                  <a:srgbClr val="4B0082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endParaRPr lang="ru-RU" sz="11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0294846">
            <a:off x="1022871" y="1874296"/>
            <a:ext cx="56282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ru-RU" sz="1200" b="1" dirty="0">
                <a:solidFill>
                  <a:srgbClr val="4B0082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br>
              <a:rPr lang="ru-RU" sz="1200" b="1" dirty="0">
                <a:solidFill>
                  <a:srgbClr val="4B0082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rgbClr val="4B0082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75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{4CFA3E5E-04E5-8147-B821-940EA8C96E63}tf10001073</Template>
  <TotalTime>2274</TotalTime>
  <Words>2101</Words>
  <Application>Microsoft Macintosh PowerPoint</Application>
  <PresentationFormat>Экран (4:3)</PresentationFormat>
  <Paragraphs>209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Calibri</vt:lpstr>
      <vt:lpstr>Georgia</vt:lpstr>
      <vt:lpstr>Symbol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>Home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Ivanovo</dc:creator>
  <cp:keywords/>
  <dc:description/>
  <cp:lastModifiedBy>Наталья Рудь</cp:lastModifiedBy>
  <cp:revision>244</cp:revision>
  <dcterms:created xsi:type="dcterms:W3CDTF">2016-04-15T19:06:17Z</dcterms:created>
  <dcterms:modified xsi:type="dcterms:W3CDTF">2021-10-16T16:44:51Z</dcterms:modified>
  <cp:category/>
</cp:coreProperties>
</file>