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8" r:id="rId4"/>
    <p:sldId id="279" r:id="rId5"/>
    <p:sldId id="280" r:id="rId6"/>
    <p:sldId id="259" r:id="rId7"/>
    <p:sldId id="260" r:id="rId8"/>
    <p:sldId id="281" r:id="rId9"/>
    <p:sldId id="282" r:id="rId10"/>
    <p:sldId id="265" r:id="rId11"/>
    <p:sldId id="266" r:id="rId12"/>
    <p:sldId id="295" r:id="rId13"/>
    <p:sldId id="272" r:id="rId14"/>
    <p:sldId id="263" r:id="rId15"/>
    <p:sldId id="264" r:id="rId16"/>
    <p:sldId id="267" r:id="rId17"/>
    <p:sldId id="268" r:id="rId18"/>
    <p:sldId id="275" r:id="rId19"/>
    <p:sldId id="276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94" r:id="rId30"/>
    <p:sldId id="277" r:id="rId31"/>
    <p:sldId id="278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ABDB"/>
    <a:srgbClr val="FDAE95"/>
    <a:srgbClr val="42D283"/>
    <a:srgbClr val="FFFF00"/>
    <a:srgbClr val="CC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1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F9594-C2A2-49D0-8FA3-F487EFFC2195}" type="datetimeFigureOut">
              <a:rPr lang="ru-RU" smtClean="0"/>
              <a:pPr/>
              <a:t>05.02.2021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3934-15CC-452B-9460-4C1A3939B9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65357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F9594-C2A2-49D0-8FA3-F487EFFC2195}" type="datetimeFigureOut">
              <a:rPr lang="ru-RU" smtClean="0"/>
              <a:pPr/>
              <a:t>05.02.2021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3934-15CC-452B-9460-4C1A3939B9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4400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F9594-C2A2-49D0-8FA3-F487EFFC2195}" type="datetimeFigureOut">
              <a:rPr lang="ru-RU" smtClean="0"/>
              <a:pPr/>
              <a:t>05.02.2021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3934-15CC-452B-9460-4C1A3939B9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4217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F9594-C2A2-49D0-8FA3-F487EFFC2195}" type="datetimeFigureOut">
              <a:rPr lang="ru-RU" smtClean="0"/>
              <a:pPr/>
              <a:t>05.02.2021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3934-15CC-452B-9460-4C1A3939B9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0070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F9594-C2A2-49D0-8FA3-F487EFFC2195}" type="datetimeFigureOut">
              <a:rPr lang="ru-RU" smtClean="0"/>
              <a:pPr/>
              <a:t>05.02.2021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3934-15CC-452B-9460-4C1A3939B9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52566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F9594-C2A2-49D0-8FA3-F487EFFC2195}" type="datetimeFigureOut">
              <a:rPr lang="ru-RU" smtClean="0"/>
              <a:pPr/>
              <a:t>05.02.2021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3934-15CC-452B-9460-4C1A3939B9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0321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F9594-C2A2-49D0-8FA3-F487EFFC2195}" type="datetimeFigureOut">
              <a:rPr lang="ru-RU" smtClean="0"/>
              <a:pPr/>
              <a:t>05.02.2021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3934-15CC-452B-9460-4C1A3939B9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3102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F9594-C2A2-49D0-8FA3-F487EFFC2195}" type="datetimeFigureOut">
              <a:rPr lang="ru-RU" smtClean="0"/>
              <a:pPr/>
              <a:t>05.02.2021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3934-15CC-452B-9460-4C1A3939B9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93929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F9594-C2A2-49D0-8FA3-F487EFFC2195}" type="datetimeFigureOut">
              <a:rPr lang="ru-RU" smtClean="0"/>
              <a:pPr/>
              <a:t>05.02.2021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3934-15CC-452B-9460-4C1A3939B9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8941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F9594-C2A2-49D0-8FA3-F487EFFC2195}" type="datetimeFigureOut">
              <a:rPr lang="ru-RU" smtClean="0"/>
              <a:pPr/>
              <a:t>05.02.2021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3934-15CC-452B-9460-4C1A3939B9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7689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F9594-C2A2-49D0-8FA3-F487EFFC2195}" type="datetimeFigureOut">
              <a:rPr lang="ru-RU" smtClean="0"/>
              <a:pPr/>
              <a:t>05.02.2021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3934-15CC-452B-9460-4C1A3939B9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4605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AF9594-C2A2-49D0-8FA3-F487EFFC2195}" type="datetimeFigureOut">
              <a:rPr lang="ru-RU" smtClean="0"/>
              <a:pPr/>
              <a:t>05.02.2021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4E3934-15CC-452B-9460-4C1A3939B9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6244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microsoft.com/office/2007/relationships/hdphoto" Target="../media/hdphoto1.wdp"/><Relationship Id="rId7" Type="http://schemas.openxmlformats.org/officeDocument/2006/relationships/image" Target="../media/image5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wmf"/><Relationship Id="rId5" Type="http://schemas.openxmlformats.org/officeDocument/2006/relationships/image" Target="../media/image3.wm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19.jpeg"/><Relationship Id="rId4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13" Type="http://schemas.openxmlformats.org/officeDocument/2006/relationships/image" Target="../media/image31.jpeg"/><Relationship Id="rId3" Type="http://schemas.openxmlformats.org/officeDocument/2006/relationships/image" Target="../media/image7.jpeg"/><Relationship Id="rId7" Type="http://schemas.openxmlformats.org/officeDocument/2006/relationships/image" Target="../media/image4.wmf"/><Relationship Id="rId12" Type="http://schemas.openxmlformats.org/officeDocument/2006/relationships/image" Target="../media/image30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11" Type="http://schemas.openxmlformats.org/officeDocument/2006/relationships/image" Target="../media/image29.gif"/><Relationship Id="rId5" Type="http://schemas.openxmlformats.org/officeDocument/2006/relationships/image" Target="../media/image3.wmf"/><Relationship Id="rId10" Type="http://schemas.openxmlformats.org/officeDocument/2006/relationships/image" Target="../media/image28.gif"/><Relationship Id="rId4" Type="http://schemas.openxmlformats.org/officeDocument/2006/relationships/image" Target="../media/image26.gif"/><Relationship Id="rId9" Type="http://schemas.openxmlformats.org/officeDocument/2006/relationships/image" Target="../media/image27.gif"/><Relationship Id="rId14" Type="http://schemas.openxmlformats.org/officeDocument/2006/relationships/image" Target="../media/image3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764704"/>
            <a:ext cx="1671712" cy="167171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403648" y="1412776"/>
            <a:ext cx="6408712" cy="3528392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CanUp">
              <a:avLst/>
            </a:prstTxWarp>
            <a:spAutoFit/>
            <a:scene3d>
              <a:camera prst="perspectiveRigh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divot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sz="5400" b="1" spc="50" dirty="0" smtClean="0">
              <a:ln w="11430">
                <a:solidFill>
                  <a:srgbClr val="FF0000"/>
                </a:solidFill>
              </a:ln>
              <a:solidFill>
                <a:srgbClr val="00B050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9" name="Picture 9" descr="j034420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588224" y="4725144"/>
            <a:ext cx="1421779" cy="124044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" name="Picture 7" descr="j034361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27984" y="4893933"/>
            <a:ext cx="1162150" cy="1162149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" name="Picture 8" descr="j034634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68701" y="4694923"/>
            <a:ext cx="1657375" cy="132861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" name="Picture 8" descr="j034633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87624" y="836712"/>
            <a:ext cx="1230783" cy="127566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endParaRPr lang="ru-RU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47664" y="1916832"/>
            <a:ext cx="63367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solidFill>
                  <a:srgbClr val="00B050"/>
                </a:solidFill>
              </a:rPr>
              <a:t>          ВИКТОРИНА </a:t>
            </a:r>
          </a:p>
          <a:p>
            <a:r>
              <a:rPr lang="ru-RU" sz="4800" b="1" dirty="0" smtClean="0">
                <a:solidFill>
                  <a:srgbClr val="00B050"/>
                </a:solidFill>
              </a:rPr>
              <a:t>            ПО ПДД</a:t>
            </a:r>
          </a:p>
          <a:p>
            <a:r>
              <a:rPr lang="ru-RU" sz="4800" b="1" dirty="0" smtClean="0">
                <a:solidFill>
                  <a:srgbClr val="00B050"/>
                </a:solidFill>
              </a:rPr>
              <a:t> </a:t>
            </a:r>
            <a:endParaRPr lang="ru-RU" sz="4800" b="1" dirty="0">
              <a:solidFill>
                <a:srgbClr val="00B05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580112" y="4149080"/>
            <a:ext cx="2375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7680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5" y="0"/>
            <a:ext cx="9126495" cy="6858000"/>
          </a:xfrm>
        </p:spPr>
      </p:pic>
      <p:pic>
        <p:nvPicPr>
          <p:cNvPr id="5" name="Picture 13" descr="1942896-542061cd4d1fd1f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044" y="620688"/>
            <a:ext cx="2436312" cy="5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510274" y="908720"/>
            <a:ext cx="4404448" cy="923330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5400" b="1" cap="none" spc="300" dirty="0">
              <a:ln w="11430" cmpd="sng">
                <a:solidFill>
                  <a:srgbClr val="FF0000"/>
                </a:solidFill>
                <a:prstDash val="solid"/>
                <a:miter lim="800000"/>
              </a:ln>
              <a:solidFill>
                <a:srgbClr val="CC3399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9" name="Выноска-облако 8"/>
          <p:cNvSpPr/>
          <p:nvPr/>
        </p:nvSpPr>
        <p:spPr>
          <a:xfrm>
            <a:off x="3192218" y="2408332"/>
            <a:ext cx="5040560" cy="3312368"/>
          </a:xfrm>
          <a:prstGeom prst="cloudCallout">
            <a:avLst>
              <a:gd name="adj1" fmla="val -54727"/>
              <a:gd name="adj2" fmla="val -63399"/>
            </a:avLst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 Как называется часть дороги, предназначенная для движения транспорта?</a:t>
            </a:r>
            <a:endParaRPr lang="ru-RU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9841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374"/>
            <a:ext cx="9143999" cy="6858000"/>
          </a:xfrm>
        </p:spPr>
      </p:pic>
      <p:pic>
        <p:nvPicPr>
          <p:cNvPr id="6" name="Picture 41" descr="Светофорик влево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764703"/>
            <a:ext cx="2085975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Выноска-облако 6"/>
          <p:cNvSpPr/>
          <p:nvPr/>
        </p:nvSpPr>
        <p:spPr>
          <a:xfrm>
            <a:off x="1475656" y="764703"/>
            <a:ext cx="4081536" cy="1440159"/>
          </a:xfrm>
          <a:prstGeom prst="cloudCallout">
            <a:avLst>
              <a:gd name="adj1" fmla="val 76331"/>
              <a:gd name="adj2" fmla="val 11850"/>
            </a:avLst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Это – проезжая часть!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509559"/>
            <a:ext cx="5490364" cy="345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898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192" y="8211"/>
            <a:ext cx="9169192" cy="6876894"/>
          </a:xfrm>
        </p:spPr>
      </p:pic>
      <p:pic>
        <p:nvPicPr>
          <p:cNvPr id="5" name="Picture 13" descr="1942896-542061cd4d1fd1f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48680"/>
            <a:ext cx="2738438" cy="573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Выноска-облако 6"/>
          <p:cNvSpPr/>
          <p:nvPr/>
        </p:nvSpPr>
        <p:spPr>
          <a:xfrm>
            <a:off x="3411243" y="2627745"/>
            <a:ext cx="4608512" cy="2880320"/>
          </a:xfrm>
          <a:prstGeom prst="cloudCallout">
            <a:avLst>
              <a:gd name="adj1" fmla="val -60480"/>
              <a:gd name="adj2" fmla="val -74708"/>
            </a:avLst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</a:rPr>
              <a:t>Как называется человек, идущий по улице?</a:t>
            </a:r>
            <a:endParaRPr lang="ru-RU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0346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192" y="8211"/>
            <a:ext cx="9169192" cy="6876894"/>
          </a:xfrm>
        </p:spPr>
      </p:pic>
      <p:pic>
        <p:nvPicPr>
          <p:cNvPr id="5" name="Picture 13" descr="1942896-542061cd4d1fd1f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548680"/>
            <a:ext cx="2738438" cy="573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C:\Users\Воспитатель\Documents\My Bluetooth\лю-и-и-ут-набережной-баку-7846515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692696"/>
            <a:ext cx="4962714" cy="3672408"/>
          </a:xfrm>
          <a:prstGeom prst="rect">
            <a:avLst/>
          </a:prstGeom>
          <a:noFill/>
        </p:spPr>
      </p:pic>
      <p:sp>
        <p:nvSpPr>
          <p:cNvPr id="11" name="Выноска-облако 10"/>
          <p:cNvSpPr/>
          <p:nvPr/>
        </p:nvSpPr>
        <p:spPr>
          <a:xfrm>
            <a:off x="755576" y="3789040"/>
            <a:ext cx="4248472" cy="1728192"/>
          </a:xfrm>
          <a:prstGeom prst="cloudCallout">
            <a:avLst>
              <a:gd name="adj1" fmla="val 78168"/>
              <a:gd name="adj2" fmla="val 5630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</a:rPr>
              <a:t>Пешеход!</a:t>
            </a:r>
            <a:endParaRPr lang="ru-RU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0346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192" y="8211"/>
            <a:ext cx="9169192" cy="6876894"/>
          </a:xfrm>
        </p:spPr>
      </p:pic>
      <p:pic>
        <p:nvPicPr>
          <p:cNvPr id="5" name="Picture 13" descr="1942896-542061cd4d1fd1f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48680"/>
            <a:ext cx="2738438" cy="573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Выноска-облако 6"/>
          <p:cNvSpPr/>
          <p:nvPr/>
        </p:nvSpPr>
        <p:spPr>
          <a:xfrm>
            <a:off x="3419872" y="2636912"/>
            <a:ext cx="4608512" cy="2880320"/>
          </a:xfrm>
          <a:prstGeom prst="cloudCallout">
            <a:avLst>
              <a:gd name="adj1" fmla="val -60480"/>
              <a:gd name="adj2" fmla="val -74708"/>
            </a:avLst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accent5">
                    <a:lumMod val="75000"/>
                  </a:schemeClr>
                </a:solidFill>
              </a:rPr>
              <a:t>Где должны ходить пешеходы?</a:t>
            </a:r>
            <a:endParaRPr lang="ru-RU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0346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3556"/>
            <a:ext cx="9180512" cy="6885384"/>
          </a:xfrm>
        </p:spPr>
      </p:pic>
      <p:pic>
        <p:nvPicPr>
          <p:cNvPr id="8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1329"/>
            <a:ext cx="9143999" cy="6858000"/>
          </a:xfrm>
          <a:prstGeom prst="rect">
            <a:avLst/>
          </a:prstGeom>
        </p:spPr>
      </p:pic>
      <p:pic>
        <p:nvPicPr>
          <p:cNvPr id="10" name="Picture 41" descr="Светофорик влево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48680"/>
            <a:ext cx="2085975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Выноска-облако 10"/>
          <p:cNvSpPr/>
          <p:nvPr/>
        </p:nvSpPr>
        <p:spPr>
          <a:xfrm>
            <a:off x="1547664" y="716606"/>
            <a:ext cx="3096344" cy="1296144"/>
          </a:xfrm>
          <a:prstGeom prst="cloudCallout">
            <a:avLst>
              <a:gd name="adj1" fmla="val 109191"/>
              <a:gd name="adj2" fmla="val 14894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По тротуару!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119463"/>
            <a:ext cx="5328592" cy="4264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262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3" descr="1942896-542061cd4d1fd1f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48680"/>
            <a:ext cx="2738438" cy="573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Выноска-облако 6"/>
          <p:cNvSpPr/>
          <p:nvPr/>
        </p:nvSpPr>
        <p:spPr>
          <a:xfrm>
            <a:off x="3275856" y="2474849"/>
            <a:ext cx="4608512" cy="3096344"/>
          </a:xfrm>
          <a:prstGeom prst="cloudCallout">
            <a:avLst>
              <a:gd name="adj1" fmla="val -52220"/>
              <a:gd name="adj2" fmla="val -59368"/>
            </a:avLst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Как называется устройство,</a:t>
            </a:r>
          </a:p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регулирующее движение?</a:t>
            </a:r>
            <a:endParaRPr lang="ru-RU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0409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8966" y="1600200"/>
            <a:ext cx="6646067" cy="4525963"/>
          </a:xfrm>
        </p:spPr>
      </p:pic>
      <p:pic>
        <p:nvPicPr>
          <p:cNvPr id="4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1" descr="Светофорик влево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548680"/>
            <a:ext cx="2085975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Выноска-облако 7"/>
          <p:cNvSpPr/>
          <p:nvPr/>
        </p:nvSpPr>
        <p:spPr>
          <a:xfrm>
            <a:off x="2123728" y="908720"/>
            <a:ext cx="2952328" cy="1080120"/>
          </a:xfrm>
          <a:prstGeom prst="cloudCallout">
            <a:avLst>
              <a:gd name="adj1" fmla="val 86238"/>
              <a:gd name="adj2" fmla="val 8226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CC3399"/>
                </a:solidFill>
              </a:rPr>
              <a:t>Светофор!</a:t>
            </a:r>
            <a:endParaRPr lang="ru-RU" sz="2800" b="1" dirty="0">
              <a:solidFill>
                <a:srgbClr val="CC3399"/>
              </a:solidFill>
            </a:endParaRPr>
          </a:p>
        </p:txBody>
      </p:sp>
      <p:pic>
        <p:nvPicPr>
          <p:cNvPr id="9" name="Picture 11" descr="16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67744" y="2132856"/>
            <a:ext cx="3005137" cy="4237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343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3" descr="1942896-542061cd4d1fd1f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48680"/>
            <a:ext cx="2738438" cy="573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Выноска-облако 6"/>
          <p:cNvSpPr/>
          <p:nvPr/>
        </p:nvSpPr>
        <p:spPr>
          <a:xfrm>
            <a:off x="3779912" y="2636912"/>
            <a:ext cx="3816424" cy="2808312"/>
          </a:xfrm>
          <a:prstGeom prst="cloudCallout">
            <a:avLst>
              <a:gd name="adj1" fmla="val -53397"/>
              <a:gd name="adj2" fmla="val -71359"/>
            </a:avLst>
          </a:prstGeom>
          <a:solidFill>
            <a:srgbClr val="42D28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7030A0"/>
                </a:solidFill>
              </a:rPr>
              <a:t>Где ожидают автобус пассажиры?</a:t>
            </a:r>
            <a:endParaRPr lang="ru-RU" sz="3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641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079" y="1600200"/>
            <a:ext cx="7169842" cy="4525963"/>
          </a:xfrm>
        </p:spPr>
      </p:pic>
      <p:pic>
        <p:nvPicPr>
          <p:cNvPr id="4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1" descr="Светофорик влево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548680"/>
            <a:ext cx="2085975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2492896"/>
            <a:ext cx="5589533" cy="3528392"/>
          </a:xfrm>
          <a:prstGeom prst="rect">
            <a:avLst/>
          </a:prstGeom>
        </p:spPr>
      </p:pic>
      <p:sp>
        <p:nvSpPr>
          <p:cNvPr id="9" name="Выноска-облако 8"/>
          <p:cNvSpPr/>
          <p:nvPr/>
        </p:nvSpPr>
        <p:spPr>
          <a:xfrm>
            <a:off x="2267744" y="692696"/>
            <a:ext cx="3506688" cy="1512168"/>
          </a:xfrm>
          <a:prstGeom prst="cloudCallout">
            <a:avLst>
              <a:gd name="adj1" fmla="val 89268"/>
              <a:gd name="adj2" fmla="val -23434"/>
            </a:avLst>
          </a:prstGeom>
          <a:solidFill>
            <a:srgbClr val="FBABD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</a:rPr>
              <a:t>На автобусной остановке!</a:t>
            </a:r>
            <a:endParaRPr lang="ru-RU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1610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3" descr="1942896-542061cd4d1fd1f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48680"/>
            <a:ext cx="2738438" cy="573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Выноска-облако 6"/>
          <p:cNvSpPr/>
          <p:nvPr/>
        </p:nvSpPr>
        <p:spPr>
          <a:xfrm>
            <a:off x="3419872" y="2492896"/>
            <a:ext cx="5040560" cy="3384376"/>
          </a:xfrm>
          <a:prstGeom prst="cloudCallout">
            <a:avLst>
              <a:gd name="adj1" fmla="val -53397"/>
              <a:gd name="adj2" fmla="val -71359"/>
            </a:avLst>
          </a:prstGeom>
          <a:solidFill>
            <a:srgbClr val="42D28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7030A0"/>
                </a:solidFill>
              </a:rPr>
              <a:t>На что нажимает водитель, чтобы остановить  автомобиль?</a:t>
            </a:r>
            <a:endParaRPr lang="ru-RU" sz="3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641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2425" y="3244056"/>
            <a:ext cx="819150" cy="1238250"/>
          </a:xfrm>
        </p:spPr>
      </p:pic>
      <p:pic>
        <p:nvPicPr>
          <p:cNvPr id="4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1" descr="Светофорик влево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3016" y="692696"/>
            <a:ext cx="2085975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Выноска-облако 7"/>
          <p:cNvSpPr/>
          <p:nvPr/>
        </p:nvSpPr>
        <p:spPr>
          <a:xfrm>
            <a:off x="1403648" y="1124744"/>
            <a:ext cx="3168352" cy="1485072"/>
          </a:xfrm>
          <a:prstGeom prst="cloudCallout">
            <a:avLst>
              <a:gd name="adj1" fmla="val 83207"/>
              <a:gd name="adj2" fmla="val -3835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На педаль тормоза</a:t>
            </a:r>
            <a:r>
              <a:rPr lang="ru-RU" sz="2000" b="1" dirty="0" smtClean="0">
                <a:solidFill>
                  <a:srgbClr val="C00000"/>
                </a:solidFill>
              </a:rPr>
              <a:t>!</a:t>
            </a:r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5122" name="Picture 2" descr="C:\Users\Воспитатель\Documents\My Bluetooth\unnamed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3608" y="2708920"/>
            <a:ext cx="4876800" cy="32480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02328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3" descr="1942896-542061cd4d1fd1f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48680"/>
            <a:ext cx="2738438" cy="573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Выноска-облако 6"/>
          <p:cNvSpPr/>
          <p:nvPr/>
        </p:nvSpPr>
        <p:spPr>
          <a:xfrm>
            <a:off x="3491881" y="2204864"/>
            <a:ext cx="4420602" cy="3456384"/>
          </a:xfrm>
          <a:prstGeom prst="cloudCallout">
            <a:avLst>
              <a:gd name="adj1" fmla="val -47526"/>
              <a:gd name="adj2" fmla="val -62481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Любимый  транспорт кота Леопольда?</a:t>
            </a:r>
            <a:endParaRPr lang="ru-RU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431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  <p:pic>
        <p:nvPicPr>
          <p:cNvPr id="4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41" descr="Светофорик влево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548680"/>
            <a:ext cx="2085975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2237" y="2132856"/>
            <a:ext cx="5056962" cy="3792722"/>
          </a:xfrm>
          <a:prstGeom prst="rect">
            <a:avLst/>
          </a:prstGeom>
        </p:spPr>
      </p:pic>
      <p:sp>
        <p:nvSpPr>
          <p:cNvPr id="10" name="Выноска-облако 9"/>
          <p:cNvSpPr/>
          <p:nvPr/>
        </p:nvSpPr>
        <p:spPr>
          <a:xfrm>
            <a:off x="2242546" y="692696"/>
            <a:ext cx="3096344" cy="1296144"/>
          </a:xfrm>
          <a:prstGeom prst="cloudCallout">
            <a:avLst>
              <a:gd name="adj1" fmla="val 78168"/>
              <a:gd name="adj2" fmla="val 5630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</a:rPr>
              <a:t>Велосипед!</a:t>
            </a:r>
            <a:endParaRPr lang="ru-RU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349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3" descr="1942896-542061cd4d1fd1f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48680"/>
            <a:ext cx="2738438" cy="573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Выноска-облако 6"/>
          <p:cNvSpPr/>
          <p:nvPr/>
        </p:nvSpPr>
        <p:spPr>
          <a:xfrm>
            <a:off x="3635896" y="2474849"/>
            <a:ext cx="4248472" cy="3096344"/>
          </a:xfrm>
          <a:prstGeom prst="cloudCallout">
            <a:avLst>
              <a:gd name="adj1" fmla="val -52220"/>
              <a:gd name="adj2" fmla="val -59368"/>
            </a:avLst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accent5">
                    <a:lumMod val="75000"/>
                  </a:schemeClr>
                </a:solidFill>
              </a:rPr>
              <a:t>На чём Емеля ехал к царю во дворец?</a:t>
            </a:r>
            <a:endParaRPr lang="ru-RU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0409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8966" y="1600200"/>
            <a:ext cx="6646067" cy="4525963"/>
          </a:xfrm>
        </p:spPr>
      </p:pic>
      <p:pic>
        <p:nvPicPr>
          <p:cNvPr id="4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1" descr="Светофорик влево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548680"/>
            <a:ext cx="2085975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3" y="2467627"/>
            <a:ext cx="5400601" cy="3677802"/>
          </a:xfrm>
          <a:prstGeom prst="rect">
            <a:avLst/>
          </a:prstGeom>
        </p:spPr>
      </p:pic>
      <p:sp>
        <p:nvSpPr>
          <p:cNvPr id="8" name="Выноска-облако 7"/>
          <p:cNvSpPr/>
          <p:nvPr/>
        </p:nvSpPr>
        <p:spPr>
          <a:xfrm>
            <a:off x="2411760" y="908720"/>
            <a:ext cx="2664296" cy="1008112"/>
          </a:xfrm>
          <a:prstGeom prst="cloudCallout">
            <a:avLst>
              <a:gd name="adj1" fmla="val 86238"/>
              <a:gd name="adj2" fmla="val 8226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CC3399"/>
                </a:solidFill>
              </a:rPr>
              <a:t>На печке!</a:t>
            </a:r>
            <a:endParaRPr lang="ru-RU" sz="2800" b="1" dirty="0">
              <a:solidFill>
                <a:srgbClr val="CC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43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500"/>
            <a:ext cx="9144000" cy="6858000"/>
          </a:xfrm>
          <a:prstGeom prst="rect">
            <a:avLst/>
          </a:prstGeom>
        </p:spPr>
      </p:pic>
      <p:pic>
        <p:nvPicPr>
          <p:cNvPr id="5" name="Picture 13" descr="1942896-542061cd4d1fd1f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70269"/>
            <a:ext cx="2738438" cy="573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Выноска-облако 6"/>
          <p:cNvSpPr/>
          <p:nvPr/>
        </p:nvSpPr>
        <p:spPr>
          <a:xfrm>
            <a:off x="3923928" y="3140968"/>
            <a:ext cx="3744416" cy="2232248"/>
          </a:xfrm>
          <a:prstGeom prst="cloudCallout">
            <a:avLst>
              <a:gd name="adj1" fmla="val -52044"/>
              <a:gd name="adj2" fmla="val -90641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Личный транспорт Бабы – Яги?</a:t>
            </a:r>
            <a:endParaRPr lang="ru-RU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2518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87" y="1600200"/>
            <a:ext cx="4308825" cy="4525963"/>
          </a:xfrm>
        </p:spPr>
      </p:pic>
      <p:pic>
        <p:nvPicPr>
          <p:cNvPr id="4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500"/>
            <a:ext cx="9144000" cy="6858000"/>
          </a:xfrm>
          <a:prstGeom prst="rect">
            <a:avLst/>
          </a:prstGeom>
        </p:spPr>
      </p:pic>
      <p:pic>
        <p:nvPicPr>
          <p:cNvPr id="5" name="Picture 41" descr="Светофорик влево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3016" y="692696"/>
            <a:ext cx="2085975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2060848"/>
            <a:ext cx="4104456" cy="4311295"/>
          </a:xfrm>
          <a:prstGeom prst="rect">
            <a:avLst/>
          </a:prstGeom>
        </p:spPr>
      </p:pic>
      <p:sp>
        <p:nvSpPr>
          <p:cNvPr id="8" name="Выноска-облако 7"/>
          <p:cNvSpPr/>
          <p:nvPr/>
        </p:nvSpPr>
        <p:spPr>
          <a:xfrm>
            <a:off x="2123728" y="692696"/>
            <a:ext cx="3096344" cy="1296144"/>
          </a:xfrm>
          <a:prstGeom prst="cloudCallout">
            <a:avLst>
              <a:gd name="adj1" fmla="val 80387"/>
              <a:gd name="adj2" fmla="val -3487"/>
            </a:avLst>
          </a:prstGeom>
          <a:solidFill>
            <a:srgbClr val="FBABD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Ступа и метла!</a:t>
            </a:r>
            <a:endParaRPr lang="ru-RU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0676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500"/>
            <a:ext cx="9144000" cy="6858000"/>
          </a:xfrm>
          <a:prstGeom prst="rect">
            <a:avLst/>
          </a:prstGeom>
        </p:spPr>
      </p:pic>
      <p:pic>
        <p:nvPicPr>
          <p:cNvPr id="5" name="Picture 13" descr="1942896-542061cd4d1fd1f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70269"/>
            <a:ext cx="2738438" cy="573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Выноска-облако 6"/>
          <p:cNvSpPr/>
          <p:nvPr/>
        </p:nvSpPr>
        <p:spPr>
          <a:xfrm>
            <a:off x="3923928" y="2852936"/>
            <a:ext cx="3744416" cy="2520280"/>
          </a:xfrm>
          <a:prstGeom prst="cloudCallout">
            <a:avLst>
              <a:gd name="adj1" fmla="val -52044"/>
              <a:gd name="adj2" fmla="val -90641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2060"/>
                </a:solidFill>
              </a:rPr>
              <a:t>На чём летали</a:t>
            </a:r>
            <a:br>
              <a:rPr lang="ru-RU" sz="3200" dirty="0" smtClean="0">
                <a:solidFill>
                  <a:srgbClr val="002060"/>
                </a:solidFill>
              </a:rPr>
            </a:br>
            <a:r>
              <a:rPr lang="ru-RU" sz="3200" dirty="0" err="1" smtClean="0">
                <a:solidFill>
                  <a:srgbClr val="002060"/>
                </a:solidFill>
              </a:rPr>
              <a:t>Алладин</a:t>
            </a:r>
            <a:r>
              <a:rPr lang="ru-RU" sz="3200" dirty="0" smtClean="0">
                <a:solidFill>
                  <a:srgbClr val="002060"/>
                </a:solidFill>
              </a:rPr>
              <a:t> и Жасмин? </a:t>
            </a:r>
            <a:endParaRPr lang="ru-RU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2518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87" y="1600200"/>
            <a:ext cx="4308825" cy="4525963"/>
          </a:xfrm>
        </p:spPr>
      </p:pic>
      <p:pic>
        <p:nvPicPr>
          <p:cNvPr id="4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500"/>
            <a:ext cx="9144000" cy="6858000"/>
          </a:xfrm>
          <a:prstGeom prst="rect">
            <a:avLst/>
          </a:prstGeom>
        </p:spPr>
      </p:pic>
      <p:pic>
        <p:nvPicPr>
          <p:cNvPr id="5" name="Picture 41" descr="Светофорик влево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3016" y="692696"/>
            <a:ext cx="2085975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Выноска-облако 7"/>
          <p:cNvSpPr/>
          <p:nvPr/>
        </p:nvSpPr>
        <p:spPr>
          <a:xfrm>
            <a:off x="2123728" y="692696"/>
            <a:ext cx="3096344" cy="1296144"/>
          </a:xfrm>
          <a:prstGeom prst="cloudCallout">
            <a:avLst>
              <a:gd name="adj1" fmla="val 80387"/>
              <a:gd name="adj2" fmla="val -3487"/>
            </a:avLst>
          </a:prstGeom>
          <a:solidFill>
            <a:srgbClr val="FBABD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err="1" smtClean="0">
                <a:solidFill>
                  <a:srgbClr val="002060"/>
                </a:solidFill>
              </a:rPr>
              <a:t>Ковёре-самолёте</a:t>
            </a:r>
            <a:endParaRPr lang="ru-RU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9" name="Picture 2" descr="F:\Таня 2013\ФОТО новый диск\Клипарты\Сказки+буквы\Сказочный транспорт\fly_0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5" y="2276872"/>
            <a:ext cx="4896544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0676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3" descr="1942896-542061cd4d1fd1f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70269"/>
            <a:ext cx="2738438" cy="573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203848" y="2828836"/>
            <a:ext cx="475252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latin typeface="Monotype Corsiva" pitchFamily="66" charset="0"/>
              </a:rPr>
              <a:t>Знак водителей стращает,</a:t>
            </a:r>
            <a:br>
              <a:rPr lang="ru-RU" sz="3200" b="1" dirty="0" smtClean="0">
                <a:latin typeface="Monotype Corsiva" pitchFamily="66" charset="0"/>
              </a:rPr>
            </a:br>
            <a:r>
              <a:rPr lang="ru-RU" sz="3200" b="1" dirty="0" smtClean="0">
                <a:latin typeface="Monotype Corsiva" pitchFamily="66" charset="0"/>
              </a:rPr>
              <a:t>Въезд машинам запрещает!</a:t>
            </a:r>
            <a:br>
              <a:rPr lang="ru-RU" sz="3200" b="1" dirty="0" smtClean="0">
                <a:latin typeface="Monotype Corsiva" pitchFamily="66" charset="0"/>
              </a:rPr>
            </a:br>
            <a:r>
              <a:rPr lang="ru-RU" sz="3200" b="1" dirty="0" smtClean="0">
                <a:latin typeface="Monotype Corsiva" pitchFamily="66" charset="0"/>
              </a:rPr>
              <a:t>Не пытайтесь сгоряча</a:t>
            </a:r>
            <a:br>
              <a:rPr lang="ru-RU" sz="3200" b="1" dirty="0" smtClean="0">
                <a:latin typeface="Monotype Corsiva" pitchFamily="66" charset="0"/>
              </a:rPr>
            </a:br>
            <a:r>
              <a:rPr lang="ru-RU" sz="3200" b="1" dirty="0" smtClean="0">
                <a:latin typeface="Monotype Corsiva" pitchFamily="66" charset="0"/>
              </a:rPr>
              <a:t>Ехать мимо кирпича!</a:t>
            </a:r>
            <a:endParaRPr lang="ru-RU" sz="3200" b="1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2518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87" y="1600200"/>
            <a:ext cx="4308825" cy="4525963"/>
          </a:xfrm>
        </p:spPr>
      </p:pic>
      <p:pic>
        <p:nvPicPr>
          <p:cNvPr id="4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1" descr="Светофорик влево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3016" y="692696"/>
            <a:ext cx="2085975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G:\знаки пдд\791bcce2afd9b636c8ff452043d3e76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1196752"/>
            <a:ext cx="2808312" cy="28575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2771800" y="4365104"/>
            <a:ext cx="23042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ВЪЕЗД ЗАПРЕЩЕН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000676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3" descr="1942896-542061cd4d1fd1f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70269"/>
            <a:ext cx="2738438" cy="573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3347864" y="2828836"/>
            <a:ext cx="453650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latin typeface="Monotype Corsiva" pitchFamily="66" charset="0"/>
              </a:rPr>
              <a:t>Знак любителей обгона</a:t>
            </a:r>
            <a:br>
              <a:rPr lang="ru-RU" sz="3200" b="1" dirty="0" smtClean="0">
                <a:latin typeface="Monotype Corsiva" pitchFamily="66" charset="0"/>
              </a:rPr>
            </a:br>
            <a:r>
              <a:rPr lang="ru-RU" sz="3200" b="1" dirty="0" smtClean="0">
                <a:latin typeface="Monotype Corsiva" pitchFamily="66" charset="0"/>
              </a:rPr>
              <a:t>Объявляет вне закона.</a:t>
            </a:r>
            <a:br>
              <a:rPr lang="ru-RU" sz="3200" b="1" dirty="0" smtClean="0">
                <a:latin typeface="Monotype Corsiva" pitchFamily="66" charset="0"/>
              </a:rPr>
            </a:br>
            <a:r>
              <a:rPr lang="ru-RU" sz="3200" b="1" dirty="0" smtClean="0">
                <a:latin typeface="Monotype Corsiva" pitchFamily="66" charset="0"/>
              </a:rPr>
              <a:t>В этом месте, сразу ясно,</a:t>
            </a:r>
            <a:br>
              <a:rPr lang="ru-RU" sz="3200" b="1" dirty="0" smtClean="0">
                <a:latin typeface="Monotype Corsiva" pitchFamily="66" charset="0"/>
              </a:rPr>
            </a:br>
            <a:r>
              <a:rPr lang="ru-RU" sz="3200" b="1" dirty="0" smtClean="0">
                <a:latin typeface="Monotype Corsiva" pitchFamily="66" charset="0"/>
              </a:rPr>
              <a:t>Обгонять других опасно!</a:t>
            </a:r>
            <a:endParaRPr lang="ru-RU" sz="3200" b="1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2518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87" y="1600200"/>
            <a:ext cx="4308825" cy="4525963"/>
          </a:xfrm>
        </p:spPr>
      </p:pic>
      <p:pic>
        <p:nvPicPr>
          <p:cNvPr id="4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500"/>
            <a:ext cx="9144000" cy="6858000"/>
          </a:xfrm>
          <a:prstGeom prst="rect">
            <a:avLst/>
          </a:prstGeom>
        </p:spPr>
      </p:pic>
      <p:pic>
        <p:nvPicPr>
          <p:cNvPr id="5" name="Picture 41" descr="Светофорик влево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3016" y="692696"/>
            <a:ext cx="2085975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G:\знаки пдд\05be9f9220feefc52cd41f4aa7e5430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1340768"/>
            <a:ext cx="2463924" cy="2448272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2411760" y="4005064"/>
            <a:ext cx="3096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ОБГОН ЗАПРЕЩЁН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000676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3" descr="1942896-542061cd4d1fd1f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70269"/>
            <a:ext cx="2738438" cy="573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635896" y="2828836"/>
            <a:ext cx="446449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latin typeface="Monotype Corsiva" pitchFamily="66" charset="0"/>
              </a:rPr>
              <a:t>В дождь и в ясную погоду</a:t>
            </a:r>
            <a:br>
              <a:rPr lang="ru-RU" sz="3200" b="1" dirty="0" smtClean="0">
                <a:latin typeface="Monotype Corsiva" pitchFamily="66" charset="0"/>
              </a:rPr>
            </a:br>
            <a:r>
              <a:rPr lang="ru-RU" sz="3200" b="1" dirty="0" smtClean="0">
                <a:latin typeface="Monotype Corsiva" pitchFamily="66" charset="0"/>
              </a:rPr>
              <a:t>Здесь не ходят пешеходы.</a:t>
            </a:r>
            <a:br>
              <a:rPr lang="ru-RU" sz="3200" b="1" dirty="0" smtClean="0">
                <a:latin typeface="Monotype Corsiva" pitchFamily="66" charset="0"/>
              </a:rPr>
            </a:br>
            <a:r>
              <a:rPr lang="ru-RU" sz="3200" b="1" dirty="0" smtClean="0">
                <a:latin typeface="Monotype Corsiva" pitchFamily="66" charset="0"/>
              </a:rPr>
              <a:t>Говорит им знак одно:</a:t>
            </a:r>
            <a:br>
              <a:rPr lang="ru-RU" sz="3200" b="1" dirty="0" smtClean="0">
                <a:latin typeface="Monotype Corsiva" pitchFamily="66" charset="0"/>
              </a:rPr>
            </a:br>
            <a:r>
              <a:rPr lang="ru-RU" sz="3200" b="1" dirty="0" smtClean="0">
                <a:latin typeface="Monotype Corsiva" pitchFamily="66" charset="0"/>
              </a:rPr>
              <a:t>"Вам ходить запрещено!"</a:t>
            </a:r>
            <a:endParaRPr lang="ru-RU" sz="3200" b="1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2518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87" y="1600200"/>
            <a:ext cx="4308825" cy="4525963"/>
          </a:xfrm>
        </p:spPr>
      </p:pic>
      <p:pic>
        <p:nvPicPr>
          <p:cNvPr id="4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500"/>
            <a:ext cx="9144000" cy="6858000"/>
          </a:xfrm>
          <a:prstGeom prst="rect">
            <a:avLst/>
          </a:prstGeom>
        </p:spPr>
      </p:pic>
      <p:pic>
        <p:nvPicPr>
          <p:cNvPr id="5" name="Picture 41" descr="Светофорик влево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3016" y="692696"/>
            <a:ext cx="2085975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Воспитатель\Documents\My Bluetooth\Без названия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67744" y="1628800"/>
            <a:ext cx="2376264" cy="2448272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2483768" y="4149080"/>
            <a:ext cx="30963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ДВИЖЕНИЕ ПЕШЕХОДОВ ЗАПРЕЩЕНО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000676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3" descr="1942896-542061cd4d1fd1f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70269"/>
            <a:ext cx="2738438" cy="573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3491880" y="2828836"/>
            <a:ext cx="475252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latin typeface="Monotype Corsiva" pitchFamily="66" charset="0"/>
              </a:rPr>
              <a:t>Если видишь этот знак,</a:t>
            </a:r>
            <a:br>
              <a:rPr lang="ru-RU" sz="3200" b="1" dirty="0" smtClean="0">
                <a:latin typeface="Monotype Corsiva" pitchFamily="66" charset="0"/>
              </a:rPr>
            </a:br>
            <a:r>
              <a:rPr lang="ru-RU" sz="3200" b="1" dirty="0" smtClean="0">
                <a:latin typeface="Monotype Corsiva" pitchFamily="66" charset="0"/>
              </a:rPr>
              <a:t>Знай, что он не просто так.</a:t>
            </a:r>
            <a:br>
              <a:rPr lang="ru-RU" sz="3200" b="1" dirty="0" smtClean="0">
                <a:latin typeface="Monotype Corsiva" pitchFamily="66" charset="0"/>
              </a:rPr>
            </a:br>
            <a:r>
              <a:rPr lang="ru-RU" sz="3200" b="1" dirty="0" smtClean="0">
                <a:latin typeface="Monotype Corsiva" pitchFamily="66" charset="0"/>
              </a:rPr>
              <a:t>Чтобы не было проблем,</a:t>
            </a:r>
            <a:br>
              <a:rPr lang="ru-RU" sz="3200" b="1" dirty="0" smtClean="0">
                <a:latin typeface="Monotype Corsiva" pitchFamily="66" charset="0"/>
              </a:rPr>
            </a:br>
            <a:r>
              <a:rPr lang="ru-RU" sz="3200" b="1" dirty="0" smtClean="0">
                <a:latin typeface="Monotype Corsiva" pitchFamily="66" charset="0"/>
              </a:rPr>
              <a:t>Уступи дорогу всем!</a:t>
            </a:r>
            <a:endParaRPr lang="ru-RU" sz="3200" b="1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2518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87" y="1600200"/>
            <a:ext cx="4308825" cy="4525963"/>
          </a:xfrm>
        </p:spPr>
      </p:pic>
      <p:pic>
        <p:nvPicPr>
          <p:cNvPr id="4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500"/>
            <a:ext cx="9144000" cy="6858000"/>
          </a:xfrm>
          <a:prstGeom prst="rect">
            <a:avLst/>
          </a:prstGeom>
        </p:spPr>
      </p:pic>
      <p:pic>
        <p:nvPicPr>
          <p:cNvPr id="5" name="Picture 41" descr="Светофорик влево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3016" y="692696"/>
            <a:ext cx="2085975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G:\знаки пдд\40c8e0efdc9e44c47b5ec954cee9b30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1124744"/>
            <a:ext cx="2857500" cy="28575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2699792" y="4077072"/>
            <a:ext cx="30243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УСТУПИТЕ ДОРОГУ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000676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3" descr="1942896-542061cd4d1fd1f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273" y="908720"/>
            <a:ext cx="2576757" cy="5394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347864" y="1628800"/>
            <a:ext cx="4680520" cy="3096344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SlantUp">
              <a:avLst/>
            </a:prstTxWarp>
            <a:spAutoFit/>
            <a:scene3d>
              <a:camera prst="isometricOffAxis1Right"/>
              <a:lightRig rig="flat" dir="tl">
                <a:rot lat="0" lon="0" rev="6600000"/>
              </a:lightRig>
            </a:scene3d>
            <a:sp3d extrusionH="25400" contourW="8890">
              <a:bevelT w="38100" h="31750" prst="convex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Молодцы!</a:t>
            </a:r>
            <a:endParaRPr lang="ru-RU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59946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2425" y="3244056"/>
            <a:ext cx="819150" cy="1238250"/>
          </a:xfrm>
        </p:spPr>
      </p:pic>
      <p:pic>
        <p:nvPicPr>
          <p:cNvPr id="4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1" y="395150"/>
            <a:ext cx="4320480" cy="5256585"/>
          </a:xfrm>
          <a:prstGeom prst="rect">
            <a:avLst/>
          </a:prstGeom>
        </p:spPr>
      </p:pic>
      <p:pic>
        <p:nvPicPr>
          <p:cNvPr id="10" name="Picture 9" descr="j034420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66435" y="4653421"/>
            <a:ext cx="1061739" cy="92632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" name="Picture 8" descr="j034633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64288" y="2492896"/>
            <a:ext cx="938629" cy="972854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" name="Picture 7" descr="j034361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53296" y="2076044"/>
            <a:ext cx="776106" cy="77610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" name="Picture 8" descr="j034634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66455" y="5444857"/>
            <a:ext cx="1082046" cy="86740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8689" y="507692"/>
            <a:ext cx="1173649" cy="117364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515" y="3266083"/>
            <a:ext cx="1118349" cy="976337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4165" y="980728"/>
            <a:ext cx="1080246" cy="95781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3689" y="3717032"/>
            <a:ext cx="1050776" cy="1050776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3611" y="5194034"/>
            <a:ext cx="920916" cy="915402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5499439"/>
            <a:ext cx="864096" cy="758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094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438</TotalTime>
  <Words>134</Words>
  <Application>Microsoft Office PowerPoint</Application>
  <PresentationFormat>Экран (4:3)</PresentationFormat>
  <Paragraphs>34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StarCom</dc:creator>
  <cp:lastModifiedBy>Валентина Бриль</cp:lastModifiedBy>
  <cp:revision>28</cp:revision>
  <dcterms:created xsi:type="dcterms:W3CDTF">2013-04-16T10:40:34Z</dcterms:created>
  <dcterms:modified xsi:type="dcterms:W3CDTF">2021-02-05T08:35:35Z</dcterms:modified>
</cp:coreProperties>
</file>