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6" r:id="rId1"/>
  </p:sldMasterIdLst>
  <p:notesMasterIdLst>
    <p:notesMasterId r:id="rId45"/>
  </p:notesMasterIdLst>
  <p:sldIdLst>
    <p:sldId id="256" r:id="rId2"/>
    <p:sldId id="257" r:id="rId3"/>
    <p:sldId id="258" r:id="rId4"/>
    <p:sldId id="259" r:id="rId5"/>
    <p:sldId id="260" r:id="rId6"/>
    <p:sldId id="263" r:id="rId7"/>
    <p:sldId id="301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</p:sldIdLst>
  <p:sldSz cx="10655300" cy="7531100"/>
  <p:notesSz cx="10655300" cy="7531100"/>
  <p:embeddedFontLst>
    <p:embeddedFont>
      <p:font typeface="Palatino Linotype" pitchFamily="18" charset="0"/>
      <p:regular r:id="rId46"/>
      <p:bold r:id="rId47"/>
      <p:italic r:id="rId48"/>
      <p:boldItalic r:id="rId49"/>
    </p:embeddedFont>
    <p:embeddedFont>
      <p:font typeface="Wingdings 2" pitchFamily="18" charset="2"/>
      <p:regular r:id="rId50"/>
    </p:embeddedFont>
    <p:embeddedFont>
      <p:font typeface="Calibri" pitchFamily="34" charset="0"/>
      <p:regular r:id="rId51"/>
      <p:bold r:id="rId52"/>
      <p:italic r:id="rId53"/>
      <p:boldItalic r:id="rId54"/>
    </p:embeddedFont>
    <p:embeddedFont>
      <p:font typeface="Constantia" pitchFamily="18" charset="0"/>
      <p:regular r:id="rId55"/>
      <p:bold r:id="rId56"/>
      <p:italic r:id="rId57"/>
      <p:boldItalic r:id="rId58"/>
    </p:embeddedFont>
    <p:embeddedFont>
      <p:font typeface="Lucida Sans" pitchFamily="34" charset="0"/>
      <p:regular r:id="rId59"/>
      <p:bold r:id="rId60"/>
      <p:italic r:id="rId61"/>
      <p:boldItalic r:id="rId62"/>
    </p:embeddedFont>
    <p:embeddedFont>
      <p:font typeface="Wingdings 3" pitchFamily="18" charset="2"/>
      <p:regular r:id="rId63"/>
    </p:embeddedFont>
    <p:embeddedFont>
      <p:font typeface="Book Antiqua" pitchFamily="18" charset="0"/>
      <p:regular r:id="rId64"/>
      <p:bold r:id="rId65"/>
      <p:italic r:id="rId66"/>
      <p:boldItalic r:id="rId67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2" autoAdjust="0"/>
    <p:restoredTop sz="94622" autoAdjust="0"/>
  </p:normalViewPr>
  <p:slideViewPr>
    <p:cSldViewPr>
      <p:cViewPr>
        <p:scale>
          <a:sx n="107" d="100"/>
          <a:sy n="107" d="100"/>
        </p:scale>
        <p:origin x="-1194" y="-78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font" Target="fonts/font10.fntdata"/><Relationship Id="rId63" Type="http://schemas.openxmlformats.org/officeDocument/2006/relationships/font" Target="fonts/font18.fntdata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3" Type="http://schemas.openxmlformats.org/officeDocument/2006/relationships/font" Target="fonts/font8.fntdata"/><Relationship Id="rId58" Type="http://schemas.openxmlformats.org/officeDocument/2006/relationships/font" Target="fonts/font13.fntdata"/><Relationship Id="rId66" Type="http://schemas.openxmlformats.org/officeDocument/2006/relationships/font" Target="fonts/font2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4.fntdata"/><Relationship Id="rId57" Type="http://schemas.openxmlformats.org/officeDocument/2006/relationships/font" Target="fonts/font12.fntdata"/><Relationship Id="rId61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7.fntdata"/><Relationship Id="rId60" Type="http://schemas.openxmlformats.org/officeDocument/2006/relationships/font" Target="fonts/font15.fntdata"/><Relationship Id="rId65" Type="http://schemas.openxmlformats.org/officeDocument/2006/relationships/font" Target="fonts/font2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3.fntdata"/><Relationship Id="rId56" Type="http://schemas.openxmlformats.org/officeDocument/2006/relationships/font" Target="fonts/font11.fntdata"/><Relationship Id="rId64" Type="http://schemas.openxmlformats.org/officeDocument/2006/relationships/font" Target="fonts/font19.fntdata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6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1.fntdata"/><Relationship Id="rId59" Type="http://schemas.openxmlformats.org/officeDocument/2006/relationships/font" Target="fonts/font14.fntdata"/><Relationship Id="rId67" Type="http://schemas.openxmlformats.org/officeDocument/2006/relationships/font" Target="fonts/font22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9.fntdata"/><Relationship Id="rId62" Type="http://schemas.openxmlformats.org/officeDocument/2006/relationships/font" Target="fonts/font17.fntdata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18038" cy="3762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035675" y="0"/>
            <a:ext cx="4616450" cy="3762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E9F6C3-4630-47F7-AFCE-3E2CC472A0DF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328988" y="565150"/>
            <a:ext cx="3997325" cy="2824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65213" y="3576638"/>
            <a:ext cx="8524875" cy="33893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7153275"/>
            <a:ext cx="4618038" cy="3762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035675" y="7153275"/>
            <a:ext cx="4616450" cy="3762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E330CC-341D-47B9-8332-87B8B07BA3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4373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0A0293A-83EC-4A92-858D-A1950E16B284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5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328988" y="565150"/>
            <a:ext cx="3997325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9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328988" y="565150"/>
            <a:ext cx="3997325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0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775884" y="564832"/>
            <a:ext cx="7103533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1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328988" y="565150"/>
            <a:ext cx="3997325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2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775884" y="564832"/>
            <a:ext cx="7103533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3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775884" y="564832"/>
            <a:ext cx="7103533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4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775884" y="564832"/>
            <a:ext cx="7103533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5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775884" y="564832"/>
            <a:ext cx="7103533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6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775884" y="564832"/>
            <a:ext cx="7103533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7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1" name="Google Shape;281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775884" y="564832"/>
            <a:ext cx="7103533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8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7" name="Google Shape;287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775884" y="564832"/>
            <a:ext cx="7103533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29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4" name="Google Shape;294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775884" y="564832"/>
            <a:ext cx="7103533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30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1" name="Google Shape;301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775884" y="564832"/>
            <a:ext cx="7103533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31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775884" y="564832"/>
            <a:ext cx="7103533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2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775884" y="564832"/>
            <a:ext cx="7103533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3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2" name="Google Shape;322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775884" y="564832"/>
            <a:ext cx="7103533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34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775884" y="564832"/>
            <a:ext cx="7103533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35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" name="Google Shape;333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328988" y="565150"/>
            <a:ext cx="3997325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6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8" name="Google Shape;338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775884" y="564832"/>
            <a:ext cx="7103533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37:notes"/>
          <p:cNvSpPr txBox="1">
            <a:spLocks noGrp="1"/>
          </p:cNvSpPr>
          <p:nvPr>
            <p:ph type="body" idx="1"/>
          </p:nvPr>
        </p:nvSpPr>
        <p:spPr>
          <a:xfrm>
            <a:off x="1065530" y="3577273"/>
            <a:ext cx="8524240" cy="338899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3" name="Google Shape;343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775884" y="564832"/>
            <a:ext cx="7103533" cy="28241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91782" y="1506220"/>
            <a:ext cx="9589770" cy="2008293"/>
          </a:xfrm>
        </p:spPr>
        <p:txBody>
          <a:bodyPr vert="horz" lIns="51961" tIns="0" rIns="51961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55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598295" y="3658698"/>
            <a:ext cx="7458710" cy="19246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519608" indent="0" algn="ctr">
              <a:buNone/>
            </a:lvl2pPr>
            <a:lvl3pPr marL="1039216" indent="0" algn="ctr">
              <a:buNone/>
            </a:lvl3pPr>
            <a:lvl4pPr marL="1558823" indent="0" algn="ctr">
              <a:buNone/>
            </a:lvl4pPr>
            <a:lvl5pPr marL="2078431" indent="0" algn="ctr">
              <a:buNone/>
            </a:lvl5pPr>
            <a:lvl6pPr marL="2598039" indent="0" algn="ctr">
              <a:buNone/>
            </a:lvl6pPr>
            <a:lvl7pPr marL="3117647" indent="0" algn="ctr">
              <a:buNone/>
            </a:lvl7pPr>
            <a:lvl8pPr marL="3637255" indent="0" algn="ctr">
              <a:buNone/>
            </a:lvl8pPr>
            <a:lvl9pPr marL="4156862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4677" y="669431"/>
            <a:ext cx="8257858" cy="2008293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5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864677" y="2753921"/>
            <a:ext cx="8257858" cy="1657887"/>
          </a:xfrm>
        </p:spPr>
        <p:txBody>
          <a:bodyPr anchor="t"/>
          <a:lstStyle>
            <a:lvl1pPr marL="83137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234593" y="7046460"/>
            <a:ext cx="887942" cy="400961"/>
          </a:xfrm>
        </p:spPr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32765" y="1757257"/>
            <a:ext cx="4706091" cy="4970178"/>
          </a:xfrm>
        </p:spPr>
        <p:txBody>
          <a:bodyPr/>
          <a:lstStyle>
            <a:lvl1pPr>
              <a:defRPr sz="30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416444" y="1757257"/>
            <a:ext cx="4706091" cy="4970178"/>
          </a:xfrm>
        </p:spPr>
        <p:txBody>
          <a:bodyPr/>
          <a:lstStyle>
            <a:lvl1pPr>
              <a:defRPr sz="30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2765" y="299850"/>
            <a:ext cx="9589770" cy="1255183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2765" y="1685781"/>
            <a:ext cx="4707941" cy="824585"/>
          </a:xfrm>
        </p:spPr>
        <p:txBody>
          <a:bodyPr anchor="ctr"/>
          <a:lstStyle>
            <a:lvl1pPr marL="0" indent="0">
              <a:buNone/>
              <a:defRPr sz="2700" b="0" cap="all" baseline="0">
                <a:solidFill>
                  <a:schemeClr val="tx1"/>
                </a:solidFill>
              </a:defRPr>
            </a:lvl1pPr>
            <a:lvl2pPr>
              <a:buNone/>
              <a:defRPr sz="23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412745" y="1685781"/>
            <a:ext cx="4709791" cy="824585"/>
          </a:xfrm>
        </p:spPr>
        <p:txBody>
          <a:bodyPr anchor="ctr"/>
          <a:lstStyle>
            <a:lvl1pPr marL="0" indent="0">
              <a:buNone/>
              <a:defRPr sz="2700" b="0" cap="all" baseline="0">
                <a:solidFill>
                  <a:schemeClr val="tx1"/>
                </a:solidFill>
              </a:defRPr>
            </a:lvl1pPr>
            <a:lvl2pPr>
              <a:buNone/>
              <a:defRPr sz="23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532765" y="2594046"/>
            <a:ext cx="4707941" cy="4133389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412745" y="2594046"/>
            <a:ext cx="4709791" cy="4133389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2766" y="299849"/>
            <a:ext cx="3505520" cy="1276103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5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2766" y="1673578"/>
            <a:ext cx="3505520" cy="5053857"/>
          </a:xfrm>
        </p:spPr>
        <p:txBody>
          <a:bodyPr/>
          <a:lstStyle>
            <a:lvl1pPr marL="0" indent="0">
              <a:buNone/>
              <a:defRPr sz="1600"/>
            </a:lvl1pPr>
            <a:lvl2pPr>
              <a:buNone/>
              <a:defRPr sz="14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165926" y="299850"/>
            <a:ext cx="5956609" cy="6427585"/>
          </a:xfrm>
        </p:spPr>
        <p:txBody>
          <a:bodyPr/>
          <a:lstStyle>
            <a:lvl1pPr>
              <a:defRPr sz="3000"/>
            </a:lvl1pPr>
            <a:lvl2pPr>
              <a:defRPr sz="2700"/>
            </a:lvl2pPr>
            <a:lvl3pPr>
              <a:defRPr sz="2500"/>
            </a:lvl3pPr>
            <a:lvl4pPr>
              <a:defRPr sz="23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1060" y="669431"/>
            <a:ext cx="6393180" cy="573550"/>
          </a:xfrm>
        </p:spPr>
        <p:txBody>
          <a:bodyPr lIns="51961" rIns="51961" bIns="0" anchor="b">
            <a:sp3d prstMaterial="softEdge"/>
          </a:bodyPr>
          <a:lstStyle>
            <a:lvl1pPr algn="ctr">
              <a:buNone/>
              <a:defRPr sz="23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131060" y="2011780"/>
            <a:ext cx="6393180" cy="4351302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0" indent="0" algn="l" rtl="0" eaLnBrk="1" latinLnBrk="0" hangingPunct="1">
              <a:buNone/>
              <a:defRPr sz="36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131060" y="1281305"/>
            <a:ext cx="6393180" cy="582405"/>
          </a:xfrm>
        </p:spPr>
        <p:txBody>
          <a:bodyPr lIns="51961" tIns="51961" rIns="51961" anchor="t"/>
          <a:lstStyle>
            <a:lvl1pPr marL="0" indent="0" algn="ctr">
              <a:buNone/>
              <a:defRPr sz="1600"/>
            </a:lvl1pPr>
            <a:lvl2pPr>
              <a:defRPr sz="14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25092" y="301594"/>
            <a:ext cx="2397443" cy="6425841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2765" y="301594"/>
            <a:ext cx="7014739" cy="642584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1/25/2021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532765" y="301593"/>
            <a:ext cx="9589770" cy="1255183"/>
          </a:xfrm>
          <a:prstGeom prst="rect">
            <a:avLst/>
          </a:prstGeom>
        </p:spPr>
        <p:txBody>
          <a:bodyPr vert="horz" lIns="103922" tIns="51961" rIns="103922" bIns="51961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532765" y="1757257"/>
            <a:ext cx="9589770" cy="5171355"/>
          </a:xfrm>
          <a:prstGeom prst="rect">
            <a:avLst/>
          </a:prstGeom>
        </p:spPr>
        <p:txBody>
          <a:bodyPr vert="horz" lIns="103922" tIns="51961" rIns="103922" bIns="51961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32765" y="7046460"/>
            <a:ext cx="2486237" cy="400961"/>
          </a:xfrm>
          <a:prstGeom prst="rect">
            <a:avLst/>
          </a:prstGeom>
        </p:spPr>
        <p:txBody>
          <a:bodyPr vert="horz" lIns="103922" tIns="51961" rIns="103922" bIns="51961" anchor="b"/>
          <a:lstStyle>
            <a:lvl1pPr algn="l" eaLnBrk="1" latinLnBrk="0" hangingPunct="1">
              <a:defRPr kumimoji="0" sz="14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640561" y="7046460"/>
            <a:ext cx="3374178" cy="400961"/>
          </a:xfrm>
          <a:prstGeom prst="rect">
            <a:avLst/>
          </a:prstGeom>
        </p:spPr>
        <p:txBody>
          <a:bodyPr vert="horz" lIns="103922" tIns="51961" rIns="103922" bIns="51961" anchor="b"/>
          <a:lstStyle>
            <a:lvl1pPr algn="ctr" eaLnBrk="1" latinLnBrk="0" hangingPunct="1">
              <a:defRPr kumimoji="0" sz="14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9234593" y="7046460"/>
            <a:ext cx="887942" cy="400961"/>
          </a:xfrm>
          <a:prstGeom prst="rect">
            <a:avLst/>
          </a:prstGeom>
        </p:spPr>
        <p:txBody>
          <a:bodyPr vert="horz" lIns="0" tIns="51961" rIns="0" bIns="51961" anchor="b"/>
          <a:lstStyle>
            <a:lvl1pPr algn="r" eaLnBrk="1" latinLnBrk="0" hangingPunct="1">
              <a:defRPr kumimoji="0" sz="14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txStyles>
    <p:titleStyle>
      <a:lvl1pPr algn="ctr" rtl="0" eaLnBrk="1" latinLnBrk="0" hangingPunct="1">
        <a:spcBef>
          <a:spcPct val="0"/>
        </a:spcBef>
        <a:buNone/>
        <a:defRPr kumimoji="0" sz="47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623529" indent="-467647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87255" indent="-322157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288627" indent="-259804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538039" indent="-207843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756274" indent="-207843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005686" indent="-207843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234314" indent="-207843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462941" indent="-207843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691568" indent="-207843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1960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392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5882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7843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9803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11764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63725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15686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 rotWithShape="1">
          <a:blip r:embed="rId2" cstate="print"/>
          <a:srcRect r="56744"/>
          <a:stretch/>
        </p:blipFill>
        <p:spPr>
          <a:xfrm>
            <a:off x="-13748" y="6351"/>
            <a:ext cx="4603503" cy="752474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794250" y="1327150"/>
            <a:ext cx="532765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"Особо охраняемые природные территории (ООПТ) - участки земли, водной поверхности и воздушного пространства над ними, где располагаются природные комплексы и объекты, которые имеют особое природоохранное, научное, культурное, эстетическое, рекреационное и оздоровительное значение, которые изъяты решениями органов государственной власти полностью или частично из хозяйственного использования и для которых установлен режим особой охраны.</a:t>
            </a:r>
          </a:p>
          <a:p>
            <a:r>
              <a:rPr lang="ru-RU" dirty="0"/>
              <a:t>Особо охраняемые природные территории относятся к объектам общенационального достояния."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42030" y="6265880"/>
            <a:ext cx="4286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Преподаватель ГБПОУ ВО «ХЛК им. Г.Ф. Морозова» </a:t>
            </a:r>
            <a:r>
              <a:rPr lang="ru-RU" sz="1400" dirty="0" err="1" smtClean="0"/>
              <a:t>Хрулева</a:t>
            </a:r>
            <a:r>
              <a:rPr lang="ru-RU" sz="1400" dirty="0" smtClean="0"/>
              <a:t> Е.В.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 rotWithShape="1">
          <a:blip r:embed="rId2" cstate="print"/>
          <a:srcRect t="13096" b="3855"/>
          <a:stretch/>
        </p:blipFill>
        <p:spPr>
          <a:xfrm>
            <a:off x="7854" y="0"/>
            <a:ext cx="10639552" cy="75311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 rotWithShape="1">
          <a:blip r:embed="rId2" cstate="print"/>
          <a:srcRect b="3493"/>
          <a:stretch/>
        </p:blipFill>
        <p:spPr>
          <a:xfrm>
            <a:off x="7593" y="0"/>
            <a:ext cx="10640060" cy="72619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 rotWithShape="1">
          <a:blip r:embed="rId2" cstate="print"/>
          <a:srcRect t="14511" b="4387"/>
          <a:stretch/>
        </p:blipFill>
        <p:spPr>
          <a:xfrm>
            <a:off x="7593" y="1091952"/>
            <a:ext cx="10640060" cy="64391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93" y="0"/>
            <a:ext cx="10647707" cy="1107996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ru-RU" sz="2800" b="1" dirty="0" smtClean="0">
              <a:latin typeface="Palatino Linotype" pitchFamily="18" charset="0"/>
            </a:endParaRPr>
          </a:p>
          <a:p>
            <a:pPr algn="ctr"/>
            <a:r>
              <a:rPr lang="ru-RU" sz="2800" b="1" dirty="0" smtClean="0">
                <a:latin typeface="Palatino Linotype" pitchFamily="18" charset="0"/>
              </a:rPr>
              <a:t>Зачем нужны ООПТ</a:t>
            </a:r>
          </a:p>
          <a:p>
            <a:pPr algn="ctr"/>
            <a:endParaRPr lang="ru-RU" sz="1000" b="1" dirty="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 rotWithShape="1">
          <a:blip r:embed="rId2" cstate="print"/>
          <a:srcRect t="13331" b="3743"/>
          <a:stretch/>
        </p:blipFill>
        <p:spPr>
          <a:xfrm>
            <a:off x="7854" y="1"/>
            <a:ext cx="10639552" cy="71997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 rotWithShape="1">
          <a:blip r:embed="rId2" cstate="print"/>
          <a:srcRect t="12978" b="4542"/>
          <a:stretch/>
        </p:blipFill>
        <p:spPr>
          <a:xfrm>
            <a:off x="6338" y="107950"/>
            <a:ext cx="10642600" cy="70296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559" y="1098550"/>
            <a:ext cx="9421091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3177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 rotWithShape="1">
          <a:blip r:embed="rId2" cstate="print"/>
          <a:srcRect t="12978"/>
          <a:stretch/>
        </p:blipFill>
        <p:spPr>
          <a:xfrm>
            <a:off x="6338" y="717550"/>
            <a:ext cx="10642600" cy="68071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338" y="184150"/>
            <a:ext cx="1064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Palatino Linotype" pitchFamily="18" charset="0"/>
              </a:rPr>
              <a:t>Заповедные вехи: взлеты и падения</a:t>
            </a:r>
            <a:endParaRPr lang="ru-RU" sz="2400" b="1" dirty="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87" y="0"/>
            <a:ext cx="10655300" cy="753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2279650" y="2317750"/>
            <a:ext cx="6343650" cy="128587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sz="6000" b="1" u="sng" dirty="0">
                <a:latin typeface="Times New Roman" pitchFamily="18" charset="0"/>
                <a:ea typeface="+mj-ea"/>
                <a:cs typeface="Times New Roman" pitchFamily="18" charset="0"/>
              </a:rPr>
              <a:t>ЗАПОВЕДНИКИ</a:t>
            </a:r>
          </a:p>
        </p:txBody>
      </p:sp>
    </p:spTree>
    <p:extLst>
      <p:ext uri="{BB962C8B-B14F-4D97-AF65-F5344CB8AC3E}">
        <p14:creationId xmlns:p14="http://schemas.microsoft.com/office/powerpoint/2010/main" xmlns="" val="444320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3" descr="Копия cabg02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55300" cy="753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Прямоугольник 4"/>
          <p:cNvSpPr>
            <a:spLocks noChangeArrowheads="1"/>
          </p:cNvSpPr>
          <p:nvPr/>
        </p:nvSpPr>
        <p:spPr bwMode="auto">
          <a:xfrm>
            <a:off x="621559" y="418395"/>
            <a:ext cx="9412182" cy="1212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922" tIns="51961" rIns="103922" bIns="51961">
            <a:spAutoFit/>
          </a:bodyPr>
          <a:lstStyle/>
          <a:p>
            <a:pPr algn="ctr"/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Основные задачи Государственных природных заповедников: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443971" y="5271770"/>
            <a:ext cx="9589770" cy="1568979"/>
          </a:xfrm>
        </p:spPr>
        <p:txBody>
          <a:bodyPr rtlCol="0">
            <a:normAutofit fontScale="77500" lnSpcReduction="20000"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работа по восстановлению  редких и исчезающих видов  растений и животных;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охрана флоры, фауны и экосистем;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ведение научной работы.</a:t>
            </a:r>
          </a:p>
          <a:p>
            <a:pPr>
              <a:defRPr/>
            </a:pPr>
            <a:endParaRPr lang="ru-RU" dirty="0" smtClean="0"/>
          </a:p>
          <a:p>
            <a:pPr>
              <a:buFont typeface="Arial" pitchFamily="34" charset="0"/>
              <a:buChar char="•"/>
              <a:defRPr/>
            </a:pPr>
            <a:endParaRPr lang="ru-RU" dirty="0"/>
          </a:p>
        </p:txBody>
      </p:sp>
      <p:pic>
        <p:nvPicPr>
          <p:cNvPr id="4101" name="Рисунок 7" descr="picture6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5238" y="1924614"/>
            <a:ext cx="4262120" cy="3012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Рисунок 8" descr="picture65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48" y="1924614"/>
            <a:ext cx="4262120" cy="3012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8053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5" descr="Природа 16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07" y="0"/>
            <a:ext cx="10655300" cy="753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Прямоугольник 3"/>
          <p:cNvSpPr>
            <a:spLocks noChangeArrowheads="1"/>
          </p:cNvSpPr>
          <p:nvPr/>
        </p:nvSpPr>
        <p:spPr bwMode="auto">
          <a:xfrm>
            <a:off x="1420707" y="1422542"/>
            <a:ext cx="7991475" cy="2628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922" tIns="51961" rIns="103922" bIns="51961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8200" b="1" u="sng" dirty="0">
                <a:latin typeface="Times New Roman" pitchFamily="18" charset="0"/>
                <a:cs typeface="Times New Roman" pitchFamily="18" charset="0"/>
              </a:rPr>
              <a:t>Национальные парки</a:t>
            </a:r>
          </a:p>
        </p:txBody>
      </p:sp>
      <p:sp>
        <p:nvSpPr>
          <p:cNvPr id="5124" name="Содержимое 6"/>
          <p:cNvSpPr>
            <a:spLocks noGrp="1"/>
          </p:cNvSpPr>
          <p:nvPr>
            <p:ph idx="1"/>
          </p:nvPr>
        </p:nvSpPr>
        <p:spPr>
          <a:xfrm>
            <a:off x="710353" y="4183945"/>
            <a:ext cx="9330787" cy="830997"/>
          </a:xfrm>
        </p:spPr>
        <p:txBody>
          <a:bodyPr>
            <a:normAutofit fontScale="47500" lnSpcReduction="20000"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eaLnBrk="1" hangingPunct="1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Сохранение природных комплексов</a:t>
            </a:r>
          </a:p>
          <a:p>
            <a:pPr eaLnBrk="1" hangingPunct="1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Экологическое просвещение населения</a:t>
            </a:r>
          </a:p>
        </p:txBody>
      </p:sp>
    </p:spTree>
    <p:extLst>
      <p:ext uri="{BB962C8B-B14F-4D97-AF65-F5344CB8AC3E}">
        <p14:creationId xmlns:p14="http://schemas.microsoft.com/office/powerpoint/2010/main" xmlns="" val="2997161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Фото\background\cabg0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32765" y="-502074"/>
            <a:ext cx="11720830" cy="8535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6"/>
          <p:cNvSpPr>
            <a:spLocks noChangeArrowheads="1"/>
          </p:cNvSpPr>
          <p:nvPr/>
        </p:nvSpPr>
        <p:spPr bwMode="auto">
          <a:xfrm>
            <a:off x="3163293" y="392245"/>
            <a:ext cx="7159030" cy="6506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922" tIns="51961" rIns="103922" bIns="51961">
            <a:spAutoFit/>
          </a:bodyPr>
          <a:lstStyle/>
          <a:p>
            <a:pPr indent="205678" algn="just">
              <a:defRPr/>
            </a:pPr>
            <a:r>
              <a:rPr lang="ru-RU" sz="3200" b="1" u="sng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Национальные природные парки </a:t>
            </a:r>
            <a: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</a:t>
            </a:r>
            <a:r>
              <a:rPr lang="ru-RU" sz="3200" dirty="0">
                <a:solidFill>
                  <a:srgbClr val="FFFF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indent="205678" algn="just">
              <a:defRPr/>
            </a:pPr>
            <a:endParaRPr lang="ru-RU" sz="3200" b="1" dirty="0">
              <a:solidFill>
                <a:srgbClr val="FFFFFF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indent="205678" algn="just">
              <a:defRPr/>
            </a:pP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это изъятые из хозяйственного использования, особо охраняемые природные комплексы, имеющие экологическое, генетическое, научное, эколого-просветительское, рекреационное значение как типичные или редкие ландшафты, среда обитания сообществ диких растений и животных, места отдыха, туризма, экскурсий, просвещения населения</a:t>
            </a:r>
            <a:r>
              <a:rPr lang="ru-RU" sz="32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ru-RU" sz="4100" dirty="0">
              <a:solidFill>
                <a:schemeClr val="accent4">
                  <a:lumMod val="50000"/>
                </a:schemeClr>
              </a:solidFill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407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5" descr="002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55300" cy="753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Заголовок 1"/>
          <p:cNvSpPr>
            <a:spLocks noGrp="1"/>
          </p:cNvSpPr>
          <p:nvPr>
            <p:ph type="title"/>
          </p:nvPr>
        </p:nvSpPr>
        <p:spPr>
          <a:xfrm>
            <a:off x="499467" y="941388"/>
            <a:ext cx="9589770" cy="1538883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100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ЗАКАЗНИКИ</a:t>
            </a:r>
          </a:p>
        </p:txBody>
      </p:sp>
      <p:sp>
        <p:nvSpPr>
          <p:cNvPr id="7172" name="Прямоугольник 4"/>
          <p:cNvSpPr>
            <a:spLocks noChangeArrowheads="1"/>
          </p:cNvSpPr>
          <p:nvPr/>
        </p:nvSpPr>
        <p:spPr bwMode="auto">
          <a:xfrm>
            <a:off x="355177" y="3598193"/>
            <a:ext cx="10033741" cy="3552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922" tIns="51961" rIns="103922" bIns="51961">
            <a:spAutoFit/>
          </a:bodyPr>
          <a:lstStyle/>
          <a:p>
            <a:pPr algn="ctr"/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Заказники- участки природных территорий, в пределах которых (постоянно или временно) запрещены отдельные виды и формы хозяйственной деятельности с целью обеспечения охраны одного или нескольких ценных объектов живой природы или живописных типов ландшафта.</a:t>
            </a:r>
            <a:br>
              <a:rPr lang="ru-RU" sz="3200" b="1" i="1" dirty="0">
                <a:latin typeface="Times New Roman" pitchFamily="18" charset="0"/>
                <a:cs typeface="Times New Roman" pitchFamily="18" charset="0"/>
              </a:rPr>
            </a:b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006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3" descr="Дремучий лес.jp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55300" cy="753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Заголовок 1"/>
          <p:cNvSpPr>
            <a:spLocks noGrp="1"/>
          </p:cNvSpPr>
          <p:nvPr>
            <p:ph type="title"/>
          </p:nvPr>
        </p:nvSpPr>
        <p:spPr>
          <a:xfrm>
            <a:off x="1065530" y="1673578"/>
            <a:ext cx="6700520" cy="1692771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5500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ЛАНДШАФТНЫЕ ЗАКАЗНИКИ</a:t>
            </a:r>
          </a:p>
        </p:txBody>
      </p:sp>
      <p:sp>
        <p:nvSpPr>
          <p:cNvPr id="8" name="Содержимое 3"/>
          <p:cNvSpPr>
            <a:spLocks noGrp="1"/>
          </p:cNvSpPr>
          <p:nvPr>
            <p:ph idx="1"/>
          </p:nvPr>
        </p:nvSpPr>
        <p:spPr>
          <a:xfrm>
            <a:off x="1687089" y="5773843"/>
            <a:ext cx="7813887" cy="1333633"/>
          </a:xfrm>
        </p:spPr>
        <p:txBody>
          <a:bodyPr rtlCol="0">
            <a:normAutofit fontScale="92500" lnSpcReduction="20000"/>
          </a:bodyPr>
          <a:lstStyle/>
          <a:p>
            <a:pPr algn="ctr">
              <a:buFont typeface="Wingdings" pitchFamily="2" charset="2"/>
              <a:buChar char="v"/>
              <a:defRPr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Предназначены для сохранения и восстановления природных комплексов (природных ландшафтов)</a:t>
            </a:r>
          </a:p>
        </p:txBody>
      </p:sp>
    </p:spTree>
    <p:extLst>
      <p:ext uri="{BB962C8B-B14F-4D97-AF65-F5344CB8AC3E}">
        <p14:creationId xmlns:p14="http://schemas.microsoft.com/office/powerpoint/2010/main" xmlns="" val="333417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5" descr="69501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87213" cy="753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5"/>
          <p:cNvSpPr>
            <a:spLocks noGrp="1" noChangeArrowheads="1"/>
          </p:cNvSpPr>
          <p:nvPr>
            <p:ph type="title"/>
          </p:nvPr>
        </p:nvSpPr>
        <p:spPr>
          <a:xfrm>
            <a:off x="532765" y="418395"/>
            <a:ext cx="9589770" cy="84638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5500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ГИДРОЛОГИЧЕСКИЕ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66382" y="1673578"/>
            <a:ext cx="9323388" cy="1739824"/>
          </a:xfrm>
        </p:spPr>
        <p:txBody>
          <a:bodyPr rtlCol="0">
            <a:normAutofit fontScale="92500" lnSpcReduction="20000"/>
          </a:bodyPr>
          <a:lstStyle/>
          <a:p>
            <a:pPr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Предназначены для сохранения и восстановления ценных водных объектов и экологических систем (морские, речные, озерные, болотные)</a:t>
            </a:r>
          </a:p>
        </p:txBody>
      </p:sp>
    </p:spTree>
    <p:extLst>
      <p:ext uri="{BB962C8B-B14F-4D97-AF65-F5344CB8AC3E}">
        <p14:creationId xmlns:p14="http://schemas.microsoft.com/office/powerpoint/2010/main" xmlns="" val="148526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5" descr="_WILDCA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979813" cy="753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6"/>
          <p:cNvSpPr>
            <a:spLocks noGrp="1" noChangeArrowheads="1"/>
          </p:cNvSpPr>
          <p:nvPr>
            <p:ph type="title"/>
          </p:nvPr>
        </p:nvSpPr>
        <p:spPr>
          <a:xfrm>
            <a:off x="603250" y="2622550"/>
            <a:ext cx="9589770" cy="846386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ru-RU" sz="5500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БИОЛОГИЧЕСКИЕ</a:t>
            </a:r>
          </a:p>
        </p:txBody>
      </p:sp>
      <p:sp>
        <p:nvSpPr>
          <p:cNvPr id="10244" name="Содержимое 3"/>
          <p:cNvSpPr>
            <a:spLocks noGrp="1"/>
          </p:cNvSpPr>
          <p:nvPr>
            <p:ph idx="1"/>
          </p:nvPr>
        </p:nvSpPr>
        <p:spPr>
          <a:xfrm>
            <a:off x="532765" y="4183945"/>
            <a:ext cx="5937885" cy="2077492"/>
          </a:xfrm>
        </p:spPr>
        <p:txBody>
          <a:bodyPr>
            <a:normAutofit lnSpcReduction="10000"/>
          </a:bodyPr>
          <a:lstStyle/>
          <a:p>
            <a:pPr eaLnBrk="1" hangingPunct="1">
              <a:buFont typeface="Arial" charset="0"/>
              <a:buNone/>
            </a:pP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Предназначены для восстановления редких и исчезающих видов растений и животных (ботанические, зоологические)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7272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3" descr="000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973"/>
            <a:ext cx="10655300" cy="752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Прямоугольник 10"/>
          <p:cNvSpPr>
            <a:spLocks noChangeArrowheads="1"/>
          </p:cNvSpPr>
          <p:nvPr/>
        </p:nvSpPr>
        <p:spPr bwMode="auto">
          <a:xfrm>
            <a:off x="1021133" y="4603750"/>
            <a:ext cx="8613034" cy="2197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922" tIns="51961" rIns="103922" bIns="51961">
            <a:spAutoFit/>
          </a:bodyPr>
          <a:lstStyle/>
          <a:p>
            <a:pPr algn="ctr"/>
            <a:r>
              <a:rPr lang="ru-RU" sz="6800" b="1" u="sng" dirty="0">
                <a:latin typeface="Times New Roman" pitchFamily="18" charset="0"/>
                <a:cs typeface="Times New Roman" pitchFamily="18" charset="0"/>
              </a:rPr>
              <a:t>ПАМЯТНИКИ</a:t>
            </a:r>
          </a:p>
          <a:p>
            <a:pPr algn="ctr"/>
            <a:r>
              <a:rPr lang="ru-RU" sz="6800" b="1" u="sng" dirty="0">
                <a:latin typeface="Times New Roman" pitchFamily="18" charset="0"/>
                <a:cs typeface="Times New Roman" pitchFamily="18" charset="0"/>
              </a:rPr>
              <a:t> ПРИРОДЫ</a:t>
            </a:r>
            <a:endParaRPr lang="ru-RU" sz="6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551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4" descr="Копия cabg04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55300" cy="753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930208" y="251037"/>
            <a:ext cx="7458710" cy="7029027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sz="3600" b="1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Памятники природы - </a:t>
            </a:r>
            <a:r>
              <a:rPr lang="ru-RU" sz="360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уникальные, невосполнимые, ценные в экологическом, научном, культурном и эстетическом отношениях природные комплексы, а также объекты естественного и искусственного происхождения.</a:t>
            </a:r>
            <a:br>
              <a:rPr lang="ru-RU" sz="360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969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2" descr="51600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55300" cy="753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Прямоугольник 3"/>
          <p:cNvSpPr>
            <a:spLocks noChangeArrowheads="1"/>
          </p:cNvSpPr>
          <p:nvPr/>
        </p:nvSpPr>
        <p:spPr bwMode="auto">
          <a:xfrm>
            <a:off x="621559" y="1171505"/>
            <a:ext cx="8968211" cy="3182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922" tIns="51961" rIns="103922" bIns="51961">
            <a:spAutoFit/>
          </a:bodyPr>
          <a:lstStyle/>
          <a:p>
            <a:pPr algn="ctr"/>
            <a:r>
              <a:rPr lang="ru-RU" sz="5000" b="1" u="sng" dirty="0">
                <a:latin typeface="Times New Roman" pitchFamily="18" charset="0"/>
                <a:cs typeface="Times New Roman" pitchFamily="18" charset="0"/>
              </a:rPr>
              <a:t>БОТАНИЧЕСКИЕ САДЫ </a:t>
            </a:r>
          </a:p>
          <a:p>
            <a:pPr algn="ctr"/>
            <a:r>
              <a:rPr lang="ru-RU" sz="5000" b="1" dirty="0">
                <a:latin typeface="Times New Roman" pitchFamily="18" charset="0"/>
                <a:cs typeface="Times New Roman" pitchFamily="18" charset="0"/>
              </a:rPr>
              <a:t> и</a:t>
            </a:r>
            <a:r>
              <a:rPr lang="ru-RU" sz="5000" b="1" u="sng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5000" b="1" u="sng" dirty="0">
                <a:latin typeface="Times New Roman" pitchFamily="18" charset="0"/>
                <a:cs typeface="Times New Roman" pitchFamily="18" charset="0"/>
              </a:rPr>
              <a:t>ДЕНДРОЛОГИЧЕСКИЕ ПАРКИ</a:t>
            </a:r>
            <a:endParaRPr lang="ru-RU" sz="5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067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4" descr="Копия cabg02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55300" cy="753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Прямоугольник 5"/>
          <p:cNvSpPr>
            <a:spLocks noChangeArrowheads="1"/>
          </p:cNvSpPr>
          <p:nvPr/>
        </p:nvSpPr>
        <p:spPr bwMode="auto">
          <a:xfrm>
            <a:off x="4084532" y="502074"/>
            <a:ext cx="6304386" cy="675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922" tIns="51961" rIns="103922" bIns="51961">
            <a:spAutoFit/>
          </a:bodyPr>
          <a:lstStyle/>
          <a:p>
            <a:r>
              <a:rPr lang="ru-RU" dirty="0">
                <a:latin typeface="Calibri" pitchFamily="34" charset="0"/>
              </a:rPr>
              <a:t> </a:t>
            </a:r>
            <a:r>
              <a:rPr lang="ru-RU" sz="27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Ботанический сад </a:t>
            </a:r>
            <a:r>
              <a:rPr lang="ru-RU" sz="27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-озелененная территория специального назначения, на которой размещаются коллекции древесных, кустарниковых и травянистых растений для научно-исследовательских и просветительских целей.</a:t>
            </a:r>
            <a:r>
              <a:rPr lang="ru-RU" sz="27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27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7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Дендрарий  – </a:t>
            </a:r>
            <a:r>
              <a:rPr lang="ru-RU" sz="27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участок территории, где в открытом грунте культивируются древесные растения (деревья, кустарники, лианы), размещаемые по систематическим, географическим, экологическим, декоративным и другим признакам.</a:t>
            </a:r>
            <a:r>
              <a:rPr lang="ru-RU" sz="27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7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0" name="Содержимое 2"/>
          <p:cNvSpPr>
            <a:spLocks noGrp="1"/>
          </p:cNvSpPr>
          <p:nvPr>
            <p:ph idx="1"/>
          </p:nvPr>
        </p:nvSpPr>
        <p:spPr>
          <a:xfrm>
            <a:off x="4617297" y="3598193"/>
            <a:ext cx="5505238" cy="276999"/>
          </a:xfrm>
        </p:spPr>
        <p:txBody>
          <a:bodyPr>
            <a:normAutofit fontScale="40000" lnSpcReduction="20000"/>
          </a:bodyPr>
          <a:lstStyle/>
          <a:p>
            <a:pPr algn="just" eaLnBrk="1" hangingPunct="1">
              <a:buFont typeface="Arial" charset="0"/>
              <a:buNone/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41" name="Picture 2" descr="F:\Клумбы\51605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6383" y="1171504"/>
            <a:ext cx="3729355" cy="5271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9716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2" descr="Копия cabg02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55300" cy="753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одержимое 5"/>
          <p:cNvSpPr>
            <a:spLocks noGrp="1"/>
          </p:cNvSpPr>
          <p:nvPr>
            <p:ph idx="1"/>
          </p:nvPr>
        </p:nvSpPr>
        <p:spPr>
          <a:xfrm>
            <a:off x="5416444" y="412749"/>
            <a:ext cx="4883679" cy="6616277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ru-RU" sz="27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7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Задачи дендрологических парков и ботанических садов: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7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изучение в стационарных условиях биологии и экологии растений;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7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научные основы декоративного садоводства, ландшафтной архитектуры;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7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введение дикорастущих растений в культуру;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7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методы и приемы селекции по созданию устойчивых декоративных композиций;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27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акклиматизация растений.</a:t>
            </a:r>
          </a:p>
          <a:p>
            <a:pPr>
              <a:buFont typeface="Arial" pitchFamily="34" charset="0"/>
              <a:buChar char="•"/>
              <a:defRPr/>
            </a:pP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4" name="Рисунок 5" descr="51602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5177" y="334716"/>
            <a:ext cx="4617297" cy="6526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63093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2" descr="Без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00" y="0"/>
            <a:ext cx="10647900" cy="753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Прямоугольник 3"/>
          <p:cNvSpPr>
            <a:spLocks noChangeArrowheads="1"/>
          </p:cNvSpPr>
          <p:nvPr/>
        </p:nvSpPr>
        <p:spPr bwMode="auto">
          <a:xfrm>
            <a:off x="987950" y="753110"/>
            <a:ext cx="8686800" cy="2182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3922" tIns="51961" rIns="103922" bIns="51961">
            <a:spAutoFit/>
          </a:bodyPr>
          <a:lstStyle/>
          <a:p>
            <a:pPr algn="ctr"/>
            <a:r>
              <a:rPr lang="ru-RU" sz="4500" b="1" u="sng" dirty="0">
                <a:latin typeface="Times New Roman" pitchFamily="18" charset="0"/>
                <a:cs typeface="Times New Roman" pitchFamily="18" charset="0"/>
              </a:rPr>
              <a:t>ПАМЯТНИКИ </a:t>
            </a:r>
            <a:endParaRPr lang="ru-RU" sz="45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500" b="1" u="sng" dirty="0" smtClean="0">
                <a:latin typeface="Times New Roman" pitchFamily="18" charset="0"/>
                <a:cs typeface="Times New Roman" pitchFamily="18" charset="0"/>
              </a:rPr>
              <a:t>ВСЕМИРНОГО НАСЛЕДИЯ</a:t>
            </a:r>
          </a:p>
          <a:p>
            <a:pPr algn="ctr"/>
            <a:endParaRPr lang="ru-RU" sz="45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667525" y="2393950"/>
            <a:ext cx="532765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latin typeface="Palatino Linotype" pitchFamily="18" charset="0"/>
              </a:rPr>
              <a:t>международные охраняемые природные территории, созданные под эгидой ЮНЕСКО в соответствии с Конвенцией об охране Всемирного культурного и природного наследия, принятой в Париже в 1972 г .</a:t>
            </a:r>
            <a:endParaRPr lang="ru-RU" dirty="0"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031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2" descr="Без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43" y="-1541"/>
            <a:ext cx="10647900" cy="753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6382" y="418395"/>
            <a:ext cx="9856153" cy="4721585"/>
          </a:xfrm>
          <a:prstGeom prst="rect">
            <a:avLst/>
          </a:prstGeom>
        </p:spPr>
        <p:txBody>
          <a:bodyPr lIns="103922" tIns="51961" rIns="103922" bIns="51961">
            <a:spAutoFit/>
          </a:bodyPr>
          <a:lstStyle/>
          <a:p>
            <a:pPr indent="102840" algn="ctr">
              <a:defRPr/>
            </a:pPr>
            <a:r>
              <a:rPr lang="ru-RU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Статус объекта Всемирного наследия даёт следующие преимущества</a:t>
            </a:r>
            <a:r>
              <a:rPr lang="ru-RU" sz="3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</a:p>
          <a:p>
            <a:pPr indent="102840" algn="ctr">
              <a:defRPr/>
            </a:pPr>
            <a:endParaRPr lang="ru-RU" sz="32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indent="102840" algn="ctr">
              <a:defRPr/>
            </a:pPr>
            <a:endParaRPr lang="ru-RU" sz="1200" b="1" dirty="0">
              <a:ea typeface="Calibri" pitchFamily="34" charset="0"/>
              <a:cs typeface="Times New Roman" pitchFamily="18" charset="0"/>
            </a:endParaRPr>
          </a:p>
          <a:p>
            <a:pPr indent="102840" algn="just" eaLnBrk="0" hangingPunct="0">
              <a:buFontTx/>
              <a:buChar char="•"/>
              <a:defRPr/>
            </a:pPr>
            <a:r>
              <a:rPr lang="ru-RU" sz="2400" dirty="0">
                <a:solidFill>
                  <a:srgbClr val="16161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повышает престиж территории и создаёт дополнительные гарантии сохранности и целостности уникальных природных комплексов и культурно-исторических объектов;</a:t>
            </a:r>
            <a:endParaRPr lang="ru-RU" sz="2400" dirty="0">
              <a:solidFill>
                <a:srgbClr val="161616"/>
              </a:solidFill>
            </a:endParaRPr>
          </a:p>
          <a:p>
            <a:pPr indent="102840" algn="just" eaLnBrk="0" hangingPunct="0">
              <a:buFontTx/>
              <a:buChar char="•"/>
              <a:defRPr/>
            </a:pPr>
            <a:r>
              <a:rPr lang="ru-RU" sz="2400" dirty="0">
                <a:solidFill>
                  <a:srgbClr val="161616"/>
                </a:solidFill>
                <a:latin typeface="Times New Roman" pitchFamily="18" charset="0"/>
                <a:ea typeface="Calibri" pitchFamily="34" charset="0"/>
                <a:cs typeface="Calibri" pitchFamily="34" charset="0"/>
              </a:rPr>
              <a:t>обеспечивает приоритетность в привлечении финансовых средств для поддержки объектов Всемирного культурного и природного наследия, в первую очередь, из Фонда всемирного наследия;</a:t>
            </a:r>
            <a:endParaRPr lang="ru-RU" sz="2400" dirty="0">
              <a:solidFill>
                <a:srgbClr val="161616"/>
              </a:solidFill>
            </a:endParaRPr>
          </a:p>
          <a:p>
            <a:pPr indent="102840" algn="just" eaLnBrk="0" hangingPunct="0">
              <a:buFontTx/>
              <a:buChar char="•"/>
              <a:defRPr/>
            </a:pPr>
            <a:r>
              <a:rPr lang="ru-RU" sz="2400" dirty="0">
                <a:solidFill>
                  <a:srgbClr val="161616"/>
                </a:solidFill>
                <a:latin typeface="Times New Roman" pitchFamily="18" charset="0"/>
                <a:ea typeface="Calibri" pitchFamily="34" charset="0"/>
                <a:cs typeface="Calibri" pitchFamily="34" charset="0"/>
              </a:rPr>
              <a:t>способствует организации мониторинга и контроля за состоянием сохранности природных объектов. </a:t>
            </a:r>
            <a:endParaRPr lang="ru-RU" sz="2400" dirty="0">
              <a:solidFill>
                <a:srgbClr val="16161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629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Google Shape;199;p27" descr="sphinx-1.jpg"/>
          <p:cNvPicPr preferRelativeResize="0">
            <a:picLocks noGrp="1"/>
          </p:cNvPicPr>
          <p:nvPr>
            <p:ph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5480051" y="3613150"/>
            <a:ext cx="5175249" cy="3505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27" descr="picture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6050" y="1479550"/>
            <a:ext cx="5029200" cy="411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27" descr="3141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80051" y="0"/>
            <a:ext cx="5175250" cy="34988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6793783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232;p31" descr="ubsunurskaya-kotlovina-1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532765" y="2611386"/>
            <a:ext cx="4730140" cy="31451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31" descr="69308.jpg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5495469" y="2579418"/>
            <a:ext cx="4844938" cy="3202988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31"/>
          <p:cNvSpPr/>
          <p:nvPr/>
        </p:nvSpPr>
        <p:spPr>
          <a:xfrm>
            <a:off x="460909" y="1551438"/>
            <a:ext cx="4735910" cy="506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905" tIns="51938" rIns="103905" bIns="51938" anchor="t" anchorCtr="0">
            <a:noAutofit/>
          </a:bodyPr>
          <a:lstStyle/>
          <a:p>
            <a:r>
              <a:rPr lang="ru-RU" sz="2700" b="1" dirty="0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«</a:t>
            </a:r>
            <a:r>
              <a:rPr lang="ru-RU" sz="2700" b="1" dirty="0" err="1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Убсунурская</a:t>
            </a:r>
            <a:r>
              <a:rPr lang="ru-RU" sz="2700" b="1" dirty="0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 котловина»</a:t>
            </a:r>
            <a:endParaRPr sz="2700" b="1" dirty="0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35" name="Google Shape;235;p31"/>
          <p:cNvSpPr/>
          <p:nvPr/>
        </p:nvSpPr>
        <p:spPr>
          <a:xfrm>
            <a:off x="6250652" y="1551438"/>
            <a:ext cx="3612753" cy="506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905" tIns="51938" rIns="103905" bIns="51938" anchor="t" anchorCtr="0">
            <a:noAutofit/>
          </a:bodyPr>
          <a:lstStyle/>
          <a:p>
            <a:r>
              <a:rPr lang="ru-RU" sz="2700" b="1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«Остров Врангеля»</a:t>
            </a:r>
            <a:endParaRPr sz="2700" b="1">
              <a:solidFill>
                <a:schemeClr val="dk1"/>
              </a:solidFill>
              <a:latin typeface="Constantia"/>
              <a:ea typeface="Constantia"/>
              <a:cs typeface="Constantia"/>
              <a:sym typeface="Constantia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03250" y="107950"/>
            <a:ext cx="9677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C0C0C"/>
                </a:solidFill>
              </a:rPr>
              <a:t>В список Всемирного природного наследия включены следующие Российские объекты: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xmlns="" val="2935646901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" name="Google Shape;240;p32" descr="1496206885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34244" y="1673578"/>
            <a:ext cx="9386812" cy="5020733"/>
          </a:xfrm>
          <a:prstGeom prst="rect">
            <a:avLst/>
          </a:prstGeom>
          <a:noFill/>
          <a:ln>
            <a:noFill/>
          </a:ln>
        </p:spPr>
      </p:pic>
      <p:sp>
        <p:nvSpPr>
          <p:cNvPr id="241" name="Google Shape;241;p32"/>
          <p:cNvSpPr txBox="1">
            <a:spLocks noGrp="1"/>
          </p:cNvSpPr>
          <p:nvPr>
            <p:ph type="title"/>
          </p:nvPr>
        </p:nvSpPr>
        <p:spPr>
          <a:xfrm>
            <a:off x="532765" y="167358"/>
            <a:ext cx="9589770" cy="1338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905" tIns="51938" rIns="103905" bIns="51938" anchor="b" anchorCtr="0">
            <a:noAutofit/>
          </a:bodyPr>
          <a:lstStyle/>
          <a:p>
            <a:pPr>
              <a:spcBef>
                <a:spcPts val="0"/>
              </a:spcBef>
              <a:buClr>
                <a:srgbClr val="0070C0"/>
              </a:buClr>
              <a:buSzPts val="4200"/>
            </a:pPr>
            <a:r>
              <a:rPr lang="ru-RU">
                <a:solidFill>
                  <a:srgbClr val="0070C0"/>
                </a:solidFill>
              </a:rPr>
              <a:t>Байкальский заповедник</a:t>
            </a:r>
            <a:endParaRPr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1126661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Google Shape;246;p33" descr="1440752878_index000014erejpg_normal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132184" y="1673578"/>
            <a:ext cx="8390932" cy="5020733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33"/>
          <p:cNvSpPr txBox="1">
            <a:spLocks noGrp="1"/>
          </p:cNvSpPr>
          <p:nvPr>
            <p:ph type="title"/>
          </p:nvPr>
        </p:nvSpPr>
        <p:spPr>
          <a:xfrm>
            <a:off x="532765" y="167358"/>
            <a:ext cx="9589770" cy="1338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905" tIns="51938" rIns="103905" bIns="51938" anchor="b" anchorCtr="0">
            <a:noAutofit/>
          </a:bodyPr>
          <a:lstStyle/>
          <a:p>
            <a:pPr>
              <a:spcBef>
                <a:spcPts val="0"/>
              </a:spcBef>
              <a:buClr>
                <a:srgbClr val="00B050"/>
              </a:buClr>
              <a:buSzPts val="4200"/>
            </a:pP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Баргузинский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 заповедник</a:t>
            </a:r>
            <a:endParaRPr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238687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oogle Shape;252;p34" descr="altayskiy_zapovednik_5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964365" y="1673578"/>
            <a:ext cx="8558751" cy="5020733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34"/>
          <p:cNvSpPr txBox="1">
            <a:spLocks noGrp="1"/>
          </p:cNvSpPr>
          <p:nvPr>
            <p:ph type="title"/>
          </p:nvPr>
        </p:nvSpPr>
        <p:spPr>
          <a:xfrm>
            <a:off x="532765" y="167358"/>
            <a:ext cx="9589770" cy="1338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905" tIns="51938" rIns="103905" bIns="51938" anchor="b" anchorCtr="0">
            <a:noAutofit/>
          </a:bodyPr>
          <a:lstStyle/>
          <a:p>
            <a:pPr>
              <a:spcBef>
                <a:spcPts val="0"/>
              </a:spcBef>
              <a:buClr>
                <a:srgbClr val="DD7E0E"/>
              </a:buClr>
              <a:buSzPts val="4200"/>
            </a:pPr>
            <a:r>
              <a:rPr lang="ru-RU" b="1">
                <a:solidFill>
                  <a:srgbClr val="DD7E0E"/>
                </a:solidFill>
              </a:rPr>
              <a:t>Алтайский заповедник </a:t>
            </a:r>
            <a:endParaRPr>
              <a:solidFill>
                <a:srgbClr val="DD7E0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663211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Google Shape;258;p35" descr="219424_elena-shevtsova-_2_.2e16d0ba.fill-1200x630-c100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532765" y="2025890"/>
            <a:ext cx="4291429" cy="3962560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35"/>
          <p:cNvSpPr txBox="1">
            <a:spLocks noGrp="1"/>
          </p:cNvSpPr>
          <p:nvPr>
            <p:ph type="title"/>
          </p:nvPr>
        </p:nvSpPr>
        <p:spPr>
          <a:xfrm>
            <a:off x="532765" y="167358"/>
            <a:ext cx="9589770" cy="1338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905" tIns="51938" rIns="103905" bIns="51938" anchor="b" anchorCtr="0">
            <a:noAutofit/>
          </a:bodyPr>
          <a:lstStyle/>
          <a:p>
            <a:pPr>
              <a:spcBef>
                <a:spcPts val="0"/>
              </a:spcBef>
              <a:buClr>
                <a:srgbClr val="002060"/>
              </a:buClr>
              <a:buSzPts val="4200"/>
            </a:pPr>
            <a:r>
              <a:rPr lang="ru-RU" b="1">
                <a:solidFill>
                  <a:srgbClr val="002060"/>
                </a:solidFill>
              </a:rPr>
              <a:t>Заповедник «Кедровая Падь»</a:t>
            </a:r>
            <a:endParaRPr>
              <a:solidFill>
                <a:srgbClr val="002060"/>
              </a:solidFill>
            </a:endParaRPr>
          </a:p>
        </p:txBody>
      </p:sp>
      <p:pic>
        <p:nvPicPr>
          <p:cNvPr id="260" name="Google Shape;260;p35" descr="f1aa53346a842bcb4c134b18460a3df7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92013" y="2025890"/>
            <a:ext cx="5370197" cy="39537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500032570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" name="Google Shape;265;p36" descr="a40de7f9c213e569442a737dece1f9d9193b8b69_900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329414" y="1673578"/>
            <a:ext cx="7996473" cy="5020733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36"/>
          <p:cNvSpPr txBox="1">
            <a:spLocks noGrp="1"/>
          </p:cNvSpPr>
          <p:nvPr>
            <p:ph type="title"/>
          </p:nvPr>
        </p:nvSpPr>
        <p:spPr>
          <a:xfrm>
            <a:off x="532765" y="167358"/>
            <a:ext cx="9589770" cy="1338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905" tIns="51938" rIns="103905" bIns="51938" anchor="b" anchorCtr="0">
            <a:noAutofit/>
          </a:bodyPr>
          <a:lstStyle/>
          <a:p>
            <a:pPr>
              <a:spcBef>
                <a:spcPts val="0"/>
              </a:spcBef>
              <a:buClr>
                <a:srgbClr val="536142"/>
              </a:buClr>
              <a:buSzPts val="4200"/>
            </a:pPr>
            <a:r>
              <a:rPr lang="ru-RU" b="1">
                <a:solidFill>
                  <a:srgbClr val="536142"/>
                </a:solidFill>
              </a:rPr>
              <a:t>Заповедник «Столбы»</a:t>
            </a:r>
            <a:endParaRPr>
              <a:solidFill>
                <a:srgbClr val="5361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095732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" name="Google Shape;271;p37" descr="Dolina-gejzerov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069316" y="1673578"/>
            <a:ext cx="8516669" cy="5020733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37"/>
          <p:cNvSpPr txBox="1">
            <a:spLocks noGrp="1"/>
          </p:cNvSpPr>
          <p:nvPr>
            <p:ph type="title"/>
          </p:nvPr>
        </p:nvSpPr>
        <p:spPr>
          <a:xfrm>
            <a:off x="532765" y="167358"/>
            <a:ext cx="9589770" cy="1338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905" tIns="51938" rIns="103905" bIns="51938" anchor="b" anchorCtr="0">
            <a:noAutofit/>
          </a:bodyPr>
          <a:lstStyle/>
          <a:p>
            <a:pPr>
              <a:spcBef>
                <a:spcPts val="0"/>
              </a:spcBef>
              <a:buClr>
                <a:srgbClr val="DFCE04"/>
              </a:buClr>
              <a:buSzPts val="4200"/>
            </a:pPr>
            <a:r>
              <a:rPr lang="ru-RU">
                <a:solidFill>
                  <a:srgbClr val="DFCE04"/>
                </a:solidFill>
              </a:rPr>
              <a:t> </a:t>
            </a:r>
            <a:r>
              <a:rPr lang="ru-RU" b="1">
                <a:solidFill>
                  <a:srgbClr val="DFCE04"/>
                </a:solidFill>
              </a:rPr>
              <a:t>Кроноцкий заповедник</a:t>
            </a:r>
            <a:endParaRPr>
              <a:solidFill>
                <a:srgbClr val="DFCE0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0722358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" name="Google Shape;277;p38" descr="wxdrxyqaocpqhl-ylncdnwbju-qjjsyhxvebmczd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328007" y="1673578"/>
            <a:ext cx="7999287" cy="5020733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38"/>
          <p:cNvSpPr txBox="1">
            <a:spLocks noGrp="1"/>
          </p:cNvSpPr>
          <p:nvPr>
            <p:ph type="title"/>
          </p:nvPr>
        </p:nvSpPr>
        <p:spPr>
          <a:xfrm>
            <a:off x="532765" y="167358"/>
            <a:ext cx="9589770" cy="1338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905" tIns="51938" rIns="103905" bIns="51938" anchor="b" anchorCtr="0">
            <a:noAutofit/>
          </a:bodyPr>
          <a:lstStyle/>
          <a:p>
            <a:pPr>
              <a:spcBef>
                <a:spcPts val="0"/>
              </a:spcBef>
              <a:buClr>
                <a:srgbClr val="7153A0"/>
              </a:buClr>
              <a:buSzPts val="3780"/>
            </a:pPr>
            <a:r>
              <a:rPr lang="ru-RU" sz="4300">
                <a:solidFill>
                  <a:srgbClr val="7153A0"/>
                </a:solidFill>
              </a:rPr>
              <a:t>Национальный парк «Забайкальский»</a:t>
            </a:r>
            <a:endParaRPr sz="4300">
              <a:solidFill>
                <a:srgbClr val="7153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227722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Google Shape;283;p39" descr="s1200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591508" y="1673578"/>
            <a:ext cx="9472284" cy="5020733"/>
          </a:xfrm>
          <a:prstGeom prst="rect">
            <a:avLst/>
          </a:prstGeom>
          <a:noFill/>
          <a:ln>
            <a:noFill/>
          </a:ln>
        </p:spPr>
      </p:pic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532765" y="167358"/>
            <a:ext cx="9589770" cy="1338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905" tIns="51938" rIns="103905" bIns="51938" anchor="b" anchorCtr="0">
            <a:noAutofit/>
          </a:bodyPr>
          <a:lstStyle/>
          <a:p>
            <a:pPr>
              <a:spcBef>
                <a:spcPts val="0"/>
              </a:spcBef>
              <a:buClr>
                <a:srgbClr val="536142"/>
              </a:buClr>
              <a:buSzPts val="3780"/>
            </a:pPr>
            <a:r>
              <a:rPr lang="ru-RU" sz="4300">
                <a:solidFill>
                  <a:srgbClr val="536142"/>
                </a:solidFill>
              </a:rPr>
              <a:t>Национальный парк «Куршская коса»</a:t>
            </a:r>
            <a:r>
              <a:rPr lang="ru-RU" sz="4300"/>
              <a:t> </a:t>
            </a:r>
            <a:endParaRPr sz="4300"/>
          </a:p>
        </p:txBody>
      </p:sp>
    </p:spTree>
    <p:extLst>
      <p:ext uri="{BB962C8B-B14F-4D97-AF65-F5344CB8AC3E}">
        <p14:creationId xmlns:p14="http://schemas.microsoft.com/office/powerpoint/2010/main" xmlns="" val="80237685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" name="Google Shape;289;p40" descr="05b5ae5eff29b0821eb10f8e6dd157e9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5458637" y="1630513"/>
            <a:ext cx="4911766" cy="3321169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40"/>
          <p:cNvSpPr txBox="1">
            <a:spLocks noGrp="1"/>
          </p:cNvSpPr>
          <p:nvPr>
            <p:ph type="title"/>
          </p:nvPr>
        </p:nvSpPr>
        <p:spPr>
          <a:xfrm>
            <a:off x="532765" y="167358"/>
            <a:ext cx="9589770" cy="1338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905" tIns="51938" rIns="103905" bIns="51938" anchor="b" anchorCtr="0">
            <a:noAutofit/>
          </a:bodyPr>
          <a:lstStyle/>
          <a:p>
            <a:pPr>
              <a:spcBef>
                <a:spcPts val="0"/>
              </a:spcBef>
              <a:buClr>
                <a:srgbClr val="0C0C0C"/>
              </a:buClr>
              <a:buSzPts val="4200"/>
            </a:pPr>
            <a:r>
              <a:rPr lang="ru-RU" b="1">
                <a:solidFill>
                  <a:srgbClr val="0C0C0C"/>
                </a:solidFill>
              </a:rPr>
              <a:t>«Анцирские Дачи»</a:t>
            </a:r>
            <a:endParaRPr>
              <a:solidFill>
                <a:srgbClr val="0C0C0C"/>
              </a:solidFill>
            </a:endParaRPr>
          </a:p>
        </p:txBody>
      </p:sp>
      <p:pic>
        <p:nvPicPr>
          <p:cNvPr id="291" name="Google Shape;291;p40" descr="bor01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0909" y="3291098"/>
            <a:ext cx="4782831" cy="32684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026802705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" name="Google Shape;296;p41" descr="Path-through-birch-trees-2560x1600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5243741" y="3212022"/>
            <a:ext cx="4972473" cy="3245063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41"/>
          <p:cNvSpPr txBox="1">
            <a:spLocks noGrp="1"/>
          </p:cNvSpPr>
          <p:nvPr>
            <p:ph type="title"/>
          </p:nvPr>
        </p:nvSpPr>
        <p:spPr>
          <a:xfrm>
            <a:off x="532765" y="167358"/>
            <a:ext cx="9589770" cy="1338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905" tIns="51938" rIns="103905" bIns="51938" anchor="b" anchorCtr="0">
            <a:noAutofit/>
          </a:bodyPr>
          <a:lstStyle/>
          <a:p>
            <a:pPr>
              <a:spcBef>
                <a:spcPts val="0"/>
              </a:spcBef>
              <a:buClr>
                <a:srgbClr val="B55475"/>
              </a:buClr>
              <a:buSzPts val="4200"/>
            </a:pPr>
            <a:r>
              <a:rPr lang="ru-RU" b="1">
                <a:solidFill>
                  <a:srgbClr val="B55475"/>
                </a:solidFill>
              </a:rPr>
              <a:t>«Красивая Береза»</a:t>
            </a:r>
            <a:endParaRPr>
              <a:solidFill>
                <a:srgbClr val="B55475"/>
              </a:solidFill>
            </a:endParaRPr>
          </a:p>
        </p:txBody>
      </p:sp>
      <p:pic>
        <p:nvPicPr>
          <p:cNvPr id="298" name="Google Shape;298;p41" descr="352217-admin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0909" y="1709588"/>
            <a:ext cx="4698922" cy="30839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23001218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" name="Google Shape;303;p42" descr="IMG_1340-2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383912" y="1703151"/>
            <a:ext cx="7719658" cy="4856021"/>
          </a:xfrm>
          <a:prstGeom prst="rect">
            <a:avLst/>
          </a:prstGeom>
          <a:noFill/>
          <a:ln>
            <a:noFill/>
          </a:ln>
        </p:spPr>
      </p:pic>
      <p:sp>
        <p:nvSpPr>
          <p:cNvPr id="304" name="Google Shape;304;p42"/>
          <p:cNvSpPr txBox="1">
            <a:spLocks noGrp="1"/>
          </p:cNvSpPr>
          <p:nvPr>
            <p:ph type="title"/>
          </p:nvPr>
        </p:nvSpPr>
        <p:spPr>
          <a:xfrm>
            <a:off x="532765" y="167358"/>
            <a:ext cx="9589770" cy="1338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905" tIns="51938" rIns="103905" bIns="51938" anchor="b" anchorCtr="0">
            <a:noAutofit/>
          </a:bodyPr>
          <a:lstStyle/>
          <a:p>
            <a:pPr>
              <a:spcBef>
                <a:spcPts val="0"/>
              </a:spcBef>
              <a:buClr>
                <a:srgbClr val="3F3F3F"/>
              </a:buClr>
              <a:buSzPts val="4200"/>
            </a:pPr>
            <a:r>
              <a:rPr lang="ru-RU" b="1">
                <a:solidFill>
                  <a:srgbClr val="3F3F3F"/>
                </a:solidFill>
              </a:rPr>
              <a:t>«Пещера Большая Орешная»</a:t>
            </a:r>
            <a:endParaRPr>
              <a:solidFill>
                <a:srgbClr val="3F3F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544049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43"/>
          <p:cNvSpPr txBox="1">
            <a:spLocks noGrp="1"/>
          </p:cNvSpPr>
          <p:nvPr>
            <p:ph type="title"/>
          </p:nvPr>
        </p:nvSpPr>
        <p:spPr>
          <a:xfrm>
            <a:off x="532765" y="167358"/>
            <a:ext cx="9589770" cy="1338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905" tIns="51938" rIns="103905" bIns="51938" anchor="b" anchorCtr="0">
            <a:noAutofit/>
          </a:bodyPr>
          <a:lstStyle/>
          <a:p>
            <a:pPr>
              <a:spcBef>
                <a:spcPts val="0"/>
              </a:spcBef>
              <a:buClr>
                <a:srgbClr val="92D050"/>
              </a:buClr>
              <a:buSzPts val="4200"/>
            </a:pPr>
            <a:r>
              <a:rPr lang="ru-RU" b="1">
                <a:solidFill>
                  <a:srgbClr val="92D050"/>
                </a:solidFill>
              </a:rPr>
              <a:t>Сочинский дендрарий</a:t>
            </a:r>
            <a:endParaRPr>
              <a:solidFill>
                <a:srgbClr val="92D050"/>
              </a:solidFill>
            </a:endParaRPr>
          </a:p>
        </p:txBody>
      </p:sp>
      <p:pic>
        <p:nvPicPr>
          <p:cNvPr id="310" name="Google Shape;310;p43" descr="Сочинский-Дендрарий2-1024x680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33904" y="1946815"/>
            <a:ext cx="4929001" cy="371654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43" descr="dendrariy-sochi.jpg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5416444" y="1946816"/>
            <a:ext cx="4945765" cy="37137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88891215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44"/>
          <p:cNvSpPr txBox="1">
            <a:spLocks noGrp="1"/>
          </p:cNvSpPr>
          <p:nvPr>
            <p:ph type="title"/>
          </p:nvPr>
        </p:nvSpPr>
        <p:spPr>
          <a:xfrm>
            <a:off x="532765" y="167358"/>
            <a:ext cx="9589770" cy="1338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905" tIns="51938" rIns="103905" bIns="51938" anchor="b" anchorCtr="0">
            <a:noAutofit/>
          </a:bodyPr>
          <a:lstStyle/>
          <a:p>
            <a:pPr algn="l">
              <a:spcBef>
                <a:spcPts val="0"/>
              </a:spcBef>
              <a:buClr>
                <a:srgbClr val="0C0C0C"/>
              </a:buClr>
              <a:buSzPts val="4200"/>
            </a:pPr>
            <a:r>
              <a:rPr lang="ru-RU">
                <a:solidFill>
                  <a:srgbClr val="0C0C0C"/>
                </a:solidFill>
              </a:rPr>
              <a:t>Животные сочинского дендрария</a:t>
            </a:r>
            <a:endParaRPr>
              <a:solidFill>
                <a:srgbClr val="0C0C0C"/>
              </a:solidFill>
            </a:endParaRPr>
          </a:p>
        </p:txBody>
      </p:sp>
      <p:pic>
        <p:nvPicPr>
          <p:cNvPr id="317" name="Google Shape;317;p44" descr="lebed-s-vodyanymi-liliyami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60909" y="1630513"/>
            <a:ext cx="4730140" cy="250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44" descr="1447247452_14.jpg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5411559" y="1630514"/>
            <a:ext cx="4730140" cy="25304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44" descr="8510135873_1afdf3723e_z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726461" y="4319079"/>
            <a:ext cx="4531103" cy="29107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7061657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4" name="Google Shape;324;p45" descr="maxresdefault (1)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957894" y="1673578"/>
            <a:ext cx="8739512" cy="5020733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45"/>
          <p:cNvSpPr txBox="1">
            <a:spLocks noGrp="1"/>
          </p:cNvSpPr>
          <p:nvPr>
            <p:ph type="title"/>
          </p:nvPr>
        </p:nvSpPr>
        <p:spPr>
          <a:xfrm>
            <a:off x="628728" y="997909"/>
            <a:ext cx="9589770" cy="1338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905" tIns="51938" rIns="103905" bIns="51938" anchor="b" anchorCtr="0">
            <a:noAutofit/>
          </a:bodyPr>
          <a:lstStyle/>
          <a:p>
            <a:pPr>
              <a:spcBef>
                <a:spcPts val="0"/>
              </a:spcBef>
              <a:buClr>
                <a:schemeClr val="dk1"/>
              </a:buClr>
              <a:buSzPts val="3780"/>
            </a:pPr>
            <a:r>
              <a:rPr lang="ru-RU" sz="4300">
                <a:solidFill>
                  <a:schemeClr val="dk1"/>
                </a:solidFill>
              </a:rPr>
              <a:t>Кавказский заповедник Краснодарского края «Утриш» </a:t>
            </a:r>
            <a:r>
              <a:rPr lang="ru-RU" sz="4300"/>
              <a:t/>
            </a:r>
            <a:br>
              <a:rPr lang="ru-RU" sz="4300"/>
            </a:br>
            <a:endParaRPr sz="4300"/>
          </a:p>
        </p:txBody>
      </p:sp>
    </p:spTree>
    <p:extLst>
      <p:ext uri="{BB962C8B-B14F-4D97-AF65-F5344CB8AC3E}">
        <p14:creationId xmlns:p14="http://schemas.microsoft.com/office/powerpoint/2010/main" xmlns="" val="4157017749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0" name="Google Shape;330;p46" descr="009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17134" y="760683"/>
            <a:ext cx="9609823" cy="63290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416580273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335;p47" descr="img22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596162" y="515670"/>
            <a:ext cx="9598229" cy="6602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099175557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" name="Google Shape;340;p48" descr="0021-021-Sochinskij-natsionalnyj-park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596162" y="384796"/>
            <a:ext cx="9576376" cy="64646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52729224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5" name="Google Shape;345;p49" descr="007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796547" y="760683"/>
            <a:ext cx="8978297" cy="63458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26656541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80</TotalTime>
  <Words>571</Words>
  <Application>Microsoft Office PowerPoint</Application>
  <PresentationFormat>Произвольный</PresentationFormat>
  <Paragraphs>69</Paragraphs>
  <Slides>43</Slides>
  <Notes>34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54" baseType="lpstr">
      <vt:lpstr>Arial</vt:lpstr>
      <vt:lpstr>Times New Roman</vt:lpstr>
      <vt:lpstr>Palatino Linotype</vt:lpstr>
      <vt:lpstr>Wingdings 2</vt:lpstr>
      <vt:lpstr>Wingdings</vt:lpstr>
      <vt:lpstr>Calibri</vt:lpstr>
      <vt:lpstr>Constantia</vt:lpstr>
      <vt:lpstr>Lucida Sans</vt:lpstr>
      <vt:lpstr>Wingdings 3</vt:lpstr>
      <vt:lpstr>Book Antiqua</vt:lpstr>
      <vt:lpstr>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ЗАКАЗНИКИ</vt:lpstr>
      <vt:lpstr>ЛАНДШАФТНЫЕ ЗАКАЗНИКИ</vt:lpstr>
      <vt:lpstr>ГИДРОЛОГИЧЕСКИЕ</vt:lpstr>
      <vt:lpstr>БИОЛОГИЧЕСКИЕ</vt:lpstr>
      <vt:lpstr>Слайд 17</vt:lpstr>
      <vt:lpstr>Памятники природы - уникальные, невосполнимые, ценные в экологическом, научном, культурном и эстетическом отношениях природные комплексы, а также объекты естественного и искусственного происхождения. 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Байкальский заповедник</vt:lpstr>
      <vt:lpstr>Баргузинский заповедник</vt:lpstr>
      <vt:lpstr>Алтайский заповедник </vt:lpstr>
      <vt:lpstr>Заповедник «Кедровая Падь»</vt:lpstr>
      <vt:lpstr>Заповедник «Столбы»</vt:lpstr>
      <vt:lpstr> Кроноцкий заповедник</vt:lpstr>
      <vt:lpstr>Национальный парк «Забайкальский»</vt:lpstr>
      <vt:lpstr>Национальный парк «Куршская коса» </vt:lpstr>
      <vt:lpstr>«Анцирские Дачи»</vt:lpstr>
      <vt:lpstr>«Красивая Береза»</vt:lpstr>
      <vt:lpstr>«Пещера Большая Орешная»</vt:lpstr>
      <vt:lpstr>Сочинский дендрарий</vt:lpstr>
      <vt:lpstr>Животные сочинского дендрария</vt:lpstr>
      <vt:lpstr>Кавказский заповедник Краснодарского края «Утриш»  </vt:lpstr>
      <vt:lpstr>Слайд 40</vt:lpstr>
      <vt:lpstr>Слайд 41</vt:lpstr>
      <vt:lpstr>Слайд 42</vt:lpstr>
      <vt:lpstr>Слайд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Хрулёва</cp:lastModifiedBy>
  <cp:revision>13</cp:revision>
  <dcterms:created xsi:type="dcterms:W3CDTF">2020-09-27T23:48:15Z</dcterms:created>
  <dcterms:modified xsi:type="dcterms:W3CDTF">2021-01-25T12:54:18Z</dcterms:modified>
</cp:coreProperties>
</file>