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4" r:id="rId2"/>
    <p:sldId id="256" r:id="rId3"/>
    <p:sldId id="257" r:id="rId4"/>
    <p:sldId id="273" r:id="rId5"/>
    <p:sldId id="267" r:id="rId6"/>
    <p:sldId id="258" r:id="rId7"/>
    <p:sldId id="265" r:id="rId8"/>
    <p:sldId id="270" r:id="rId9"/>
    <p:sldId id="271" r:id="rId10"/>
    <p:sldId id="272" r:id="rId11"/>
    <p:sldId id="261" r:id="rId12"/>
    <p:sldId id="260" r:id="rId13"/>
    <p:sldId id="262" r:id="rId14"/>
    <p:sldId id="263" r:id="rId15"/>
    <p:sldId id="268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1CD2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87" autoAdjust="0"/>
    <p:restoredTop sz="94653" autoAdjust="0"/>
  </p:normalViewPr>
  <p:slideViewPr>
    <p:cSldViewPr>
      <p:cViewPr varScale="1">
        <p:scale>
          <a:sx n="69" d="100"/>
          <a:sy n="69" d="100"/>
        </p:scale>
        <p:origin x="-52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внобедренный треугольник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58CDAFCE-1E32-40A1-AF55-C89086D30390}" type="datetimeFigureOut">
              <a:rPr lang="ru-RU" smtClean="0"/>
              <a:pPr/>
              <a:t>27.07.2025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0A59F341-60F0-4725-AD1C-5589377DFF6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58CDAFCE-1E32-40A1-AF55-C89086D30390}" type="datetimeFigureOut">
              <a:rPr lang="ru-RU" smtClean="0"/>
              <a:pPr/>
              <a:t>27.07.2025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9F341-60F0-4725-AD1C-5589377DFF6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58CDAFCE-1E32-40A1-AF55-C89086D30390}" type="datetimeFigureOut">
              <a:rPr lang="ru-RU" smtClean="0"/>
              <a:pPr/>
              <a:t>27.07.2025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0A59F341-60F0-4725-AD1C-5589377DFF6F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58CDAFCE-1E32-40A1-AF55-C89086D30390}" type="datetimeFigureOut">
              <a:rPr lang="ru-RU" smtClean="0"/>
              <a:pPr/>
              <a:t>27.07.2025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0A59F341-60F0-4725-AD1C-5589377DFF6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58CDAFCE-1E32-40A1-AF55-C89086D30390}" type="datetimeFigureOut">
              <a:rPr lang="ru-RU" smtClean="0"/>
              <a:pPr/>
              <a:t>27.07.2025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0A59F341-60F0-4725-AD1C-5589377DFF6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DAFCE-1E32-40A1-AF55-C89086D30390}" type="datetimeFigureOut">
              <a:rPr lang="ru-RU" smtClean="0"/>
              <a:pPr/>
              <a:t>27.07.2025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9F341-60F0-4725-AD1C-5589377DFF6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58CDAFCE-1E32-40A1-AF55-C89086D30390}" type="datetimeFigureOut">
              <a:rPr lang="ru-RU" smtClean="0"/>
              <a:pPr/>
              <a:t>27.07.2025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0A59F341-60F0-4725-AD1C-5589377DFF6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58CDAFCE-1E32-40A1-AF55-C89086D30390}" type="datetimeFigureOut">
              <a:rPr lang="ru-RU" smtClean="0"/>
              <a:pPr/>
              <a:t>27.07.2025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0A59F341-60F0-4725-AD1C-5589377DFF6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58CDAFCE-1E32-40A1-AF55-C89086D30390}" type="datetimeFigureOut">
              <a:rPr lang="ru-RU" smtClean="0"/>
              <a:pPr/>
              <a:t>27.07.2025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0A59F341-60F0-4725-AD1C-5589377DFF6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DAFCE-1E32-40A1-AF55-C89086D30390}" type="datetimeFigureOut">
              <a:rPr lang="ru-RU" smtClean="0"/>
              <a:pPr/>
              <a:t>27.07.2025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9F341-60F0-4725-AD1C-5589377DFF6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DAFCE-1E32-40A1-AF55-C89086D30390}" type="datetimeFigureOut">
              <a:rPr lang="ru-RU" smtClean="0"/>
              <a:pPr/>
              <a:t>27.07.2025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9F341-60F0-4725-AD1C-5589377DFF6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CCFF"/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58CDAFCE-1E32-40A1-AF55-C89086D30390}" type="datetimeFigureOut">
              <a:rPr lang="ru-RU" smtClean="0"/>
              <a:pPr/>
              <a:t>27.07.2025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0A59F341-60F0-4725-AD1C-5589377DFF6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Documents%20and%20Settings\Admin\&#1056;&#1072;&#1073;&#1086;&#1095;&#1080;&#1081;%20&#1089;&#1090;&#1086;&#1083;\&#1052;&#1077;&#1083;&#1086;&#1076;&#1080;&#1103;%20-%20&#1042;%20&#1075;&#1086;&#1089;&#1090;&#1103;&#1093;%20&#1091;%20&#1089;&#1082;&#1072;&#1079;&#1082;&#1080;.mp3" TargetMode="Externa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audio" Target="../media/audio3.wav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audio" Target="../media/audio4.wav"/><Relationship Id="rId7" Type="http://schemas.openxmlformats.org/officeDocument/2006/relationships/image" Target="../media/image18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audio" Target="../media/audio4.wav"/><Relationship Id="rId7" Type="http://schemas.openxmlformats.org/officeDocument/2006/relationships/image" Target="../media/image18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audio" Target="../media/audio4.wav"/><Relationship Id="rId7" Type="http://schemas.openxmlformats.org/officeDocument/2006/relationships/image" Target="../media/image18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audio" Target="../media/audio3.wav"/><Relationship Id="rId7" Type="http://schemas.openxmlformats.org/officeDocument/2006/relationships/image" Target="../media/image18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13" Type="http://schemas.microsoft.com/office/2007/relationships/hdphoto" Target="../media/hdphoto10.wdp"/><Relationship Id="rId18" Type="http://schemas.openxmlformats.org/officeDocument/2006/relationships/image" Target="../media/image31.png"/><Relationship Id="rId3" Type="http://schemas.openxmlformats.org/officeDocument/2006/relationships/audio" Target="../media/audio4.wav"/><Relationship Id="rId21" Type="http://schemas.microsoft.com/office/2007/relationships/hdphoto" Target="../media/hdphoto12.wdp"/><Relationship Id="rId12" Type="http://schemas.openxmlformats.org/officeDocument/2006/relationships/image" Target="../media/image26.png"/><Relationship Id="rId17" Type="http://schemas.openxmlformats.org/officeDocument/2006/relationships/image" Target="../media/image30.png"/><Relationship Id="rId2" Type="http://schemas.openxmlformats.org/officeDocument/2006/relationships/audio" Target="../media/audio3.wav"/><Relationship Id="rId16" Type="http://schemas.openxmlformats.org/officeDocument/2006/relationships/image" Target="../media/image29.png"/><Relationship Id="rId20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11" Type="http://schemas.microsoft.com/office/2007/relationships/hdphoto" Target="../media/hdphoto9.wdp"/><Relationship Id="rId24" Type="http://schemas.microsoft.com/office/2007/relationships/hdphoto" Target="../media/hdphoto13.wdp"/><Relationship Id="rId5" Type="http://schemas.openxmlformats.org/officeDocument/2006/relationships/image" Target="../media/image24.png"/><Relationship Id="rId15" Type="http://schemas.openxmlformats.org/officeDocument/2006/relationships/image" Target="../media/image28.png"/><Relationship Id="rId23" Type="http://schemas.openxmlformats.org/officeDocument/2006/relationships/image" Target="../media/image34.png"/><Relationship Id="rId19" Type="http://schemas.microsoft.com/office/2007/relationships/hdphoto" Target="../media/hdphoto11.wdp"/><Relationship Id="rId4" Type="http://schemas.openxmlformats.org/officeDocument/2006/relationships/image" Target="../media/image23.png"/><Relationship Id="rId14" Type="http://schemas.openxmlformats.org/officeDocument/2006/relationships/image" Target="../media/image27.png"/><Relationship Id="rId22" Type="http://schemas.openxmlformats.org/officeDocument/2006/relationships/image" Target="../media/image3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image" Target="../media/image39.png"/><Relationship Id="rId18" Type="http://schemas.openxmlformats.org/officeDocument/2006/relationships/image" Target="../media/image42.png"/><Relationship Id="rId3" Type="http://schemas.openxmlformats.org/officeDocument/2006/relationships/audio" Target="../media/audio3.wav"/><Relationship Id="rId21" Type="http://schemas.openxmlformats.org/officeDocument/2006/relationships/image" Target="../media/image44.png"/><Relationship Id="rId7" Type="http://schemas.microsoft.com/office/2007/relationships/hdphoto" Target="../media/hdphoto2.wdp"/><Relationship Id="rId12" Type="http://schemas.microsoft.com/office/2007/relationships/hdphoto" Target="../media/hdphoto4.wdp"/><Relationship Id="rId17" Type="http://schemas.microsoft.com/office/2007/relationships/hdphoto" Target="../media/hdphoto6.wdp"/><Relationship Id="rId2" Type="http://schemas.openxmlformats.org/officeDocument/2006/relationships/audio" Target="../media/audio4.wav"/><Relationship Id="rId16" Type="http://schemas.openxmlformats.org/officeDocument/2006/relationships/image" Target="../media/image41.png"/><Relationship Id="rId20" Type="http://schemas.microsoft.com/office/2007/relationships/hdphoto" Target="../media/hdphoto7.wdp"/><Relationship Id="rId1" Type="http://schemas.openxmlformats.org/officeDocument/2006/relationships/slideLayout" Target="../slideLayouts/slideLayout7.xml"/><Relationship Id="rId11" Type="http://schemas.openxmlformats.org/officeDocument/2006/relationships/image" Target="../media/image38.png"/><Relationship Id="rId15" Type="http://schemas.microsoft.com/office/2007/relationships/hdphoto" Target="../media/hdphoto5.wdp"/><Relationship Id="rId10" Type="http://schemas.microsoft.com/office/2007/relationships/hdphoto" Target="../media/hdphoto3.wdp"/><Relationship Id="rId19" Type="http://schemas.openxmlformats.org/officeDocument/2006/relationships/image" Target="../media/image43.png"/><Relationship Id="rId4" Type="http://schemas.openxmlformats.org/officeDocument/2006/relationships/image" Target="../media/image35.png"/><Relationship Id="rId9" Type="http://schemas.openxmlformats.org/officeDocument/2006/relationships/image" Target="../media/image37.png"/><Relationship Id="rId14" Type="http://schemas.openxmlformats.org/officeDocument/2006/relationships/image" Target="../media/image40.png"/><Relationship Id="rId22" Type="http://schemas.microsoft.com/office/2007/relationships/hdphoto" Target="../media/hdphoto8.wdp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image" Target="../media/image54.png"/><Relationship Id="rId3" Type="http://schemas.openxmlformats.org/officeDocument/2006/relationships/audio" Target="../media/audio3.wav"/><Relationship Id="rId7" Type="http://schemas.openxmlformats.org/officeDocument/2006/relationships/image" Target="../media/image48.gif"/><Relationship Id="rId12" Type="http://schemas.openxmlformats.org/officeDocument/2006/relationships/image" Target="../media/image53.pn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png"/><Relationship Id="rId11" Type="http://schemas.openxmlformats.org/officeDocument/2006/relationships/image" Target="../media/image52.png"/><Relationship Id="rId5" Type="http://schemas.openxmlformats.org/officeDocument/2006/relationships/image" Target="../media/image46.png"/><Relationship Id="rId10" Type="http://schemas.openxmlformats.org/officeDocument/2006/relationships/image" Target="../media/image51.png"/><Relationship Id="rId4" Type="http://schemas.openxmlformats.org/officeDocument/2006/relationships/image" Target="../media/image45.png"/><Relationship Id="rId9" Type="http://schemas.openxmlformats.org/officeDocument/2006/relationships/image" Target="../media/image50.png"/></Relationships>
</file>

<file path=ppt/slides/_rels/slide14.xml.rels><?xml version="1.0" encoding="UTF-8" standalone="yes"?>
<Relationships xmlns="http://schemas.openxmlformats.org/package/2006/relationships"><Relationship Id="rId8" Type="http://schemas.microsoft.com/office/2007/relationships/hdphoto" Target="../media/hdphoto14.wdp"/><Relationship Id="rId13" Type="http://schemas.openxmlformats.org/officeDocument/2006/relationships/image" Target="../media/image59.png"/><Relationship Id="rId18" Type="http://schemas.microsoft.com/office/2007/relationships/hdphoto" Target="../media/hdphoto17.wdp"/><Relationship Id="rId3" Type="http://schemas.openxmlformats.org/officeDocument/2006/relationships/audio" Target="../media/audio3.wav"/><Relationship Id="rId21" Type="http://schemas.openxmlformats.org/officeDocument/2006/relationships/image" Target="../media/image64.png"/><Relationship Id="rId12" Type="http://schemas.microsoft.com/office/2007/relationships/hdphoto" Target="../media/hdphoto15.wdp"/><Relationship Id="rId17" Type="http://schemas.openxmlformats.org/officeDocument/2006/relationships/image" Target="../media/image62.png"/><Relationship Id="rId2" Type="http://schemas.openxmlformats.org/officeDocument/2006/relationships/audio" Target="../media/audio4.wav"/><Relationship Id="rId16" Type="http://schemas.openxmlformats.org/officeDocument/2006/relationships/image" Target="../media/image61.png"/><Relationship Id="rId20" Type="http://schemas.microsoft.com/office/2007/relationships/hdphoto" Target="../media/hdphoto18.wdp"/><Relationship Id="rId1" Type="http://schemas.openxmlformats.org/officeDocument/2006/relationships/slideLayout" Target="../slideLayouts/slideLayout7.xml"/><Relationship Id="rId11" Type="http://schemas.openxmlformats.org/officeDocument/2006/relationships/image" Target="../media/image58.png"/><Relationship Id="rId15" Type="http://schemas.openxmlformats.org/officeDocument/2006/relationships/image" Target="../media/image60.png"/><Relationship Id="rId10" Type="http://schemas.openxmlformats.org/officeDocument/2006/relationships/image" Target="../media/image57.png"/><Relationship Id="rId19" Type="http://schemas.openxmlformats.org/officeDocument/2006/relationships/image" Target="../media/image63.png"/><Relationship Id="rId4" Type="http://schemas.openxmlformats.org/officeDocument/2006/relationships/image" Target="../media/image55.png"/><Relationship Id="rId9" Type="http://schemas.openxmlformats.org/officeDocument/2006/relationships/image" Target="../media/image56.png"/><Relationship Id="rId14" Type="http://schemas.microsoft.com/office/2007/relationships/hdphoto" Target="../media/hdphoto16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.xml"/><Relationship Id="rId1" Type="http://schemas.openxmlformats.org/officeDocument/2006/relationships/audio" Target="file:///C:\Documents%20and%20Settings\Admin\&#1056;&#1072;&#1073;&#1086;&#1095;&#1080;&#1081;%20&#1089;&#1090;&#1086;&#1083;\&#1052;&#1077;&#1083;&#1086;&#1076;&#1080;&#1103;%20-%20&#1042;%20&#1075;&#1086;&#1089;&#1090;&#1103;&#1093;%20&#1091;%20&#1089;&#1082;&#1072;&#1079;&#1082;&#1080;.mp3" TargetMode="Externa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3915024"/>
          </a:xfrm>
        </p:spPr>
        <p:txBody>
          <a:bodyPr>
            <a:normAutofit fontScale="92500" lnSpcReduction="20000"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ru-RU" sz="4300" dirty="0" smtClean="0">
                <a:ln>
                  <a:noFill/>
                </a:ln>
                <a:solidFill>
                  <a:schemeClr val="tx1"/>
                </a:solidFill>
                <a:latin typeface="Times New Roman"/>
                <a:cs typeface="Times New Roman"/>
              </a:rPr>
              <a:t>Интерактивная дидактическая игра «Изучаем цвета»</a:t>
            </a:r>
          </a:p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ru-RU" sz="4300" dirty="0" smtClean="0">
                <a:ln>
                  <a:noFill/>
                </a:ln>
                <a:solidFill>
                  <a:schemeClr val="tx1"/>
                </a:solidFill>
                <a:latin typeface="Times New Roman"/>
                <a:cs typeface="Times New Roman"/>
              </a:rPr>
              <a:t>для детей дошкольного возраста</a:t>
            </a: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ru-RU" sz="3200" dirty="0" smtClean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ru-RU" sz="3200" dirty="0" smtClean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ru-RU" sz="3200" dirty="0" smtClean="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ru-RU" sz="1800" dirty="0" smtClean="0">
              <a:ln>
                <a:noFill/>
              </a:ln>
              <a:solidFill>
                <a:schemeClr val="bg1"/>
              </a:solidFill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ru-RU" sz="1800" dirty="0" smtClean="0">
              <a:ln>
                <a:noFill/>
              </a:ln>
              <a:solidFill>
                <a:schemeClr val="bg1"/>
              </a:solidFill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endParaRPr lang="ru-RU" sz="1800" dirty="0" smtClean="0">
              <a:ln>
                <a:noFill/>
              </a:ln>
              <a:solidFill>
                <a:schemeClr val="bg1"/>
              </a:solidFill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sz="1800" dirty="0" smtClean="0">
                <a:ln>
                  <a:noFill/>
                </a:ln>
                <a:solidFill>
                  <a:schemeClr val="bg1"/>
                </a:solidFill>
                <a:latin typeface="Times New Roman"/>
                <a:cs typeface="Times New Roman"/>
              </a:rPr>
              <a:t>Презентацию</a:t>
            </a:r>
            <a:r>
              <a:rPr lang="ru-RU" sz="1800" spc="-70" dirty="0" smtClean="0">
                <a:ln>
                  <a:noFill/>
                </a:ln>
                <a:solidFill>
                  <a:schemeClr val="bg1"/>
                </a:solidFill>
                <a:latin typeface="Times New Roman"/>
                <a:cs typeface="Times New Roman"/>
              </a:rPr>
              <a:t> </a:t>
            </a:r>
            <a:r>
              <a:rPr lang="ru-RU" sz="1800" spc="-10" dirty="0" smtClean="0">
                <a:ln>
                  <a:noFill/>
                </a:ln>
                <a:solidFill>
                  <a:schemeClr val="bg1"/>
                </a:solidFill>
                <a:latin typeface="Times New Roman"/>
                <a:cs typeface="Times New Roman"/>
              </a:rPr>
              <a:t>подготовила:</a:t>
            </a:r>
            <a:endParaRPr lang="ru-RU" sz="1800" dirty="0" smtClean="0">
              <a:ln>
                <a:noFill/>
              </a:ln>
              <a:solidFill>
                <a:schemeClr val="bg1"/>
              </a:solidFill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lang="ru-RU" sz="1800" spc="-10" dirty="0" err="1" smtClean="0">
                <a:ln>
                  <a:noFill/>
                </a:ln>
                <a:solidFill>
                  <a:schemeClr val="bg1"/>
                </a:solidFill>
                <a:latin typeface="Times New Roman"/>
                <a:cs typeface="Times New Roman"/>
              </a:rPr>
              <a:t>Пупышева</a:t>
            </a:r>
            <a:r>
              <a:rPr lang="ru-RU" sz="1800" spc="-10" dirty="0" smtClean="0">
                <a:ln>
                  <a:noFill/>
                </a:ln>
                <a:solidFill>
                  <a:schemeClr val="bg1"/>
                </a:solidFill>
                <a:latin typeface="Times New Roman"/>
                <a:cs typeface="Times New Roman"/>
              </a:rPr>
              <a:t> Екатерина Андреевна, воспитатель 1кк</a:t>
            </a:r>
            <a:endParaRPr lang="ru-RU" sz="1800" dirty="0" smtClean="0">
              <a:ln>
                <a:noFill/>
              </a:ln>
              <a:solidFill>
                <a:schemeClr val="bg1"/>
              </a:solidFill>
              <a:latin typeface="Times New Roman"/>
              <a:cs typeface="Times New Roman"/>
            </a:endParaRPr>
          </a:p>
          <a:p>
            <a:endParaRPr lang="ru-RU" dirty="0"/>
          </a:p>
        </p:txBody>
      </p:sp>
      <p:sp>
        <p:nvSpPr>
          <p:cNvPr id="4" name="Rectangle 1"/>
          <p:cNvSpPr>
            <a:spLocks noGrp="1" noChangeArrowheads="1"/>
          </p:cNvSpPr>
          <p:nvPr>
            <p:ph type="ctrTitle"/>
          </p:nvPr>
        </p:nvSpPr>
        <p:spPr bwMode="auto">
          <a:xfrm>
            <a:off x="611560" y="188640"/>
            <a:ext cx="8062912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6038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" algn="l"/>
                <a:tab pos="228600" algn="l"/>
              </a:tabLst>
            </a:pPr>
            <a: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– детский сад № 398</a:t>
            </a:r>
            <a:endParaRPr kumimoji="0" lang="ru-RU" sz="140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6038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" algn="l"/>
                <a:tab pos="228600" algn="l"/>
              </a:tabLst>
            </a:pPr>
            <a: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(МБДОУ - детский сад №  398)</a:t>
            </a:r>
            <a:endParaRPr kumimoji="0" lang="ru-RU" sz="140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6038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14300" algn="l"/>
                <a:tab pos="228600" algn="l"/>
              </a:tabLst>
            </a:pPr>
            <a: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620085, г. Екатеринбург, ул. </a:t>
            </a:r>
            <a:r>
              <a:rPr kumimoji="0" lang="ru-RU" sz="1400" i="0" u="none" strike="noStrike" cap="none" normalizeH="0" baseline="0" dirty="0" err="1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Сухоложская</a:t>
            </a:r>
            <a:r>
              <a:rPr kumimoji="0" lang="ru-RU" sz="140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д.8а</a:t>
            </a:r>
            <a:endParaRPr kumimoji="0" lang="ru-RU" sz="140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kagalnitskievesti.ru/media/cache/e3/78/ef/ee/e378efeec9357bdc7703ffe74938432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0" y="5657671"/>
            <a:ext cx="4571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Monotype Corsiva" pitchFamily="66" charset="0"/>
              </a:rPr>
              <a:t>21</a:t>
            </a:r>
            <a:endParaRPr lang="ru-RU" sz="2400" b="1" dirty="0">
              <a:latin typeface="Monotype Corsiva" pitchFamily="66" charset="0"/>
            </a:endParaRPr>
          </a:p>
        </p:txBody>
      </p:sp>
      <p:sp>
        <p:nvSpPr>
          <p:cNvPr id="3" name="Управляющая кнопка: далее 2">
            <a:hlinkClick r:id="" action="ppaction://hlinkshowjump?jump=nextslide" highlightClick="1"/>
          </p:cNvPr>
          <p:cNvSpPr/>
          <p:nvPr/>
        </p:nvSpPr>
        <p:spPr>
          <a:xfrm>
            <a:off x="8758608" y="6498000"/>
            <a:ext cx="360000" cy="36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1928794" y="1357298"/>
            <a:ext cx="5072098" cy="47149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1714480" y="2428868"/>
            <a:ext cx="5440604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УЧИМСЯ ИГРАЯ</a:t>
            </a:r>
            <a:r>
              <a:rPr lang="ru-RU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.</a:t>
            </a:r>
            <a:br>
              <a:rPr lang="ru-RU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</a:br>
            <a:r>
              <a:rPr lang="ru-RU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Цвета</a:t>
            </a:r>
            <a:endParaRPr lang="ru-RU" sz="5400" b="1" cap="none" spc="0" dirty="0" smtClean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7" name="Мелодия - В гостях у сказки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143900" y="65532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75479120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audio>
              <p:cMediaNode>
                <p:cTn id="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kagalnitskievesti.ru/media/cache/e3/78/ef/ee/e378efeec9357bdc7703ffe74938432d.jpg"/>
          <p:cNvPicPr>
            <a:picLocks noChangeAspect="1" noChangeArrowheads="1"/>
          </p:cNvPicPr>
          <p:nvPr/>
        </p:nvPicPr>
        <p:blipFill>
          <a:blip r:embed="rId2" cstate="print">
            <a:lum bright="16000" contrast="-2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>
          <a:xfrm>
            <a:off x="8784000" y="6498000"/>
            <a:ext cx="360000" cy="36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правляющая кнопка: назад 4">
            <a:hlinkClick r:id="" action="ppaction://hlinkshowjump?jump=previousslide" highlightClick="1"/>
          </p:cNvPr>
          <p:cNvSpPr/>
          <p:nvPr/>
        </p:nvSpPr>
        <p:spPr>
          <a:xfrm>
            <a:off x="8424000" y="6498000"/>
            <a:ext cx="360000" cy="3600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1619672" y="980728"/>
            <a:ext cx="5832648" cy="54726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2123728" y="1268760"/>
            <a:ext cx="4896544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dirty="0" smtClean="0">
              <a:solidFill>
                <a:schemeClr val="bg1"/>
              </a:solidFill>
              <a:latin typeface="Bookman Old Style" pitchFamily="18" charset="0"/>
            </a:endParaRPr>
          </a:p>
          <a:p>
            <a:pPr algn="just"/>
            <a:endParaRPr lang="ru-RU" sz="2800" b="1" dirty="0" smtClean="0">
              <a:solidFill>
                <a:schemeClr val="tx1">
                  <a:lumMod val="95000"/>
                </a:schemeClr>
              </a:solidFill>
              <a:latin typeface="Bookman Old Style" pitchFamily="18" charset="0"/>
            </a:endParaRPr>
          </a:p>
          <a:p>
            <a:pPr algn="just"/>
            <a:r>
              <a:rPr lang="ru-RU" dirty="0" smtClean="0">
                <a:latin typeface="Bookman Old Style" pitchFamily="18" charset="0"/>
              </a:rPr>
              <a:t>Цель игры : упражнять детей в умении </a:t>
            </a:r>
            <a:r>
              <a:rPr lang="ru-RU" dirty="0" err="1" smtClean="0">
                <a:latin typeface="Bookman Old Style" pitchFamily="18" charset="0"/>
              </a:rPr>
              <a:t>опозновать</a:t>
            </a:r>
            <a:r>
              <a:rPr lang="ru-RU" dirty="0" smtClean="0">
                <a:latin typeface="Bookman Old Style" pitchFamily="18" charset="0"/>
              </a:rPr>
              <a:t> цвета, способствовать закреплению знаний и системе цветов.</a:t>
            </a:r>
          </a:p>
          <a:p>
            <a:pPr algn="just"/>
            <a:endParaRPr lang="ru-RU" dirty="0" smtClean="0">
              <a:latin typeface="Bookman Old Style" pitchFamily="18" charset="0"/>
            </a:endParaRPr>
          </a:p>
          <a:p>
            <a:pPr algn="just"/>
            <a:endParaRPr lang="ru-RU" dirty="0" smtClean="0">
              <a:latin typeface="Bookman Old Style" pitchFamily="18" charset="0"/>
            </a:endParaRPr>
          </a:p>
          <a:p>
            <a:pPr algn="just"/>
            <a:r>
              <a:rPr lang="ru-RU" dirty="0" smtClean="0">
                <a:latin typeface="Bookman Old Style" pitchFamily="18" charset="0"/>
                <a:cs typeface="Times New Roman" pitchFamily="18" charset="0"/>
              </a:rPr>
              <a:t>Задачи</a:t>
            </a:r>
            <a:r>
              <a:rPr lang="ru-RU" dirty="0" smtClean="0">
                <a:latin typeface="Bookman Old Style" pitchFamily="18" charset="0"/>
                <a:cs typeface="Times New Roman" pitchFamily="18" charset="0"/>
              </a:rPr>
              <a:t>: </a:t>
            </a:r>
          </a:p>
          <a:p>
            <a:pPr algn="just"/>
            <a:r>
              <a:rPr lang="ru-RU" dirty="0" smtClean="0">
                <a:latin typeface="Bookman Old Style" pitchFamily="18" charset="0"/>
                <a:cs typeface="Times New Roman" pitchFamily="18" charset="0"/>
              </a:rPr>
              <a:t>- </a:t>
            </a:r>
            <a:r>
              <a:rPr lang="ru-RU" dirty="0">
                <a:latin typeface="Bookman Old Style" pitchFamily="18" charset="0"/>
                <a:cs typeface="Times New Roman" pitchFamily="18" charset="0"/>
              </a:rPr>
              <a:t>р</a:t>
            </a:r>
            <a:r>
              <a:rPr lang="ru-RU" dirty="0" smtClean="0">
                <a:latin typeface="Bookman Old Style" pitchFamily="18" charset="0"/>
                <a:cs typeface="Times New Roman" pitchFamily="18" charset="0"/>
              </a:rPr>
              <a:t>азвивать логическое мышление, зрительное восприятие и внимание;</a:t>
            </a:r>
          </a:p>
          <a:p>
            <a:pPr algn="just"/>
            <a:r>
              <a:rPr lang="ru-RU" dirty="0" smtClean="0">
                <a:latin typeface="Bookman Old Style" pitchFamily="18" charset="0"/>
                <a:cs typeface="Times New Roman" pitchFamily="18" charset="0"/>
              </a:rPr>
              <a:t>- упражнять в различении цвета, формы и величины геометрических </a:t>
            </a:r>
            <a:r>
              <a:rPr lang="ru-RU" dirty="0" smtClean="0">
                <a:latin typeface="Bookman Old Style" pitchFamily="18" charset="0"/>
                <a:cs typeface="Times New Roman" pitchFamily="18" charset="0"/>
              </a:rPr>
              <a:t>фигур.</a:t>
            </a:r>
            <a:endParaRPr lang="ru-RU" dirty="0" smtClean="0">
              <a:latin typeface="Bookman Old Style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90797519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kagalnitskievesti.ru/media/cache/e3/78/ef/ee/e378efeec9357bdc7703ffe74938432d.jpg"/>
          <p:cNvPicPr>
            <a:picLocks noChangeAspect="1" noChangeArrowheads="1"/>
          </p:cNvPicPr>
          <p:nvPr/>
        </p:nvPicPr>
        <p:blipFill>
          <a:blip r:embed="rId2" cstate="print">
            <a:lum bright="16000" contrast="-2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785794"/>
            <a:ext cx="9144000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dirty="0" smtClean="0">
              <a:solidFill>
                <a:schemeClr val="bg1"/>
              </a:solidFill>
              <a:latin typeface="Bookman Old Style" pitchFamily="18" charset="0"/>
            </a:endParaRPr>
          </a:p>
          <a:p>
            <a:pPr algn="just"/>
            <a:endParaRPr lang="ru-RU" sz="2800" b="1" dirty="0" smtClean="0">
              <a:solidFill>
                <a:schemeClr val="tx1">
                  <a:lumMod val="95000"/>
                </a:schemeClr>
              </a:solidFill>
              <a:latin typeface="Bookman Old Style" pitchFamily="18" charset="0"/>
            </a:endParaRPr>
          </a:p>
          <a:p>
            <a:endParaRPr lang="ru-RU" sz="2400" dirty="0" smtClean="0">
              <a:solidFill>
                <a:schemeClr val="bg1"/>
              </a:solidFill>
              <a:latin typeface="Bookman Old Style" pitchFamily="18" charset="0"/>
            </a:endParaRPr>
          </a:p>
          <a:p>
            <a:endParaRPr lang="ru-RU" sz="2400" dirty="0" smtClean="0">
              <a:solidFill>
                <a:schemeClr val="bg1"/>
              </a:solidFill>
              <a:latin typeface="Bookman Old Style" pitchFamily="18" charset="0"/>
            </a:endParaRPr>
          </a:p>
          <a:p>
            <a:endParaRPr lang="ru-RU" sz="2400" dirty="0" smtClean="0">
              <a:solidFill>
                <a:schemeClr val="bg1"/>
              </a:solidFill>
              <a:latin typeface="Bookman Old Style" pitchFamily="18" charset="0"/>
            </a:endParaRPr>
          </a:p>
          <a:p>
            <a:endParaRPr lang="ru-RU" sz="2400" dirty="0" smtClean="0">
              <a:solidFill>
                <a:schemeClr val="bg1"/>
              </a:solidFill>
              <a:latin typeface="Bookman Old Style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Управляющая кнопка: назад 4">
            <a:hlinkClick r:id="" action="ppaction://hlinkshowjump?jump=previousslide" highlightClick="1"/>
          </p:cNvPr>
          <p:cNvSpPr/>
          <p:nvPr/>
        </p:nvSpPr>
        <p:spPr>
          <a:xfrm>
            <a:off x="8429652" y="6498000"/>
            <a:ext cx="360000" cy="3600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1585751" y="0"/>
            <a:ext cx="575029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</a:rPr>
              <a:t>Навигация </a:t>
            </a:r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effectLst/>
              </a:rPr>
              <a:t>игры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effectLst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79512" y="2276872"/>
            <a:ext cx="8712968" cy="523220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Чтобы узнать задание, надо нажать на </a:t>
            </a:r>
            <a:endParaRPr lang="ru-RU" sz="2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8" name="Управляющая кнопка: справка 7">
            <a:hlinkClick r:id="" action="ppaction://noaction" highlightClick="1"/>
          </p:cNvPr>
          <p:cNvSpPr/>
          <p:nvPr/>
        </p:nvSpPr>
        <p:spPr>
          <a:xfrm>
            <a:off x="8388424" y="2276872"/>
            <a:ext cx="540000" cy="540000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179512" y="2928934"/>
            <a:ext cx="8791214" cy="95410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Чтобы перейти к следующему упражнению, </a:t>
            </a:r>
          </a:p>
          <a:p>
            <a:pPr algn="ctr"/>
            <a:r>
              <a:rPr lang="ru-RU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надо нажать на</a:t>
            </a:r>
            <a:r>
              <a:rPr lang="ru-RU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</a:rPr>
              <a:t>  </a:t>
            </a:r>
            <a:endParaRPr lang="ru-RU" sz="2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0" name="Управляющая кнопка: далее 9">
            <a:hlinkClick r:id="" action="ppaction://hlinkshowjump?jump=nextslide" highlightClick="1"/>
          </p:cNvPr>
          <p:cNvSpPr/>
          <p:nvPr/>
        </p:nvSpPr>
        <p:spPr>
          <a:xfrm>
            <a:off x="8784000" y="6498000"/>
            <a:ext cx="360000" cy="36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179512" y="4005064"/>
            <a:ext cx="8784976" cy="138499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Чтобы перейти к предыдущему упражнению, </a:t>
            </a:r>
          </a:p>
          <a:p>
            <a:pPr algn="ctr"/>
            <a:r>
              <a:rPr lang="ru-RU" sz="28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надо нажать на </a:t>
            </a:r>
            <a:endParaRPr lang="ru-RU" sz="28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13" name="Управляющая кнопка: далее 12">
            <a:hlinkClick r:id="" action="ppaction://noaction" highlightClick="1"/>
          </p:cNvPr>
          <p:cNvSpPr/>
          <p:nvPr/>
        </p:nvSpPr>
        <p:spPr>
          <a:xfrm>
            <a:off x="6300192" y="3429000"/>
            <a:ext cx="360000" cy="36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Управляющая кнопка: назад 13">
            <a:hlinkClick r:id="" action="ppaction://noaction" highlightClick="1"/>
          </p:cNvPr>
          <p:cNvSpPr/>
          <p:nvPr/>
        </p:nvSpPr>
        <p:spPr>
          <a:xfrm>
            <a:off x="6357950" y="4572008"/>
            <a:ext cx="360000" cy="3600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07975192"/>
      </p:ext>
    </p:extLst>
  </p:cSld>
  <p:clrMapOvr>
    <a:masterClrMapping/>
  </p:clrMapOvr>
  <p:transition spd="slow"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Управляющая кнопка: справка 3">
            <a:hlinkClick r:id="" action="ppaction://noaction" highlightClick="1"/>
          </p:cNvPr>
          <p:cNvSpPr/>
          <p:nvPr/>
        </p:nvSpPr>
        <p:spPr>
          <a:xfrm>
            <a:off x="8604000" y="0"/>
            <a:ext cx="540000" cy="540000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Овал 2"/>
          <p:cNvSpPr/>
          <p:nvPr/>
        </p:nvSpPr>
        <p:spPr>
          <a:xfrm>
            <a:off x="3071802" y="4000504"/>
            <a:ext cx="2857520" cy="2643206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Назови какого цвета колечки 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Управляющая кнопка: далее 25">
            <a:hlinkClick r:id="" action="ppaction://hlinkshowjump?jump=nextslide" highlightClick="1"/>
          </p:cNvPr>
          <p:cNvSpPr/>
          <p:nvPr/>
        </p:nvSpPr>
        <p:spPr>
          <a:xfrm>
            <a:off x="8790995" y="6497563"/>
            <a:ext cx="360000" cy="36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Управляющая кнопка: назад 16">
            <a:hlinkClick r:id="" action="ppaction://hlinkshowjump?jump=previousslide" highlightClick="1"/>
          </p:cNvPr>
          <p:cNvSpPr/>
          <p:nvPr/>
        </p:nvSpPr>
        <p:spPr>
          <a:xfrm>
            <a:off x="8429652" y="6498000"/>
            <a:ext cx="360000" cy="3600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Кольцо 21"/>
          <p:cNvSpPr/>
          <p:nvPr/>
        </p:nvSpPr>
        <p:spPr>
          <a:xfrm>
            <a:off x="4714876" y="1285860"/>
            <a:ext cx="2000264" cy="1928826"/>
          </a:xfrm>
          <a:prstGeom prst="donu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3" name="Кольцо 22"/>
          <p:cNvSpPr/>
          <p:nvPr/>
        </p:nvSpPr>
        <p:spPr>
          <a:xfrm>
            <a:off x="0" y="1285860"/>
            <a:ext cx="2000264" cy="1928826"/>
          </a:xfrm>
          <a:prstGeom prst="donu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4" name="Кольцо 23"/>
          <p:cNvSpPr/>
          <p:nvPr/>
        </p:nvSpPr>
        <p:spPr>
          <a:xfrm>
            <a:off x="7000892" y="1285860"/>
            <a:ext cx="2000264" cy="1928826"/>
          </a:xfrm>
          <a:prstGeom prst="donu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5" name="Кольцо 24"/>
          <p:cNvSpPr/>
          <p:nvPr/>
        </p:nvSpPr>
        <p:spPr>
          <a:xfrm>
            <a:off x="2357422" y="1285860"/>
            <a:ext cx="2000264" cy="1928826"/>
          </a:xfrm>
          <a:prstGeom prst="donu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214282" y="3429000"/>
            <a:ext cx="1643074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СИНИЙ</a:t>
            </a:r>
            <a:endParaRPr lang="ru-RU" dirty="0"/>
          </a:p>
        </p:txBody>
      </p:sp>
      <p:sp>
        <p:nvSpPr>
          <p:cNvPr id="28" name="Прямоугольник 27"/>
          <p:cNvSpPr/>
          <p:nvPr/>
        </p:nvSpPr>
        <p:spPr>
          <a:xfrm>
            <a:off x="2500298" y="3429000"/>
            <a:ext cx="1643074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КРАСНЫЙ</a:t>
            </a:r>
            <a:endParaRPr lang="ru-RU" dirty="0"/>
          </a:p>
        </p:txBody>
      </p:sp>
      <p:sp>
        <p:nvSpPr>
          <p:cNvPr id="29" name="Прямоугольник 28"/>
          <p:cNvSpPr/>
          <p:nvPr/>
        </p:nvSpPr>
        <p:spPr>
          <a:xfrm>
            <a:off x="4857752" y="3429000"/>
            <a:ext cx="1643074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ЗЕЛЕНЫЙ</a:t>
            </a:r>
            <a:endParaRPr lang="ru-RU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7215206" y="3429000"/>
            <a:ext cx="1643074" cy="6429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ЖЕЛТЫЙ</a:t>
            </a:r>
            <a:endParaRPr lang="ru-RU" dirty="0"/>
          </a:p>
        </p:txBody>
      </p:sp>
      <p:sp>
        <p:nvSpPr>
          <p:cNvPr id="31" name="Прямоугольник 30"/>
          <p:cNvSpPr/>
          <p:nvPr/>
        </p:nvSpPr>
        <p:spPr>
          <a:xfrm>
            <a:off x="500034" y="0"/>
            <a:ext cx="7786742" cy="92867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>
            <a:off x="1231874" y="214290"/>
            <a:ext cx="6340521" cy="92869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Основные цвета</a:t>
            </a:r>
            <a:endParaRPr lang="ru-RU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96474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2" dur="1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8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4" dur="1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0" dur="1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3" grpId="0" animBg="1"/>
      <p:bldP spid="27" grpId="0"/>
      <p:bldP spid="28" grpId="0"/>
      <p:bldP spid="29" grpId="0"/>
      <p:bldP spid="3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Управляющая кнопка: справка 3">
            <a:hlinkClick r:id="" action="ppaction://noaction" highlightClick="1"/>
          </p:cNvPr>
          <p:cNvSpPr/>
          <p:nvPr/>
        </p:nvSpPr>
        <p:spPr>
          <a:xfrm>
            <a:off x="8604000" y="0"/>
            <a:ext cx="540000" cy="540000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7541" y="3214686"/>
            <a:ext cx="4736459" cy="3643314"/>
          </a:xfrm>
          <a:prstGeom prst="rect">
            <a:avLst/>
          </a:prstGeom>
        </p:spPr>
      </p:pic>
      <p:sp>
        <p:nvSpPr>
          <p:cNvPr id="3" name="Овал 2"/>
          <p:cNvSpPr/>
          <p:nvPr/>
        </p:nvSpPr>
        <p:spPr>
          <a:xfrm>
            <a:off x="214282" y="285728"/>
            <a:ext cx="2714644" cy="2643206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Сложи в корзинку красные яблочки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Управляющая кнопка: далее 25">
            <a:hlinkClick r:id="" action="ppaction://hlinkshowjump?jump=nextslide" highlightClick="1"/>
          </p:cNvPr>
          <p:cNvSpPr/>
          <p:nvPr/>
        </p:nvSpPr>
        <p:spPr>
          <a:xfrm>
            <a:off x="8790995" y="6497563"/>
            <a:ext cx="360000" cy="36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Управляющая кнопка: назад 16">
            <a:hlinkClick r:id="" action="ppaction://hlinkshowjump?jump=previousslide" highlightClick="1"/>
          </p:cNvPr>
          <p:cNvSpPr/>
          <p:nvPr/>
        </p:nvSpPr>
        <p:spPr>
          <a:xfrm>
            <a:off x="8429652" y="6498000"/>
            <a:ext cx="360000" cy="3600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3" name="Picture 5" descr="http://img0.liveinternet.ru/images/attach/c/6/91/28/91028980_0_76f5c_8bdb84c6_orig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1473237">
            <a:off x="2900965" y="573661"/>
            <a:ext cx="2002462" cy="2070594"/>
          </a:xfrm>
          <a:prstGeom prst="rect">
            <a:avLst/>
          </a:prstGeom>
          <a:noFill/>
        </p:spPr>
      </p:pic>
      <p:pic>
        <p:nvPicPr>
          <p:cNvPr id="39" name="Picture 7" descr="http://www.playcast.ru/uploads/2015/08/15/14695830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14942" y="0"/>
            <a:ext cx="1714512" cy="2046699"/>
          </a:xfrm>
          <a:prstGeom prst="rect">
            <a:avLst/>
          </a:prstGeom>
          <a:noFill/>
        </p:spPr>
      </p:pic>
      <p:pic>
        <p:nvPicPr>
          <p:cNvPr id="43" name="Picture 13" descr="http://www.iogo.ca/static/images/content/products/original/org-rtb1-raspberry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34405" y="2643182"/>
            <a:ext cx="1655739" cy="1633463"/>
          </a:xfrm>
          <a:prstGeom prst="rect">
            <a:avLst/>
          </a:prstGeom>
          <a:noFill/>
        </p:spPr>
      </p:pic>
      <p:pic>
        <p:nvPicPr>
          <p:cNvPr id="1026" name="Picture 2" descr="C:\Documents and Settings\Admin\Рабочий стол\ключи и дома\6e5c93f1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8596" y="2928934"/>
            <a:ext cx="1828800" cy="1695450"/>
          </a:xfrm>
          <a:prstGeom prst="rect">
            <a:avLst/>
          </a:prstGeom>
          <a:noFill/>
        </p:spPr>
      </p:pic>
      <p:pic>
        <p:nvPicPr>
          <p:cNvPr id="1027" name="Picture 3" descr="C:\Documents and Settings\Admin\Рабочий стол\ключи и дома\6e5c93f1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214678" y="5533420"/>
            <a:ext cx="1428760" cy="1324580"/>
          </a:xfrm>
          <a:prstGeom prst="rect">
            <a:avLst/>
          </a:prstGeom>
          <a:noFill/>
        </p:spPr>
      </p:pic>
      <p:pic>
        <p:nvPicPr>
          <p:cNvPr id="1028" name="Picture 4" descr="C:\Documents and Settings\Admin\Рабочий стол\ключи и дома\6e5c93f1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2883931">
            <a:off x="4697940" y="2057858"/>
            <a:ext cx="1901145" cy="1762520"/>
          </a:xfrm>
          <a:prstGeom prst="rect">
            <a:avLst/>
          </a:prstGeom>
          <a:noFill/>
        </p:spPr>
      </p:pic>
      <p:pic>
        <p:nvPicPr>
          <p:cNvPr id="1033" name="Picture 9" descr="http://www.playcast.ru/uploads/2015/08/15/14695830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rot="20111969">
            <a:off x="2235206" y="3875363"/>
            <a:ext cx="1500166" cy="1790824"/>
          </a:xfrm>
          <a:prstGeom prst="rect">
            <a:avLst/>
          </a:prstGeom>
          <a:noFill/>
        </p:spPr>
      </p:pic>
      <p:pic>
        <p:nvPicPr>
          <p:cNvPr id="1035" name="Picture 11" descr="http://www.playcast.ru/uploads/2015/08/15/14695830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 rot="1819376">
            <a:off x="7177080" y="1981717"/>
            <a:ext cx="1983057" cy="2367275"/>
          </a:xfrm>
          <a:prstGeom prst="rect">
            <a:avLst/>
          </a:prstGeom>
          <a:noFill/>
        </p:spPr>
      </p:pic>
      <p:pic>
        <p:nvPicPr>
          <p:cNvPr id="1039" name="Picture 15" descr="http://skachatkartinki.ru/img/picture/Sep/19/b2d6dfcdf9794146e0052ac026cc20cc/4.jp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 rot="19371190">
            <a:off x="529380" y="4830049"/>
            <a:ext cx="1358729" cy="1500174"/>
          </a:xfrm>
          <a:prstGeom prst="rect">
            <a:avLst/>
          </a:prstGeom>
          <a:noFill/>
        </p:spPr>
      </p:pic>
      <p:pic>
        <p:nvPicPr>
          <p:cNvPr id="1041" name="Picture 17" descr="http://skachatkartinki.ru/img/picture/Sep/19/b2d6dfcdf9794146e0052ac026cc20cc/4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2278413">
            <a:off x="7546102" y="854611"/>
            <a:ext cx="1109637" cy="12251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196474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85185E-6 L 0.23611 0.525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" y="26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1.11111E-6 L -0.03941 0.31505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" y="15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7205 0.03334 L 0.80209 0.21181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5" y="8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59259E-6 L 0.34653 -0.15741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" y="-79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0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10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5"/>
                  </p:tgtEl>
                </p:cond>
              </p:nextCondLst>
            </p:seq>
            <p:seq concurrent="1" nextAc="seek">
              <p:cTn id="48" restart="whenNotActive" fill="hold" evtFilter="cancelBubble" nodeType="interactiveSeq">
                <p:stCondLst>
                  <p:cond evt="onClick" delay="0">
                    <p:tgtEl>
                      <p:spTgt spid="10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9" fill="hold">
                      <p:stCondLst>
                        <p:cond delay="0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3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0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9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10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2000" fill="hold"/>
                                        <p:tgtEl>
                                          <p:spTgt spid="10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1"/>
                  </p:tgtEl>
                </p:cond>
              </p:nextCondLst>
            </p:seq>
          </p:childTnLst>
        </p:cTn>
      </p:par>
    </p:tnLst>
    <p:bldLst>
      <p:bldP spid="3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Управляющая кнопка: справка 3">
            <a:hlinkClick r:id="" action="ppaction://noaction" highlightClick="1"/>
          </p:cNvPr>
          <p:cNvSpPr/>
          <p:nvPr/>
        </p:nvSpPr>
        <p:spPr>
          <a:xfrm>
            <a:off x="8604000" y="0"/>
            <a:ext cx="540000" cy="540000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Управляющая кнопка: далее 25">
            <a:hlinkClick r:id="" action="ppaction://hlinkshowjump?jump=nextslide" highlightClick="1"/>
          </p:cNvPr>
          <p:cNvSpPr/>
          <p:nvPr/>
        </p:nvSpPr>
        <p:spPr>
          <a:xfrm>
            <a:off x="8790995" y="6497563"/>
            <a:ext cx="360000" cy="36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Управляющая кнопка: назад 16">
            <a:hlinkClick r:id="" action="ppaction://hlinkshowjump?jump=previousslide" highlightClick="1"/>
          </p:cNvPr>
          <p:cNvSpPr/>
          <p:nvPr/>
        </p:nvSpPr>
        <p:spPr>
          <a:xfrm>
            <a:off x="8429652" y="6498000"/>
            <a:ext cx="360000" cy="3600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2532" name="Picture 4" descr="C:\Documents and Settings\Admin\Рабочий стол\ключи и дома\Копия house_1_lg.gif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500042"/>
            <a:ext cx="5364528" cy="6357958"/>
          </a:xfrm>
          <a:prstGeom prst="rect">
            <a:avLst/>
          </a:prstGeom>
          <a:noFill/>
        </p:spPr>
      </p:pic>
      <p:pic>
        <p:nvPicPr>
          <p:cNvPr id="22534" name="Picture 6" descr="C:\Documents and Settings\Admin\Рабочий стол\ключи и дома\Копия yello-green-key-hi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6997010">
            <a:off x="7196950" y="3991442"/>
            <a:ext cx="1574857" cy="771680"/>
          </a:xfrm>
          <a:prstGeom prst="rect">
            <a:avLst/>
          </a:prstGeom>
          <a:noFill/>
        </p:spPr>
      </p:pic>
      <p:pic>
        <p:nvPicPr>
          <p:cNvPr id="22535" name="Picture 7" descr="C:\Documents and Settings\Admin\Рабочий стол\ключи и дома\Копия (2) yello-green-key-hi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8675601">
            <a:off x="5308328" y="5319169"/>
            <a:ext cx="1577819" cy="773131"/>
          </a:xfrm>
          <a:prstGeom prst="rect">
            <a:avLst/>
          </a:prstGeom>
          <a:noFill/>
        </p:spPr>
      </p:pic>
      <p:pic>
        <p:nvPicPr>
          <p:cNvPr id="22536" name="Picture 8" descr="C:\Documents and Settings\Admin\Рабочий стол\ключи и дома\Копия (3) yello-green-key-hi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72132" y="2786058"/>
            <a:ext cx="1643074" cy="805106"/>
          </a:xfrm>
          <a:prstGeom prst="rect">
            <a:avLst/>
          </a:prstGeom>
          <a:noFill/>
        </p:spPr>
      </p:pic>
      <p:pic>
        <p:nvPicPr>
          <p:cNvPr id="22537" name="Picture 9" descr="C:\Documents and Settings\Admin\Рабочий стол\ключи и дома\yello-green-key-hi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036909">
            <a:off x="6945520" y="1474316"/>
            <a:ext cx="1696154" cy="831116"/>
          </a:xfrm>
          <a:prstGeom prst="rect">
            <a:avLst/>
          </a:prstGeom>
          <a:noFill/>
        </p:spPr>
      </p:pic>
      <p:sp>
        <p:nvSpPr>
          <p:cNvPr id="3" name="Овал 2"/>
          <p:cNvSpPr/>
          <p:nvPr/>
        </p:nvSpPr>
        <p:spPr>
          <a:xfrm>
            <a:off x="4643438" y="0"/>
            <a:ext cx="2184164" cy="1971186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Подбери ключ к этому домику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991565" y="2428868"/>
            <a:ext cx="32143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Умничка</a:t>
            </a:r>
            <a:endParaRPr lang="ru-RU" sz="5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96474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25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2" dur="2000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536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225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7.40741E-7 C -0.0776 0.00301 -0.15521 0.00602 -0.23472 0.1 C -0.31423 0.19398 -0.43281 0.48542 -0.47708 0.56412 C -0.52135 0.64283 -0.49618 0.57338 -0.5 0.57176 C -0.50382 0.57014 -0.49965 0.56111 -0.5 0.55394 C -0.50035 0.54676 -0.50555 0.52222 -0.50208 0.52824 C -0.49861 0.53426 -0.48229 0.58519 -0.47899 0.58982 C -0.47569 0.59445 -0.47934 0.57547 -0.48281 0.55648 " pathEditMode="relative" ptsTypes="aaaaaaaA">
                                      <p:cBhvr>
                                        <p:cTn id="28" dur="2000" fill="hold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53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25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6" dur="1000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534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25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2" dur="1000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535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5" descr="C:\Documents and Settings\Admin\Рабочий стол\ключи и дома\Копия (2) Копия house_1_lg.gif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" y="500042"/>
            <a:ext cx="5364527" cy="6357959"/>
          </a:xfrm>
          <a:prstGeom prst="rect">
            <a:avLst/>
          </a:prstGeom>
          <a:noFill/>
        </p:spPr>
      </p:pic>
      <p:sp>
        <p:nvSpPr>
          <p:cNvPr id="4" name="Управляющая кнопка: справка 3">
            <a:hlinkClick r:id="" action="ppaction://noaction" highlightClick="1"/>
          </p:cNvPr>
          <p:cNvSpPr/>
          <p:nvPr/>
        </p:nvSpPr>
        <p:spPr>
          <a:xfrm>
            <a:off x="8604000" y="0"/>
            <a:ext cx="540000" cy="540000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Управляющая кнопка: далее 25">
            <a:hlinkClick r:id="" action="ppaction://hlinkshowjump?jump=nextslide" highlightClick="1"/>
          </p:cNvPr>
          <p:cNvSpPr/>
          <p:nvPr/>
        </p:nvSpPr>
        <p:spPr>
          <a:xfrm>
            <a:off x="8790995" y="6497563"/>
            <a:ext cx="360000" cy="36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Управляющая кнопка: назад 16">
            <a:hlinkClick r:id="" action="ppaction://hlinkshowjump?jump=previousslide" highlightClick="1"/>
          </p:cNvPr>
          <p:cNvSpPr/>
          <p:nvPr/>
        </p:nvSpPr>
        <p:spPr>
          <a:xfrm>
            <a:off x="8429652" y="6498000"/>
            <a:ext cx="360000" cy="3600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2534" name="Picture 6" descr="C:\Documents and Settings\Admin\Рабочий стол\ключи и дома\Копия yello-green-key-hi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6997010">
            <a:off x="7196950" y="3991442"/>
            <a:ext cx="1574857" cy="771680"/>
          </a:xfrm>
          <a:prstGeom prst="rect">
            <a:avLst/>
          </a:prstGeom>
          <a:noFill/>
        </p:spPr>
      </p:pic>
      <p:pic>
        <p:nvPicPr>
          <p:cNvPr id="22535" name="Picture 7" descr="C:\Documents and Settings\Admin\Рабочий стол\ключи и дома\Копия (2) yello-green-key-hi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8675601">
            <a:off x="5308328" y="5319169"/>
            <a:ext cx="1577819" cy="773131"/>
          </a:xfrm>
          <a:prstGeom prst="rect">
            <a:avLst/>
          </a:prstGeom>
          <a:noFill/>
        </p:spPr>
      </p:pic>
      <p:pic>
        <p:nvPicPr>
          <p:cNvPr id="22536" name="Picture 8" descr="C:\Documents and Settings\Admin\Рабочий стол\ключи и дома\Копия (3) yello-green-key-hi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72132" y="2786058"/>
            <a:ext cx="1643074" cy="805106"/>
          </a:xfrm>
          <a:prstGeom prst="rect">
            <a:avLst/>
          </a:prstGeom>
          <a:noFill/>
        </p:spPr>
      </p:pic>
      <p:pic>
        <p:nvPicPr>
          <p:cNvPr id="22537" name="Picture 9" descr="C:\Documents and Settings\Admin\Рабочий стол\ключи и дома\yello-green-key-hi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036909">
            <a:off x="7360342" y="1545755"/>
            <a:ext cx="1696154" cy="831116"/>
          </a:xfrm>
          <a:prstGeom prst="rect">
            <a:avLst/>
          </a:prstGeom>
          <a:noFill/>
        </p:spPr>
      </p:pic>
      <p:sp>
        <p:nvSpPr>
          <p:cNvPr id="3" name="Овал 2"/>
          <p:cNvSpPr/>
          <p:nvPr/>
        </p:nvSpPr>
        <p:spPr>
          <a:xfrm>
            <a:off x="5000628" y="0"/>
            <a:ext cx="2184164" cy="1971186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Подбери ключ к этому домику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991565" y="2428868"/>
            <a:ext cx="32143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Умничка</a:t>
            </a:r>
            <a:endParaRPr lang="ru-RU" sz="5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96474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225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2" dur="2000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536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225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8" dur="1000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537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25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6.66667E-6 C -0.30851 -0.09027 -0.61684 -0.18032 -0.71354 -0.13842 C -0.81024 -0.09652 -0.60642 0.19607 -0.58073 0.25117 C -0.55521 0.30626 -0.56302 0.20255 -0.55955 0.19237 " pathEditMode="relative" ptsTypes="aaaA">
                                      <p:cBhvr>
                                        <p:cTn id="34" dur="2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534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25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42" dur="1000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535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C:\Documents and Settings\Admin\Рабочий стол\ключи и дома\house_1_lg.gif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" y="428604"/>
            <a:ext cx="5424802" cy="6429397"/>
          </a:xfrm>
          <a:prstGeom prst="rect">
            <a:avLst/>
          </a:prstGeom>
          <a:noFill/>
        </p:spPr>
      </p:pic>
      <p:sp>
        <p:nvSpPr>
          <p:cNvPr id="4" name="Управляющая кнопка: справка 3">
            <a:hlinkClick r:id="" action="ppaction://noaction" highlightClick="1"/>
          </p:cNvPr>
          <p:cNvSpPr/>
          <p:nvPr/>
        </p:nvSpPr>
        <p:spPr>
          <a:xfrm>
            <a:off x="8604000" y="0"/>
            <a:ext cx="540000" cy="540000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Управляющая кнопка: далее 25">
            <a:hlinkClick r:id="" action="ppaction://hlinkshowjump?jump=nextslide" highlightClick="1"/>
          </p:cNvPr>
          <p:cNvSpPr/>
          <p:nvPr/>
        </p:nvSpPr>
        <p:spPr>
          <a:xfrm>
            <a:off x="8790995" y="6497563"/>
            <a:ext cx="360000" cy="36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Управляющая кнопка: назад 16">
            <a:hlinkClick r:id="" action="ppaction://hlinkshowjump?jump=previousslide" highlightClick="1"/>
          </p:cNvPr>
          <p:cNvSpPr/>
          <p:nvPr/>
        </p:nvSpPr>
        <p:spPr>
          <a:xfrm>
            <a:off x="8429652" y="6498000"/>
            <a:ext cx="360000" cy="3600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2534" name="Picture 6" descr="C:\Documents and Settings\Admin\Рабочий стол\ключи и дома\Копия yello-green-key-hi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6997010">
            <a:off x="7196950" y="3991442"/>
            <a:ext cx="1574857" cy="771680"/>
          </a:xfrm>
          <a:prstGeom prst="rect">
            <a:avLst/>
          </a:prstGeom>
          <a:noFill/>
        </p:spPr>
      </p:pic>
      <p:pic>
        <p:nvPicPr>
          <p:cNvPr id="22535" name="Picture 7" descr="C:\Documents and Settings\Admin\Рабочий стол\ключи и дома\Копия (2) yello-green-key-hi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8675601">
            <a:off x="5665519" y="5623460"/>
            <a:ext cx="1577819" cy="773131"/>
          </a:xfrm>
          <a:prstGeom prst="rect">
            <a:avLst/>
          </a:prstGeom>
          <a:noFill/>
        </p:spPr>
      </p:pic>
      <p:pic>
        <p:nvPicPr>
          <p:cNvPr id="22536" name="Picture 8" descr="C:\Documents and Settings\Admin\Рабочий стол\ключи и дома\Копия (3) yello-green-key-hi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72132" y="2786058"/>
            <a:ext cx="1643074" cy="805106"/>
          </a:xfrm>
          <a:prstGeom prst="rect">
            <a:avLst/>
          </a:prstGeom>
          <a:noFill/>
        </p:spPr>
      </p:pic>
      <p:pic>
        <p:nvPicPr>
          <p:cNvPr id="22537" name="Picture 9" descr="C:\Documents and Settings\Admin\Рабочий стол\ключи и дома\yello-green-key-hi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036909">
            <a:off x="7360342" y="1545755"/>
            <a:ext cx="1696154" cy="831116"/>
          </a:xfrm>
          <a:prstGeom prst="rect">
            <a:avLst/>
          </a:prstGeom>
          <a:noFill/>
        </p:spPr>
      </p:pic>
      <p:sp>
        <p:nvSpPr>
          <p:cNvPr id="3" name="Овал 2"/>
          <p:cNvSpPr/>
          <p:nvPr/>
        </p:nvSpPr>
        <p:spPr>
          <a:xfrm>
            <a:off x="5000628" y="0"/>
            <a:ext cx="2184164" cy="1971186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Подбери ключ к этому домику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991565" y="2428868"/>
            <a:ext cx="32143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Умничка</a:t>
            </a:r>
            <a:endParaRPr lang="ru-RU" sz="5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96474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5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2000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53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25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" dur="1000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53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25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8" dur="1000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53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25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538 0.00348 C 0.03403 -0.1118 0.01267 -0.22685 -0.04653 -0.22222 C -0.10573 -0.21759 -0.24618 0.00139 -0.30035 0.03172 C -0.35451 0.06204 -0.36302 0.01088 -0.37153 -0.04027 " pathEditMode="relative" rAng="0" ptsTypes="aaaA">
                                      <p:cBhvr>
                                        <p:cTn id="24" dur="2000" fill="hold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4" y="-86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535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3" grpId="0" animBg="1"/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C:\Documents and Settings\Admin\Рабочий стол\ключи и дома\Копия Копия house_1_lg.gif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714357"/>
            <a:ext cx="5183700" cy="6143644"/>
          </a:xfrm>
          <a:prstGeom prst="rect">
            <a:avLst/>
          </a:prstGeom>
          <a:noFill/>
        </p:spPr>
      </p:pic>
      <p:sp>
        <p:nvSpPr>
          <p:cNvPr id="4" name="Управляющая кнопка: справка 3">
            <a:hlinkClick r:id="" action="ppaction://noaction" highlightClick="1"/>
          </p:cNvPr>
          <p:cNvSpPr/>
          <p:nvPr/>
        </p:nvSpPr>
        <p:spPr>
          <a:xfrm>
            <a:off x="8604000" y="0"/>
            <a:ext cx="540000" cy="540000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Управляющая кнопка: далее 25">
            <a:hlinkClick r:id="" action="ppaction://hlinkshowjump?jump=nextslide" highlightClick="1"/>
          </p:cNvPr>
          <p:cNvSpPr/>
          <p:nvPr/>
        </p:nvSpPr>
        <p:spPr>
          <a:xfrm>
            <a:off x="8790995" y="6497563"/>
            <a:ext cx="360000" cy="36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Управляющая кнопка: назад 16">
            <a:hlinkClick r:id="" action="ppaction://hlinkshowjump?jump=previousslide" highlightClick="1"/>
          </p:cNvPr>
          <p:cNvSpPr/>
          <p:nvPr/>
        </p:nvSpPr>
        <p:spPr>
          <a:xfrm>
            <a:off x="8429652" y="6498000"/>
            <a:ext cx="360000" cy="3600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2534" name="Picture 6" descr="C:\Documents and Settings\Admin\Рабочий стол\ключи и дома\Копия yello-green-key-hi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6997010">
            <a:off x="7196950" y="3991442"/>
            <a:ext cx="1574857" cy="771680"/>
          </a:xfrm>
          <a:prstGeom prst="rect">
            <a:avLst/>
          </a:prstGeom>
          <a:noFill/>
        </p:spPr>
      </p:pic>
      <p:pic>
        <p:nvPicPr>
          <p:cNvPr id="22535" name="Picture 7" descr="C:\Documents and Settings\Admin\Рабочий стол\ключи и дома\Копия (2) yello-green-key-hi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8675601">
            <a:off x="5665519" y="5623460"/>
            <a:ext cx="1577819" cy="773131"/>
          </a:xfrm>
          <a:prstGeom prst="rect">
            <a:avLst/>
          </a:prstGeom>
          <a:noFill/>
        </p:spPr>
      </p:pic>
      <p:pic>
        <p:nvPicPr>
          <p:cNvPr id="22536" name="Picture 8" descr="C:\Documents and Settings\Admin\Рабочий стол\ключи и дома\Копия (3) yello-green-key-hi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00694" y="2857496"/>
            <a:ext cx="1643074" cy="805106"/>
          </a:xfrm>
          <a:prstGeom prst="rect">
            <a:avLst/>
          </a:prstGeom>
          <a:noFill/>
        </p:spPr>
      </p:pic>
      <p:pic>
        <p:nvPicPr>
          <p:cNvPr id="22537" name="Picture 9" descr="C:\Documents and Settings\Admin\Рабочий стол\ключи и дома\yello-green-key-hi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2036909">
            <a:off x="7360342" y="1545755"/>
            <a:ext cx="1696154" cy="831116"/>
          </a:xfrm>
          <a:prstGeom prst="rect">
            <a:avLst/>
          </a:prstGeom>
          <a:noFill/>
        </p:spPr>
      </p:pic>
      <p:sp>
        <p:nvSpPr>
          <p:cNvPr id="3" name="Овал 2"/>
          <p:cNvSpPr/>
          <p:nvPr/>
        </p:nvSpPr>
        <p:spPr>
          <a:xfrm>
            <a:off x="5000628" y="0"/>
            <a:ext cx="2184164" cy="1971186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Подбери ключ к этому домику</a:t>
            </a:r>
            <a:endParaRPr lang="ru-RU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928662" y="2714620"/>
            <a:ext cx="321915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FFFF00"/>
                </a:solidFill>
              </a:rPr>
              <a:t>Умничка</a:t>
            </a:r>
            <a:endParaRPr lang="ru-RU" sz="5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96474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5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2.96296E-6 C -0.0375 0.07871 -0.075 0.15741 -0.14045 0.20787 C -0.2059 0.25834 -0.34618 0.275 -0.39236 0.30278 C -0.43854 0.33056 -0.41805 0.35926 -0.41736 0.37454 C -0.41667 0.38982 -0.3934 0.39144 -0.38854 0.39491 " pathEditMode="relative" ptsTypes="aaaaA">
                                      <p:cBhvr>
                                        <p:cTn id="6" dur="200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53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225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4" dur="1000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537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25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0" dur="1000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53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25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3" dur="1000"/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535"/>
                  </p:tgtEl>
                </p:cond>
              </p:nextCondLst>
            </p:seq>
          </p:childTnLst>
        </p:cTn>
      </p:par>
    </p:tnLst>
    <p:bldLst>
      <p:bldP spid="3" grpId="0" animBg="1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справка 2">
            <a:hlinkClick r:id="" action="ppaction://noaction" highlightClick="1"/>
          </p:cNvPr>
          <p:cNvSpPr/>
          <p:nvPr/>
        </p:nvSpPr>
        <p:spPr>
          <a:xfrm>
            <a:off x="8604000" y="10987"/>
            <a:ext cx="540000" cy="540000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Управляющая кнопка: назад 3">
            <a:hlinkClick r:id="" action="ppaction://hlinkshowjump?jump=previousslide" highlightClick="1"/>
          </p:cNvPr>
          <p:cNvSpPr/>
          <p:nvPr/>
        </p:nvSpPr>
        <p:spPr>
          <a:xfrm>
            <a:off x="8423761" y="6481587"/>
            <a:ext cx="360000" cy="3600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8783761" y="6481587"/>
            <a:ext cx="360000" cy="36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8" y="857232"/>
            <a:ext cx="1928826" cy="1928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68135">
            <a:off x="6595183" y="4284667"/>
            <a:ext cx="2028865" cy="147600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="" xmlns:a14="http://schemas.microsoft.com/office/drawing/2010/main">
                  <a14:imgLayer r:embed="rId11">
                    <a14:imgEffect>
                      <a14:backgroundRemoval t="0" b="100000" l="168" r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6960" y="1285860"/>
            <a:ext cx="1037040" cy="10440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="" xmlns:a14="http://schemas.microsoft.com/office/drawing/2010/main">
                  <a14:imgLayer r:embed="rId13">
                    <a14:imgEffect>
                      <a14:backgroundRemoval t="4348" b="93593" l="1796" r="96881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8794" y="5715016"/>
            <a:ext cx="1643074" cy="678664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224" y="2071678"/>
            <a:ext cx="1498702" cy="145872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3974582">
            <a:off x="249449" y="3728296"/>
            <a:ext cx="1757918" cy="169200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72715">
            <a:off x="7286644" y="2643182"/>
            <a:ext cx="1296000" cy="129600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0562" y="4857760"/>
            <a:ext cx="2340000" cy="234000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8" cstate="print">
            <a:extLst>
              <a:ext uri="{BEBA8EAE-BF5A-486C-A8C5-ECC9F3942E4B}">
                <a14:imgProps xmlns="" xmlns:a14="http://schemas.microsoft.com/office/drawing/2010/main">
                  <a14:imgLayer r:embed="rId19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63388">
            <a:off x="2623823" y="266401"/>
            <a:ext cx="1404000" cy="140400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20" cstate="print">
            <a:extLst>
              <a:ext uri="{BEBA8EAE-BF5A-486C-A8C5-ECC9F3942E4B}">
                <a14:imgProps xmlns="" xmlns:a14="http://schemas.microsoft.com/office/drawing/2010/main">
                  <a14:imgLayer r:embed="rId21">
                    <a14:imgEffect>
                      <a14:backgroundRemoval t="2893" b="100000" l="0" r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2429007">
            <a:off x="5286380" y="214290"/>
            <a:ext cx="1006221" cy="1368000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131" y="367676"/>
            <a:ext cx="1790476" cy="1904762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23" cstate="print">
            <a:extLst>
              <a:ext uri="{BEBA8EAE-BF5A-486C-A8C5-ECC9F3942E4B}">
                <a14:imgProps xmlns="" xmlns:a14="http://schemas.microsoft.com/office/drawing/2010/main">
                  <a14:imgLayer r:embed="rId24">
                    <a14:imgEffect>
                      <a14:backgroundRemoval t="286" b="99429" l="286" r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8794" y="2928934"/>
            <a:ext cx="1836000" cy="1836000"/>
          </a:xfrm>
          <a:prstGeom prst="rect">
            <a:avLst/>
          </a:prstGeom>
        </p:spPr>
      </p:pic>
      <p:sp>
        <p:nvSpPr>
          <p:cNvPr id="6" name="Овал 5"/>
          <p:cNvSpPr/>
          <p:nvPr/>
        </p:nvSpPr>
        <p:spPr>
          <a:xfrm>
            <a:off x="3428992" y="2071678"/>
            <a:ext cx="2786082" cy="2841949"/>
          </a:xfrm>
          <a:prstGeom prst="ellipse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Выбери предметы только </a:t>
            </a:r>
            <a:r>
              <a:rPr lang="ru-RU" dirty="0" smtClean="0">
                <a:solidFill>
                  <a:schemeClr val="tx1"/>
                </a:solidFill>
              </a:rPr>
              <a:t>зелёного  </a:t>
            </a:r>
            <a:r>
              <a:rPr lang="ru-RU" dirty="0">
                <a:solidFill>
                  <a:schemeClr val="tx1"/>
                </a:solidFill>
              </a:rPr>
              <a:t>цвета, назови их и только потом кликай по ним</a:t>
            </a:r>
          </a:p>
        </p:txBody>
      </p:sp>
    </p:spTree>
    <p:extLst>
      <p:ext uri="{BB962C8B-B14F-4D97-AF65-F5344CB8AC3E}">
        <p14:creationId xmlns="" xmlns:p14="http://schemas.microsoft.com/office/powerpoint/2010/main" val="2130503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0" dur="2000" fill="hold"/>
                                        <p:tgtEl>
                                          <p:spTgt spid="102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5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7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4" fill="hold">
                      <p:stCondLst>
                        <p:cond delay="0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0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назад 2">
            <a:hlinkClick r:id="" action="ppaction://hlinkshowjump?jump=previousslide" highlightClick="1"/>
          </p:cNvPr>
          <p:cNvSpPr/>
          <p:nvPr/>
        </p:nvSpPr>
        <p:spPr>
          <a:xfrm>
            <a:off x="8411783" y="6498000"/>
            <a:ext cx="360000" cy="3600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Управляющая кнопка: далее 3">
            <a:hlinkClick r:id="" action="ppaction://hlinkshowjump?jump=nextslide" highlightClick="1"/>
          </p:cNvPr>
          <p:cNvSpPr/>
          <p:nvPr/>
        </p:nvSpPr>
        <p:spPr>
          <a:xfrm>
            <a:off x="8784000" y="6498000"/>
            <a:ext cx="360000" cy="36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правляющая кнопка: справка 4">
            <a:hlinkClick r:id="" action="ppaction://noaction" highlightClick="1"/>
          </p:cNvPr>
          <p:cNvSpPr/>
          <p:nvPr/>
        </p:nvSpPr>
        <p:spPr>
          <a:xfrm>
            <a:off x="8604000" y="0"/>
            <a:ext cx="540000" cy="540000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Овал 6"/>
          <p:cNvSpPr/>
          <p:nvPr/>
        </p:nvSpPr>
        <p:spPr>
          <a:xfrm>
            <a:off x="1193332" y="5214950"/>
            <a:ext cx="1021214" cy="1022362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="" xmlns:a14="http://schemas.microsoft.com/office/drawing/2010/main">
                  <a14:imgLayer r:embed="rId7">
                    <a14:imgEffect>
                      <a14:backgroundRemoval t="2147" b="95886" l="4667" r="985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3425" y="1685851"/>
            <a:ext cx="1120575" cy="10440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840" y="540000"/>
            <a:ext cx="1150560" cy="12240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 cstate="print">
            <a:extLst>
              <a:ext uri="{BEBA8EAE-BF5A-486C-A8C5-ECC9F3942E4B}">
                <a14:imgProps xmlns="" xmlns:a14="http://schemas.microsoft.com/office/drawing/2010/main">
                  <a14:imgLayer r:embed="rId10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8486" y="4500570"/>
            <a:ext cx="2272351" cy="154519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="" xmlns:a14="http://schemas.microsoft.com/office/drawing/2010/main">
                  <a14:imgLayer r:embed="rId12">
                    <a14:imgEffect>
                      <a14:backgroundRemoval t="9205" b="99163" l="9804" r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3486466">
            <a:off x="3731765" y="3978213"/>
            <a:ext cx="875749" cy="136800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61" y="2996626"/>
            <a:ext cx="1334400" cy="144000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4" cstate="print">
            <a:extLst>
              <a:ext uri="{BEBA8EAE-BF5A-486C-A8C5-ECC9F3942E4B}">
                <a14:imgProps xmlns="" xmlns:a14="http://schemas.microsoft.com/office/drawing/2010/main">
                  <a14:imgLayer r:embed="rId15">
                    <a14:imgEffect>
                      <a14:backgroundRemoval t="10000" b="99200" l="1000" r="9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2337" y="270000"/>
            <a:ext cx="2052000" cy="205200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6" cstate="print">
            <a:extLst>
              <a:ext uri="{BEBA8EAE-BF5A-486C-A8C5-ECC9F3942E4B}">
                <a14:imgProps xmlns="" xmlns:a14="http://schemas.microsoft.com/office/drawing/2010/main">
                  <a14:imgLayer r:embed="rId17">
                    <a14:imgEffect>
                      <a14:backgroundRemoval t="10000" b="90000" l="10000" r="90000">
                        <a14:foregroundMark x1="50120" y1="30324" x2="50120" y2="30324"/>
                        <a14:foregroundMark x1="42410" y1="31516" x2="42410" y2="315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8082" y="2714620"/>
            <a:ext cx="1298970" cy="183600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4806000"/>
            <a:ext cx="1822859" cy="2052000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9" cstate="print">
            <a:extLst>
              <a:ext uri="{BEBA8EAE-BF5A-486C-A8C5-ECC9F3942E4B}">
                <a14:imgProps xmlns="" xmlns:a14="http://schemas.microsoft.com/office/drawing/2010/main">
                  <a14:imgLayer r:embed="rId20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5605" y="3145126"/>
            <a:ext cx="854964" cy="1143000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21" cstate="print">
            <a:extLst>
              <a:ext uri="{BEBA8EAE-BF5A-486C-A8C5-ECC9F3942E4B}">
                <a14:imgProps xmlns="" xmlns:a14="http://schemas.microsoft.com/office/drawing/2010/main">
                  <a14:imgLayer r:embed="rId22">
                    <a14:imgEffect>
                      <a14:backgroundRemoval t="10000" b="90000" l="2222" r="98889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8734" y="216000"/>
            <a:ext cx="1539000" cy="2052000"/>
          </a:xfrm>
          <a:prstGeom prst="rect">
            <a:avLst/>
          </a:prstGeom>
        </p:spPr>
      </p:pic>
      <p:sp>
        <p:nvSpPr>
          <p:cNvPr id="6" name="Овал 5"/>
          <p:cNvSpPr/>
          <p:nvPr/>
        </p:nvSpPr>
        <p:spPr>
          <a:xfrm>
            <a:off x="4214810" y="2143116"/>
            <a:ext cx="2546863" cy="2425592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Выбери предметы только красного цвета, назови их и только потом кликай по ним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6741494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6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5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822" tmFilter="0,0; 0.14,0.31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0.2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78">
                                          <p:stCondLst>
                                            <p:cond delay="182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64" tmFilter="0.0,0.0;0.25,0.07;0.50,0.2;0.75,0.467;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26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52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78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103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151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96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236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70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97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317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29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3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111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106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9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65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3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37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35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3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22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11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2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3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4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50000">
                                          <p:val>
                                            <p:strVal val="ppt_y-0.0123"/>
                                          </p:val>
                                        </p:tav>
                                        <p:tav tm="60000">
                                          <p:val>
                                            <p:strVal val="ppt_y-0.012"/>
                                          </p:val>
                                        </p:tav>
                                        <p:tav tm="70000">
                                          <p:val>
                                            <p:strVal val="ppt_y-0.010"/>
                                          </p:val>
                                        </p:tav>
                                        <p:tav tm="80000">
                                          <p:val>
                                            <p:strVal val="ppt_y-0.007"/>
                                          </p:val>
                                        </p:tav>
                                        <p:tav tm="90000">
                                          <p:val>
                                            <p:strVal val="ppt_y-0.004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80" accel="50000">
                                          <p:stCondLst>
                                            <p:cond delay="182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62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64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9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2" fill="hold">
                      <p:stCondLst>
                        <p:cond delay="0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>
                      <p:stCondLst>
                        <p:cond delay="0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6" grpId="0" animBg="1"/>
      <p:bldP spid="6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справка 2">
            <a:hlinkClick r:id="" action="ppaction://noaction" highlightClick="1"/>
          </p:cNvPr>
          <p:cNvSpPr/>
          <p:nvPr/>
        </p:nvSpPr>
        <p:spPr>
          <a:xfrm>
            <a:off x="8604000" y="0"/>
            <a:ext cx="540000" cy="540000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Управляющая кнопка: назад 3">
            <a:hlinkClick r:id="" action="ppaction://hlinkshowjump?jump=previousslide" highlightClick="1"/>
          </p:cNvPr>
          <p:cNvSpPr/>
          <p:nvPr/>
        </p:nvSpPr>
        <p:spPr>
          <a:xfrm>
            <a:off x="8386278" y="6494997"/>
            <a:ext cx="360000" cy="3600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8758007" y="6485408"/>
            <a:ext cx="360000" cy="36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355088"/>
            <a:ext cx="1620000" cy="16200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512" y="5153408"/>
            <a:ext cx="1329108" cy="12600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747" y="4602712"/>
            <a:ext cx="1332000" cy="18000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194" y="441188"/>
            <a:ext cx="1504950" cy="144780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4546" y="3714752"/>
            <a:ext cx="1269841" cy="1269841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00" y="2928238"/>
            <a:ext cx="1024919" cy="1404000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1670" y="1285860"/>
            <a:ext cx="1944000" cy="1944000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8317" y="4901408"/>
            <a:ext cx="2110063" cy="1764000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836" y="2971102"/>
            <a:ext cx="1980000" cy="1980000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2836" y="2413788"/>
            <a:ext cx="1856839" cy="792000"/>
          </a:xfrm>
          <a:prstGeom prst="rect">
            <a:avLst/>
          </a:prstGeom>
        </p:spPr>
      </p:pic>
      <p:sp>
        <p:nvSpPr>
          <p:cNvPr id="7" name="Овал 6"/>
          <p:cNvSpPr/>
          <p:nvPr/>
        </p:nvSpPr>
        <p:spPr>
          <a:xfrm>
            <a:off x="3857620" y="428604"/>
            <a:ext cx="2905362" cy="2786082"/>
          </a:xfrm>
          <a:prstGeom prst="ellipse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Выбери предметы только </a:t>
            </a:r>
            <a:r>
              <a:rPr lang="ru-RU" dirty="0" smtClean="0">
                <a:solidFill>
                  <a:schemeClr val="tx1"/>
                </a:solidFill>
              </a:rPr>
              <a:t>жёлтого </a:t>
            </a:r>
            <a:r>
              <a:rPr lang="ru-RU" dirty="0">
                <a:solidFill>
                  <a:schemeClr val="tx1"/>
                </a:solidFill>
              </a:rPr>
              <a:t>цвета, назови их и только потом кликай по ним</a:t>
            </a:r>
          </a:p>
        </p:txBody>
      </p:sp>
    </p:spTree>
    <p:extLst>
      <p:ext uri="{BB962C8B-B14F-4D97-AF65-F5344CB8AC3E}">
        <p14:creationId xmlns="" xmlns:p14="http://schemas.microsoft.com/office/powerpoint/2010/main" val="137615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0" fill="hold">
                      <p:stCondLst>
                        <p:cond delay="0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61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2" fill="hold">
                      <p:stCondLst>
                        <p:cond delay="0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69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0" fill="hold">
                      <p:stCondLst>
                        <p:cond delay="0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Управляющая кнопка: далее 2">
            <a:hlinkClick r:id="" action="ppaction://hlinkshowjump?jump=nextslide" highlightClick="1"/>
          </p:cNvPr>
          <p:cNvSpPr/>
          <p:nvPr/>
        </p:nvSpPr>
        <p:spPr>
          <a:xfrm>
            <a:off x="8784000" y="6498000"/>
            <a:ext cx="360000" cy="36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Управляющая кнопка: назад 3">
            <a:hlinkClick r:id="" action="ppaction://hlinkshowjump?jump=previousslide" highlightClick="1"/>
          </p:cNvPr>
          <p:cNvSpPr/>
          <p:nvPr/>
        </p:nvSpPr>
        <p:spPr>
          <a:xfrm>
            <a:off x="8424000" y="6498000"/>
            <a:ext cx="360000" cy="36000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правляющая кнопка: справка 4">
            <a:hlinkClick r:id="" action="ppaction://noaction" highlightClick="1"/>
          </p:cNvPr>
          <p:cNvSpPr/>
          <p:nvPr/>
        </p:nvSpPr>
        <p:spPr>
          <a:xfrm>
            <a:off x="8604000" y="0"/>
            <a:ext cx="540000" cy="540000"/>
          </a:xfrm>
          <a:prstGeom prst="actionButtonHelp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="" xmlns:a14="http://schemas.microsoft.com/office/drawing/2010/main">
                  <a14:imgLayer r:embed="rId8">
                    <a14:imgEffect>
                      <a14:backgroundRemoval t="0" b="98969" l="1765" r="97647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540000"/>
            <a:ext cx="1072581" cy="12240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8182" y="4670670"/>
            <a:ext cx="1767765" cy="108000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9238" y="4069429"/>
            <a:ext cx="1904762" cy="2428571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="" xmlns:a14="http://schemas.microsoft.com/office/drawing/2010/main">
                  <a14:imgLayer r:embed="rId12">
                    <a14:imgEffect>
                      <a14:backgroundRemoval t="2446" b="94022" l="5526" r="95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4914000"/>
            <a:ext cx="1635648" cy="1584000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="" xmlns:a14="http://schemas.microsoft.com/office/drawing/2010/main">
                  <a14:imgLayer r:embed="rId14">
                    <a14:imgEffect>
                      <a14:backgroundRemoval t="0" b="99565" l="10000" r="9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591520"/>
            <a:ext cx="1690434" cy="1296000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240" y="500042"/>
            <a:ext cx="966420" cy="1872000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2" y="4914000"/>
            <a:ext cx="1532759" cy="1404000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7" cstate="print">
            <a:extLst>
              <a:ext uri="{BEBA8EAE-BF5A-486C-A8C5-ECC9F3942E4B}">
                <a14:imgProps xmlns="" xmlns:a14="http://schemas.microsoft.com/office/drawing/2010/main">
                  <a14:imgLayer r:embed="rId18">
                    <a14:imgEffect>
                      <a14:backgroundRemoval t="0" b="100000" l="0" r="98404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0801" y="540000"/>
            <a:ext cx="1052456" cy="1476000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9" cstate="print">
            <a:extLst>
              <a:ext uri="{BEBA8EAE-BF5A-486C-A8C5-ECC9F3942E4B}">
                <a14:imgProps xmlns="" xmlns:a14="http://schemas.microsoft.com/office/drawing/2010/main">
                  <a14:imgLayer r:embed="rId20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1934" y="2928934"/>
            <a:ext cx="1404000" cy="1404000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0760" y="2714620"/>
            <a:ext cx="1332091" cy="1524132"/>
          </a:xfrm>
          <a:prstGeom prst="rect">
            <a:avLst/>
          </a:prstGeom>
        </p:spPr>
      </p:pic>
      <p:sp>
        <p:nvSpPr>
          <p:cNvPr id="6" name="Овал 5"/>
          <p:cNvSpPr/>
          <p:nvPr/>
        </p:nvSpPr>
        <p:spPr>
          <a:xfrm>
            <a:off x="571472" y="1928802"/>
            <a:ext cx="3071834" cy="2786082"/>
          </a:xfrm>
          <a:prstGeom prst="ellipse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Помоги Каркарычу выбрать предметы </a:t>
            </a:r>
            <a:r>
              <a:rPr lang="ru-RU" dirty="0">
                <a:solidFill>
                  <a:schemeClr val="bg1"/>
                </a:solidFill>
              </a:rPr>
              <a:t>только </a:t>
            </a:r>
            <a:r>
              <a:rPr lang="ru-RU" dirty="0" smtClean="0">
                <a:solidFill>
                  <a:schemeClr val="bg1"/>
                </a:solidFill>
              </a:rPr>
              <a:t>синего </a:t>
            </a:r>
            <a:r>
              <a:rPr lang="ru-RU" dirty="0">
                <a:solidFill>
                  <a:schemeClr val="bg1"/>
                </a:solidFill>
              </a:rPr>
              <a:t>цвета, назови их и только потом </a:t>
            </a:r>
            <a:r>
              <a:rPr lang="ru-RU" dirty="0" smtClean="0">
                <a:solidFill>
                  <a:schemeClr val="bg1"/>
                </a:solidFill>
              </a:rPr>
              <a:t>щёлкай </a:t>
            </a:r>
            <a:r>
              <a:rPr lang="ru-RU" dirty="0">
                <a:solidFill>
                  <a:schemeClr val="bg1"/>
                </a:solidFill>
              </a:rPr>
              <a:t>по ним</a:t>
            </a:r>
          </a:p>
        </p:txBody>
      </p:sp>
    </p:spTree>
    <p:extLst>
      <p:ext uri="{BB962C8B-B14F-4D97-AF65-F5344CB8AC3E}">
        <p14:creationId xmlns="" xmlns:p14="http://schemas.microsoft.com/office/powerpoint/2010/main" val="898060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" dur="2000" fill="hold"/>
                                        <p:tgtEl>
                                          <p:spTgt spid="1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5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5" fill="hold">
                      <p:stCondLst>
                        <p:cond delay="0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1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kagalnitskievesti.ru/media/cache/e3/78/ef/ee/e378efeec9357bdc7703ffe74938432d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0" y="5657671"/>
            <a:ext cx="45717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Monotype Corsiva" pitchFamily="66" charset="0"/>
              </a:rPr>
              <a:t>21</a:t>
            </a:r>
            <a:endParaRPr lang="ru-RU" sz="2400" b="1" dirty="0">
              <a:latin typeface="Monotype Corsiva" pitchFamily="66" charset="0"/>
            </a:endParaRPr>
          </a:p>
        </p:txBody>
      </p:sp>
      <p:sp>
        <p:nvSpPr>
          <p:cNvPr id="3" name="Управляющая кнопка: далее 2">
            <a:hlinkClick r:id="" action="ppaction://hlinkshowjump?jump=nextslide" highlightClick="1"/>
          </p:cNvPr>
          <p:cNvSpPr/>
          <p:nvPr/>
        </p:nvSpPr>
        <p:spPr>
          <a:xfrm>
            <a:off x="8758608" y="6498000"/>
            <a:ext cx="360000" cy="36000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1928794" y="1357298"/>
            <a:ext cx="5072098" cy="471490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1928794" y="2071678"/>
            <a:ext cx="5440604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Ты дошел до конца игры, а значит ты </a:t>
            </a:r>
            <a:br>
              <a:rPr lang="ru-RU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</a:br>
            <a:r>
              <a:rPr lang="ru-RU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МОЛОДЕЦ!</a:t>
            </a:r>
            <a:endParaRPr lang="ru-RU" sz="5400" b="1" cap="none" spc="0" dirty="0" smtClean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7" name="Мелодия - В гостях у сказки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8143900" y="655320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75479120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3829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5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ркая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2001</TotalTime>
  <Words>190</Words>
  <Application>Microsoft Office PowerPoint</Application>
  <PresentationFormat>Экран (4:3)</PresentationFormat>
  <Paragraphs>55</Paragraphs>
  <Slides>15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Яркая</vt:lpstr>
      <vt:lpstr>Муниципальное бюджетное дошкольное образовательное учреждение – детский сад № 398 (МБДОУ - детский сад №  398) 620085, г. Екатеринбург, ул. Сухоложская, д.8а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Оксана</dc:creator>
  <cp:lastModifiedBy>Aser 1</cp:lastModifiedBy>
  <cp:revision>87</cp:revision>
  <dcterms:created xsi:type="dcterms:W3CDTF">2015-04-23T07:21:10Z</dcterms:created>
  <dcterms:modified xsi:type="dcterms:W3CDTF">2025-07-27T07:31:08Z</dcterms:modified>
</cp:coreProperties>
</file>