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16"/>
  </p:notesMasterIdLst>
  <p:handoutMasterIdLst>
    <p:handoutMasterId r:id="rId17"/>
  </p:handoutMasterIdLst>
  <p:sldIdLst>
    <p:sldId id="257" r:id="rId2"/>
    <p:sldId id="259" r:id="rId3"/>
    <p:sldId id="265" r:id="rId4"/>
    <p:sldId id="260" r:id="rId5"/>
    <p:sldId id="264" r:id="rId6"/>
    <p:sldId id="262" r:id="rId7"/>
    <p:sldId id="266" r:id="rId8"/>
    <p:sldId id="263" r:id="rId9"/>
    <p:sldId id="268" r:id="rId10"/>
    <p:sldId id="267" r:id="rId11"/>
    <p:sldId id="269" r:id="rId12"/>
    <p:sldId id="270" r:id="rId13"/>
    <p:sldId id="271" r:id="rId14"/>
    <p:sldId id="272" r:id="rId1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17" d="100"/>
          <a:sy n="117" d="100"/>
        </p:scale>
        <p:origin x="-27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E51D080-0FA4-452C-BE9C-57B885F95115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D92CB86-0DB9-4A70-B1CF-B23508471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5764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68A2903-BD5A-4833-B0CA-AB5B8165171B}" type="datetime1">
              <a:rPr lang="ru-RU" smtClean="0"/>
              <a:t>27.02.2025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  <a:endParaRPr lang="en-US"/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2B151B-D7D1-48E5-8230-5AADBC794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5927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  <a:cs typeface="FreesiaUPC" panose="020B0502040204020203" pitchFamily="34" charset="-34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ru-RU"/>
              <a:t>Образец подзаголовка</a:t>
            </a:r>
            <a:endParaRPr lang="en-US" dirty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D4DAEB3-2211-4CA3-9D23-0143FCF3926F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xmlns="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289488-0C23-4DC8-A9FA-240659547385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xmlns="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3EFA117-2261-4A1D-8BE7-0B7E6A1366C0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xmlns="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9279E9-B6DA-4AB3-A7CE-B748E56BEA69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xmlns="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Номер слайда 9">
            <a:extLst>
              <a:ext uri="{FF2B5EF4-FFF2-40B4-BE49-F238E27FC236}">
                <a16:creationId xmlns:a16="http://schemas.microsoft.com/office/drawing/2014/main" xmlns="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CF7452-61A3-4CDC-ACAB-74E5B4A7EF57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xmlns="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2" name="Номер слайда 11">
            <a:extLst>
              <a:ext uri="{FF2B5EF4-FFF2-40B4-BE49-F238E27FC236}">
                <a16:creationId xmlns:a16="http://schemas.microsoft.com/office/drawing/2014/main" xmlns="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xmlns="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D00952-BE77-47A2-BE29-2226E2D6BB12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8" name="Номер слайда 7">
            <a:extLst>
              <a:ext uri="{FF2B5EF4-FFF2-40B4-BE49-F238E27FC236}">
                <a16:creationId xmlns:a16="http://schemas.microsoft.com/office/drawing/2014/main" xmlns="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D5EF43-AECB-4459-AE90-3AFB54138C76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 3">
            <a:extLst>
              <a:ext uri="{FF2B5EF4-FFF2-40B4-BE49-F238E27FC236}">
                <a16:creationId xmlns:a16="http://schemas.microsoft.com/office/drawing/2014/main" xmlns="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xmlns="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FD0FAC8F-653F-479B-B209-9F30C9091843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Рисунок 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36FD9FC9-5FD1-4E3B-B719-212F55599717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algn="l" rtl="0"/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2E9B35-0826-45CC-9C2C-707B22DFAA83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xmlns="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C0063D-EDF2-4190-A726-B9B651F864E7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 dirty="0"/>
              <a:t>Стиль образца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ru" dirty="0"/>
              <a:t>Щелкните, чтобы изменить стили текста образца слайда</a:t>
            </a:r>
          </a:p>
          <a:p>
            <a:pPr lvl="1" rtl="0"/>
            <a:r>
              <a:rPr lang="ru" dirty="0"/>
              <a:t>Второй уровень</a:t>
            </a:r>
          </a:p>
          <a:p>
            <a:pPr lvl="2" rtl="0"/>
            <a:r>
              <a:rPr lang="ru" dirty="0"/>
              <a:t>Третий уровень</a:t>
            </a:r>
          </a:p>
          <a:p>
            <a:pPr lvl="3" rtl="0"/>
            <a:r>
              <a:rPr lang="ru" dirty="0"/>
              <a:t>Четвертый уровень</a:t>
            </a:r>
          </a:p>
          <a:p>
            <a:pPr lvl="4" rtl="0"/>
            <a:r>
              <a:rPr lang="ru" dirty="0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fld id="{428A7F57-8526-4A03-89D8-FFB0245E6649}" type="datetime1">
              <a:rPr lang="ru-RU" smtClean="0"/>
              <a:t>27.02.2025</a:t>
            </a:fld>
            <a:endParaRPr lang="en-US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  <a:latin typeface="+mn-lt"/>
                <a:cs typeface="Calibri" panose="020F0502020204030204" pitchFamily="34" charset="0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Calibri" panose="020F0502020204030204" pitchFamily="34" charset="0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A9286AD2-18A9-4868-A4E3-7A2097A208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8"/>
            <a:ext cx="6253317" cy="2521351"/>
          </a:xfrm>
        </p:spPr>
        <p:txBody>
          <a:bodyPr rtlCol="0">
            <a:normAutofit fontScale="90000"/>
          </a:bodyPr>
          <a:lstStyle/>
          <a:p>
            <a:r>
              <a:rPr lang="ru" sz="6000" dirty="0"/>
              <a:t>Малые Архитектурные Формы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65914" y="4672739"/>
            <a:ext cx="7045779" cy="1021498"/>
          </a:xfrm>
        </p:spPr>
        <p:txBody>
          <a:bodyPr rtlCol="0">
            <a:normAutofit fontScale="70000" lnSpcReduction="20000"/>
          </a:bodyPr>
          <a:lstStyle/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МБУДО Дом детского творчества им. А. И. Ефремова</a:t>
            </a:r>
          </a:p>
          <a:p>
            <a:pPr algn="ctr"/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</a:t>
            </a:r>
            <a:r>
              <a:rPr lang="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едагог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студии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профессионального самоопределения «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Next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 дизайн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»</a:t>
            </a:r>
            <a:r>
              <a:rPr lang="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 Захарова </a:t>
            </a:r>
            <a:r>
              <a:rPr lang="ru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а.а.</a:t>
            </a:r>
          </a:p>
        </p:txBody>
      </p:sp>
      <p:pic>
        <p:nvPicPr>
          <p:cNvPr id="5" name="Рисунок 4" descr="Изображение здания, места для сидения, скамейки, вид сбоку&#10;&#10;Автоматически созданное описание">
            <a:extLst>
              <a:ext uri="{FF2B5EF4-FFF2-40B4-BE49-F238E27FC236}">
                <a16:creationId xmlns:a16="http://schemas.microsoft.com/office/drawing/2014/main" xmlns="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E7A7CD63-7EC3-44F3-95D0-595C4019FF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DC13CF-CFE2-5C30-6738-B8EB41AA1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9"/>
            <a:ext cx="10058400" cy="1450757"/>
          </a:xfrm>
        </p:spPr>
        <p:txBody>
          <a:bodyPr/>
          <a:lstStyle/>
          <a:p>
            <a:r>
              <a:rPr lang="ru-RU" dirty="0"/>
              <a:t>Что такое МАФ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0AC89C0-5839-561E-25CF-C203247B0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3119613" cy="3760891"/>
          </a:xfrm>
        </p:spPr>
        <p:txBody>
          <a:bodyPr/>
          <a:lstStyle/>
          <a:p>
            <a:r>
              <a:rPr lang="ru-RU" dirty="0"/>
              <a:t>Малые архитектурные формы (МАФ) – это вспомогательные сооружения, художественно-декоративные элементы или оборудование, которое обладает простыми функциями и одновременно выступает важным элементом композиции городской застройки.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2EA2271-C000-7B31-9498-B9B12FF9C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368" y="2108201"/>
            <a:ext cx="5506346" cy="382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86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DC13CF-CFE2-5C30-6738-B8EB41AA1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Виды и функции МАФ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0AC89C0-5839-561E-25CF-C203247B0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Ранее МАФ имели только утилитарное значение, но с развитием архитектуры и дизайна приобрели важную эстетическую роль. К общим функциям малых архитектурных форм в городском благоустройстве относятся: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повышение уровня комфорта городской среды;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украшение окружающего пространства;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разграничение и зонирование территории;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создание стилевой общности городского пространства;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расставление акцентов в дизайне среды.</a:t>
            </a:r>
          </a:p>
        </p:txBody>
      </p:sp>
    </p:spTree>
    <p:extLst>
      <p:ext uri="{BB962C8B-B14F-4D97-AF65-F5344CB8AC3E}">
        <p14:creationId xmlns:p14="http://schemas.microsoft.com/office/powerpoint/2010/main" val="3249037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187CE77-71A3-9F2F-EE3E-8B4596D71F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836" y="328474"/>
            <a:ext cx="5004417" cy="33369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413B80A-12A3-065A-D302-9A2230D5EDD8}"/>
              </a:ext>
            </a:extLst>
          </p:cNvPr>
          <p:cNvSpPr txBox="1"/>
          <p:nvPr/>
        </p:nvSpPr>
        <p:spPr>
          <a:xfrm>
            <a:off x="961746" y="594804"/>
            <a:ext cx="5004417" cy="176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Как было сказано, по основному назначению МАФ делятся только на две группы:</a:t>
            </a:r>
          </a:p>
          <a:p>
            <a:endParaRPr lang="ru-RU" sz="1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Утилитарные: Это МАФ, которые служат только для удовлетворения потребностей человека в комфортной среде.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2208EAD-1F03-3651-F1CA-4DE27FC67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45" y="2734322"/>
            <a:ext cx="5004417" cy="333692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6DA405A-872D-BAFB-8067-FD87561F6DBF}"/>
              </a:ext>
            </a:extLst>
          </p:cNvPr>
          <p:cNvSpPr txBox="1"/>
          <p:nvPr/>
        </p:nvSpPr>
        <p:spPr>
          <a:xfrm>
            <a:off x="6301111" y="4299778"/>
            <a:ext cx="4853866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Декоративные: МАФ этой группы отличаются от предыдущей своей принадлежностью к искусству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2336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DAE178-FF03-BF53-3858-79630FC9F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522" y="372863"/>
            <a:ext cx="10786368" cy="1322772"/>
          </a:xfrm>
        </p:spPr>
        <p:txBody>
          <a:bodyPr>
            <a:normAutofit fontScale="90000"/>
          </a:bodyPr>
          <a:lstStyle/>
          <a:p>
            <a:r>
              <a:rPr lang="ru-RU" dirty="0"/>
              <a:t>Что относится к малым архитектурным формам благоустройства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4B06BE9-5427-033B-D546-E9F83D755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10058400" cy="1238681"/>
          </a:xfrm>
        </p:spPr>
        <p:txBody>
          <a:bodyPr>
            <a:normAutofit/>
          </a:bodyPr>
          <a:lstStyle/>
          <a:p>
            <a:r>
              <a:rPr lang="ru-RU" dirty="0"/>
              <a:t>Список МАФ очень разнообразен и включает множество различных декоративных и функциональных изделий. </a:t>
            </a:r>
          </a:p>
          <a:p>
            <a:pPr marL="0" indent="0">
              <a:buNone/>
            </a:pPr>
            <a:r>
              <a:rPr lang="ru-RU" dirty="0"/>
              <a:t>   Для обустройства городской среды могут использоваться: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0A4A24C-EA7D-CCD9-77C9-F7B3B960C915}"/>
              </a:ext>
            </a:extLst>
          </p:cNvPr>
          <p:cNvSpPr txBox="1"/>
          <p:nvPr/>
        </p:nvSpPr>
        <p:spPr>
          <a:xfrm>
            <a:off x="1097280" y="3346882"/>
            <a:ext cx="5617345" cy="272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скамейки и навесы;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лестницы и ограды;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скульптуры и фонтаны;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опоры освещения;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информационные щиты;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цветники и клумбы;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живая изгородь;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небольшие формы мемориальной архитектуры;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стенды для афиш и реклам и др.</a:t>
            </a:r>
          </a:p>
        </p:txBody>
      </p:sp>
    </p:spTree>
    <p:extLst>
      <p:ext uri="{BB962C8B-B14F-4D97-AF65-F5344CB8AC3E}">
        <p14:creationId xmlns:p14="http://schemas.microsoft.com/office/powerpoint/2010/main" val="1490492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9F4F1C-EDC1-1552-C47B-8433B8194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Скамейки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02D339-BFF5-9C7D-EA9E-EC31C53A5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4628817" cy="376089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Скамейки используются не только для создания комфортной среды, но и для украшения окружающего пространства. Поэтому они могут иметь самую разную форму. В дополнение к скамейкам в парках и на улицах города ставят цветочницы. Эти два вида МАФ часто объединяют между собой, и получается скамья-цветочница</a:t>
            </a:r>
          </a:p>
          <a:p>
            <a:r>
              <a:rPr lang="ru-RU" dirty="0"/>
              <a:t>Еще скамейки можно объединять с различными видами навесов.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F14EF84-E24E-7190-0489-F74289093D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367" y="2042111"/>
            <a:ext cx="4164433" cy="389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33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85DDD87-D60A-BAAE-4C1C-4247C7A86F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96" y="253753"/>
            <a:ext cx="4083728" cy="306279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FE42239-8215-ECCD-035A-4A3619EA24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96" y="3541451"/>
            <a:ext cx="4083728" cy="265590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B52377A-6623-D843-404F-B659328511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598" y="2412045"/>
            <a:ext cx="5666820" cy="378530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5E12B58-0A98-A7FB-5831-35E242F7BF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598" y="253753"/>
            <a:ext cx="2043297" cy="204329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107A2FD4-A576-3562-B0E1-C289FDBE4E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006" y="253752"/>
            <a:ext cx="1784412" cy="204329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BA964209-EB3B-D031-C013-58D2AE5E3A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470" y="248453"/>
            <a:ext cx="1671960" cy="204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484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9F4F1C-EDC1-1552-C47B-8433B8194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Опоры освещения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02D339-BFF5-9C7D-EA9E-EC31C53A5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2108201"/>
            <a:ext cx="3599008" cy="3760891"/>
          </a:xfrm>
        </p:spPr>
        <p:txBody>
          <a:bodyPr/>
          <a:lstStyle/>
          <a:p>
            <a:r>
              <a:rPr lang="ru-RU" dirty="0"/>
              <a:t>Опоры освещения, как и другие виды МАФ, тоже могут выполнять как декоративную функцию, так и утилитарную.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BC4065E-643D-F042-43E7-04B6E4A41449}"/>
              </a:ext>
            </a:extLst>
          </p:cNvPr>
          <p:cNvSpPr txBox="1"/>
          <p:nvPr/>
        </p:nvSpPr>
        <p:spPr>
          <a:xfrm>
            <a:off x="1072421" y="3738672"/>
            <a:ext cx="3828053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Хорошее освещение территории — элемент декора и вопрос безопасности.</a:t>
            </a:r>
          </a:p>
          <a:p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При разработке проекта ландшафта хорошо продумывается схема освещения и ключевую роль играют уличные фонари (светильники).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C89AAE9-AAAC-485C-26B8-3F5912A325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481" y="2108201"/>
            <a:ext cx="3198920" cy="399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4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E64B389-1874-A0F9-22A3-98717B672A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58" y="291084"/>
            <a:ext cx="3651992" cy="284825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330A7533-2244-1185-8117-6CFBC2CD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784" y="291084"/>
            <a:ext cx="2990480" cy="284825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1481A98-5E37-B3C1-4AA8-6CD61C31B2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969" y="3284107"/>
            <a:ext cx="2228295" cy="302791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6126E9B-30D9-7222-9125-2EC9582C2D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000" y="271418"/>
            <a:ext cx="4010242" cy="602537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E352BA5A-5562-C322-6A0C-A77C9195B4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58" y="3284107"/>
            <a:ext cx="4539657" cy="302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15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AE726D-497F-5596-CAE6-1042509E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Виды МАФ по назначению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67848B0-3351-556E-04CB-03DE09E15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2"/>
            <a:ext cx="2808895" cy="4354742"/>
          </a:xfrm>
        </p:spPr>
        <p:txBody>
          <a:bodyPr>
            <a:normAutofit/>
          </a:bodyPr>
          <a:lstStyle/>
          <a:p>
            <a:r>
              <a:rPr lang="ru-RU" dirty="0"/>
              <a:t>Большую группу МАФ составляют </a:t>
            </a:r>
            <a:r>
              <a:rPr lang="ru-RU" b="1" dirty="0"/>
              <a:t>садово-парковые сооружения</a:t>
            </a:r>
            <a:r>
              <a:rPr lang="ru-RU" dirty="0"/>
              <a:t>. Сюда относятся не только парковые скамьи, но и беседки, ротонды, вазоны, перголы.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ADDDE41-1A4B-8460-E7CF-28A066E3E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02" y="2108203"/>
            <a:ext cx="2867487" cy="36356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057DFD3-0A61-98C8-6238-8097BD875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50" y="2108203"/>
            <a:ext cx="2541677" cy="36356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CD81D01-019F-440E-D4BD-5EA8F1EDD15D}"/>
              </a:ext>
            </a:extLst>
          </p:cNvPr>
          <p:cNvSpPr txBox="1"/>
          <p:nvPr/>
        </p:nvSpPr>
        <p:spPr>
          <a:xfrm>
            <a:off x="5390076" y="5930030"/>
            <a:ext cx="1740023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беседка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7FDC93A-3602-CD1E-2C20-19C2DD90E446}"/>
              </a:ext>
            </a:extLst>
          </p:cNvPr>
          <p:cNvSpPr txBox="1"/>
          <p:nvPr/>
        </p:nvSpPr>
        <p:spPr>
          <a:xfrm>
            <a:off x="8633533" y="5930030"/>
            <a:ext cx="1740023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ротонда</a:t>
            </a:r>
          </a:p>
        </p:txBody>
      </p:sp>
    </p:spTree>
    <p:extLst>
      <p:ext uri="{BB962C8B-B14F-4D97-AF65-F5344CB8AC3E}">
        <p14:creationId xmlns:p14="http://schemas.microsoft.com/office/powerpoint/2010/main" val="4028341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B0D7F84-A675-AD45-D792-4037657010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22" y="1127464"/>
            <a:ext cx="3385638" cy="420886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3217E46-221A-7DF7-C00C-EACCE02E5D3F}"/>
              </a:ext>
            </a:extLst>
          </p:cNvPr>
          <p:cNvSpPr txBox="1"/>
          <p:nvPr/>
        </p:nvSpPr>
        <p:spPr>
          <a:xfrm>
            <a:off x="1560686" y="5616653"/>
            <a:ext cx="2583111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вазоны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02FE6D51-E3AC-9797-D078-69E9DFC6E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497" y="1130299"/>
            <a:ext cx="5960061" cy="420602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78EC221D-8C6D-EED2-E956-4217AD143E8F}"/>
              </a:ext>
            </a:extLst>
          </p:cNvPr>
          <p:cNvSpPr txBox="1"/>
          <p:nvPr/>
        </p:nvSpPr>
        <p:spPr>
          <a:xfrm>
            <a:off x="7153973" y="5706964"/>
            <a:ext cx="2583111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пергола</a:t>
            </a:r>
          </a:p>
        </p:txBody>
      </p:sp>
    </p:spTree>
    <p:extLst>
      <p:ext uri="{BB962C8B-B14F-4D97-AF65-F5344CB8AC3E}">
        <p14:creationId xmlns:p14="http://schemas.microsoft.com/office/powerpoint/2010/main" val="2582514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B357B2F-5EDE-C3AE-A0F9-5CA5EE84412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1029" y="732160"/>
            <a:ext cx="5444971" cy="5340165"/>
          </a:xfrm>
        </p:spPr>
        <p:txBody>
          <a:bodyPr>
            <a:normAutofit/>
          </a:bodyPr>
          <a:lstStyle/>
          <a:p>
            <a:r>
              <a:rPr lang="ru-RU" dirty="0"/>
              <a:t>Следующая категория – </a:t>
            </a:r>
            <a:r>
              <a:rPr lang="ru-RU" b="1" dirty="0"/>
              <a:t>детские игровые комплексы и площадки</a:t>
            </a:r>
            <a:r>
              <a:rPr lang="ru-RU" dirty="0"/>
              <a:t>, которые предназначены для игры и организации досуга детей.</a:t>
            </a:r>
          </a:p>
          <a:p>
            <a:pPr marL="0" indent="0">
              <a:buNone/>
            </a:pPr>
            <a:r>
              <a:rPr lang="ru-RU" dirty="0"/>
              <a:t> Еще такие формы называют МАФ игрового и физкультурного назначения.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качели и горки;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шведские стенки;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игровые и спортивные городки;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песочницы;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уличные тренажеры.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A55094C-9573-4E94-6727-CCD403AE6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53592"/>
            <a:ext cx="5187514" cy="388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973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A9328CD-2340-977E-1C33-8953A41E0F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82" y="426128"/>
            <a:ext cx="4915639" cy="32770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D8CF5C3-8656-3AC7-DD42-47F2DA8CDB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346" y="1824360"/>
            <a:ext cx="5669872" cy="425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889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E84B1A4-B81E-FAB9-938F-5FDEC19A7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397" y="381739"/>
            <a:ext cx="7194185" cy="47673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DC03A2D-D171-1477-9C6C-08E57C100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18" y="2561134"/>
            <a:ext cx="3497542" cy="355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13629"/>
      </p:ext>
    </p:extLst>
  </p:cSld>
  <p:clrMapOvr>
    <a:masterClrMapping/>
  </p:clrMapOvr>
</p:sld>
</file>

<file path=ppt/theme/theme1.xml><?xml version="1.0" encoding="utf-8"?>
<a:theme xmlns:a="http://schemas.openxmlformats.org/drawingml/2006/main" name="Пользовательские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41798995_TF56160789" id="{80AA9D2D-EE59-4148-A11E-A51EEE828B28}" vid="{AEAFD717-D3C8-4034-8F7E-D5220B0CCEB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{C73ED023-9911-4426-97ED-CE7FB40EDFF7}tf56160789_win32</Template>
  <TotalTime>109</TotalTime>
  <Words>414</Words>
  <Application>Microsoft Office PowerPoint</Application>
  <PresentationFormat>Произвольный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Пользовательские</vt:lpstr>
      <vt:lpstr>Малые Архитектурные Формы</vt:lpstr>
      <vt:lpstr>Что такое МАФ</vt:lpstr>
      <vt:lpstr>Виды и функции МАФ</vt:lpstr>
      <vt:lpstr>Презентация PowerPoint</vt:lpstr>
      <vt:lpstr>Что относится к малым архитектурным формам благоустройства</vt:lpstr>
      <vt:lpstr>Скамейки</vt:lpstr>
      <vt:lpstr>Презентация PowerPoint</vt:lpstr>
      <vt:lpstr>Опоры освещения</vt:lpstr>
      <vt:lpstr>Презентация PowerPoint</vt:lpstr>
      <vt:lpstr>Виды МАФ по назначению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Малые Архитектурные Формы</dc:title>
  <dc:creator>user user</dc:creator>
  <cp:lastModifiedBy>RePack by Diakov</cp:lastModifiedBy>
  <cp:revision>3</cp:revision>
  <dcterms:created xsi:type="dcterms:W3CDTF">2024-01-28T21:53:37Z</dcterms:created>
  <dcterms:modified xsi:type="dcterms:W3CDTF">2025-02-27T07:03:52Z</dcterms:modified>
</cp:coreProperties>
</file>