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2" r:id="rId4"/>
    <p:sldId id="257" r:id="rId5"/>
    <p:sldId id="268" r:id="rId6"/>
    <p:sldId id="273" r:id="rId7"/>
    <p:sldId id="260" r:id="rId8"/>
    <p:sldId id="274" r:id="rId9"/>
    <p:sldId id="271" r:id="rId10"/>
    <p:sldId id="272" r:id="rId11"/>
    <p:sldId id="279" r:id="rId12"/>
    <p:sldId id="277" r:id="rId13"/>
    <p:sldId id="275" r:id="rId14"/>
    <p:sldId id="278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gif"/><Relationship Id="rId4" Type="http://schemas.openxmlformats.org/officeDocument/2006/relationships/image" Target="../media/image2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4139952" y="3861048"/>
            <a:ext cx="25330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dirty="0">
                <a:solidFill>
                  <a:schemeClr val="bg1">
                    <a:lumMod val="50000"/>
                  </a:schemeClr>
                </a:solidFill>
                <a:latin typeface="Georgia" pitchFamily="18" charset="0"/>
              </a:rPr>
              <a:t>Экспрессивная  речь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79512" y="178640"/>
            <a:ext cx="8856984" cy="1296144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rgbClr val="0070C0"/>
                </a:solidFill>
                <a:latin typeface="Georgia" pitchFamily="18" charset="0"/>
              </a:rPr>
              <a:t>Презентация для родителей</a:t>
            </a:r>
          </a:p>
        </p:txBody>
      </p:sp>
      <p:sp>
        <p:nvSpPr>
          <p:cNvPr id="3" name="Выноска-облако 2"/>
          <p:cNvSpPr/>
          <p:nvPr/>
        </p:nvSpPr>
        <p:spPr>
          <a:xfrm>
            <a:off x="4139952" y="714182"/>
            <a:ext cx="4815243" cy="2962328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  <a:p>
            <a:pPr algn="ctr"/>
            <a:r>
              <a:rPr lang="ru-RU" sz="2400" b="1" dirty="0">
                <a:ln>
                  <a:solidFill>
                    <a:srgbClr val="C00000"/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Georgia" pitchFamily="18" charset="0"/>
                <a:cs typeface="David" pitchFamily="34" charset="-79"/>
              </a:rPr>
              <a:t>Основные аспекты коррекционной работы с неговорящими детьми.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564904"/>
            <a:ext cx="3096344" cy="3744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 rot="16200000">
            <a:off x="3057627" y="4655341"/>
            <a:ext cx="1237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solidFill>
                  <a:schemeClr val="accent3">
                    <a:lumMod val="75000"/>
                  </a:schemeClr>
                </a:solidFill>
                <a:latin typeface="Georgia" pitchFamily="18" charset="0"/>
              </a:rPr>
              <a:t>Лексика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39952" y="4077072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Georgia" pitchFamily="18" charset="0"/>
              </a:rPr>
              <a:t>Грамматика</a:t>
            </a:r>
          </a:p>
        </p:txBody>
      </p:sp>
      <p:sp>
        <p:nvSpPr>
          <p:cNvPr id="7" name="TextBox 6"/>
          <p:cNvSpPr txBox="1"/>
          <p:nvPr/>
        </p:nvSpPr>
        <p:spPr>
          <a:xfrm rot="16200000">
            <a:off x="2272390" y="4648490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3300"/>
                </a:solidFill>
                <a:latin typeface="Georgia" pitchFamily="18" charset="0"/>
              </a:rPr>
              <a:t>Звукопроизношение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39952" y="5157192"/>
            <a:ext cx="15600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>
                    <a:lumMod val="65000"/>
                  </a:schemeClr>
                </a:solidFill>
                <a:latin typeface="Georgia" pitchFamily="18" charset="0"/>
              </a:rPr>
              <a:t>Словарь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39952" y="4797152"/>
            <a:ext cx="1853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Связная речь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39952" y="4509120"/>
            <a:ext cx="27478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dirty="0">
                <a:solidFill>
                  <a:srgbClr val="FFC000"/>
                </a:solidFill>
                <a:latin typeface="Georgia" pitchFamily="18" charset="0"/>
              </a:rPr>
              <a:t>Фонематический слух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23728" y="5805264"/>
            <a:ext cx="27590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err="1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Импрессивная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        </a:t>
            </a:r>
            <a:r>
              <a:rPr lang="ru-RU" sz="1600" b="1" dirty="0">
                <a:solidFill>
                  <a:schemeClr val="accent3">
                    <a:lumMod val="75000"/>
                  </a:schemeClr>
                </a:solidFill>
                <a:latin typeface="Georgia" pitchFamily="18" charset="0"/>
              </a:rPr>
              <a:t>речь</a:t>
            </a:r>
          </a:p>
        </p:txBody>
      </p:sp>
      <p:sp>
        <p:nvSpPr>
          <p:cNvPr id="13" name="TextBox 12"/>
          <p:cNvSpPr txBox="1"/>
          <p:nvPr/>
        </p:nvSpPr>
        <p:spPr>
          <a:xfrm rot="16200000">
            <a:off x="2202773" y="4547642"/>
            <a:ext cx="23407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dirty="0">
                <a:solidFill>
                  <a:schemeClr val="tx2">
                    <a:lumMod val="40000"/>
                    <a:lumOff val="60000"/>
                  </a:schemeClr>
                </a:solidFill>
                <a:latin typeface="Georgia" pitchFamily="18" charset="0"/>
              </a:rPr>
              <a:t>Мелкая  моторика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91680" y="6093296"/>
            <a:ext cx="39950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Артикуляционная         гимнастика</a:t>
            </a:r>
          </a:p>
        </p:txBody>
      </p:sp>
      <p:pic>
        <p:nvPicPr>
          <p:cNvPr id="16" name="Рисунок 15" descr="http://www.solnyshkoshop.com/image/data/Ava/solnisko_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469244" flipH="1">
            <a:off x="7044397" y="127898"/>
            <a:ext cx="1880742" cy="1880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Скругленный прямоугольник 17"/>
          <p:cNvSpPr/>
          <p:nvPr/>
        </p:nvSpPr>
        <p:spPr>
          <a:xfrm>
            <a:off x="5686684" y="5589240"/>
            <a:ext cx="3457316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ru-RU" sz="1200" b="1" dirty="0">
                <a:solidFill>
                  <a:schemeClr val="tx1"/>
                </a:solidFill>
                <a:latin typeface="Georgia" pitchFamily="18" charset="0"/>
              </a:rPr>
              <a:t>МБДОУ ДС № 2 «Садко»</a:t>
            </a:r>
          </a:p>
          <a:p>
            <a:pPr lvl="0"/>
            <a:endParaRPr lang="ru-RU" sz="1400" b="1" dirty="0">
              <a:solidFill>
                <a:srgbClr val="C00000"/>
              </a:solidFill>
              <a:latin typeface="Georgia" pitchFamily="18" charset="0"/>
            </a:endParaRPr>
          </a:p>
          <a:p>
            <a:pPr lvl="0"/>
            <a:r>
              <a:rPr lang="ru-RU" sz="1400" b="1" dirty="0" err="1">
                <a:solidFill>
                  <a:srgbClr val="C00000"/>
                </a:solidFill>
                <a:latin typeface="Georgia" pitchFamily="18" charset="0"/>
              </a:rPr>
              <a:t>Учитель-логопед:Патратий</a:t>
            </a:r>
            <a:r>
              <a:rPr lang="ru-RU" sz="1400" b="1" dirty="0">
                <a:solidFill>
                  <a:srgbClr val="C00000"/>
                </a:solidFill>
                <a:latin typeface="Georgia" pitchFamily="18" charset="0"/>
              </a:rPr>
              <a:t> О.Ю.</a:t>
            </a:r>
          </a:p>
          <a:p>
            <a:r>
              <a:rPr lang="ru-RU" sz="1200" b="1" dirty="0">
                <a:solidFill>
                  <a:schemeClr val="tx1"/>
                </a:solidFill>
                <a:latin typeface="Georgia" pitchFamily="18" charset="0"/>
              </a:rPr>
              <a:t>…………………………………..</a:t>
            </a:r>
          </a:p>
          <a:p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034" name="Picture 10" descr="http://www.playcast.ru/uploads/2016/12/17/2092167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4365104"/>
            <a:ext cx="1656184" cy="1410823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4139952" y="5517232"/>
            <a:ext cx="1367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Просодика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23528" y="1556792"/>
            <a:ext cx="85344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Сложность заключается в том, что внешне сходная задержка речи может быть различна по своей структуре и механизму возникновения.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Задержка развития речи может наблюдаться у детей с: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♦  ОНР(общее недоразвитие речи). Неговорящие дети имеют I уровень речевого развития. Может также наблюдаться при наиболее сложных речевых патологиях: алалии, дизартрии, афазии.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♦ ДЦП (детский церебральный паралич);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♦ ЗПР (задержка психического развития);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♦ умственной отсталостью;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♦ аутизмом;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♦ нарушениями слуха и зрения.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332656"/>
            <a:ext cx="7704856" cy="1080120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Неговорящие дети - достаточно полиморфная категория детей. Но всех их объединяет то, что они имеют стойкую задержку в развитии речи</a:t>
            </a:r>
            <a:r>
              <a:rPr lang="ru-RU" sz="12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6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23528" y="8620"/>
            <a:ext cx="792088" cy="792088"/>
          </a:xfrm>
          <a:prstGeom prst="rect">
            <a:avLst/>
          </a:prstGeom>
          <a:noFill/>
        </p:spPr>
      </p:pic>
      <p:pic>
        <p:nvPicPr>
          <p:cNvPr id="15362" name="Picture 2" descr="http://www.cliparthut.com/clip-arts/463/kid-clip-art-46369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293096"/>
            <a:ext cx="2411548" cy="2448272"/>
          </a:xfrm>
          <a:prstGeom prst="rect">
            <a:avLst/>
          </a:prstGeom>
          <a:noFill/>
        </p:spPr>
      </p:pic>
      <p:pic>
        <p:nvPicPr>
          <p:cNvPr id="15364" name="Picture 4" descr="https://img.clipartfest.com/295c0394f868734eb70fa999657a3947_download-fullsize-grass-clipart_6084-175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301208"/>
            <a:ext cx="4536504" cy="13086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90133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3"/>
          <p:cNvSpPr>
            <a:spLocks noChangeArrowheads="1"/>
          </p:cNvSpPr>
          <p:nvPr/>
        </p:nvSpPr>
        <p:spPr bwMode="auto">
          <a:xfrm>
            <a:off x="341412" y="269588"/>
            <a:ext cx="7326932" cy="5312093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</a:t>
            </a: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ru-RU" sz="1400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914400" y="277813"/>
            <a:ext cx="77724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1187624" y="1628800"/>
            <a:ext cx="6408712" cy="45307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26061" y="280794"/>
            <a:ext cx="648072" cy="648072"/>
          </a:xfrm>
          <a:prstGeom prst="rect">
            <a:avLst/>
          </a:prstGeom>
          <a:noFill/>
        </p:spPr>
      </p:pic>
      <p:pic>
        <p:nvPicPr>
          <p:cNvPr id="7" name="Picture 2" descr="http://estalsad5.edumsko.ru/uploads/3000/2204/section/263589/chto_ya_vizhu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660232" y="2355653"/>
            <a:ext cx="2592288" cy="2952328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18" y="1007628"/>
            <a:ext cx="6864406" cy="4158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769062" y="734158"/>
            <a:ext cx="7272808" cy="554461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речи ребенка преобладают в основном предложения из одного-двух слов. Речь бывает понятно только в конкретной ситуации в общении с близкими.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Импрессивная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речь ограничена. Грубые нарушения звукопроизношения. В речи больше нарушенных звуков, чем правильно произносимых. Фонематическое восприятие грубо нарушено. 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907704" y="641012"/>
            <a:ext cx="5184576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уровень речевого развития.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907704" y="260648"/>
            <a:ext cx="792088" cy="792088"/>
          </a:xfrm>
          <a:prstGeom prst="rect">
            <a:avLst/>
          </a:prstGeom>
          <a:noFill/>
        </p:spPr>
      </p:pic>
      <p:pic>
        <p:nvPicPr>
          <p:cNvPr id="14366" name="Picture 30" descr="http://www.clipartbest.com/cliparts/niB/MGo/niBMGo8d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190049"/>
            <a:ext cx="720080" cy="720079"/>
          </a:xfrm>
          <a:prstGeom prst="rect">
            <a:avLst/>
          </a:prstGeom>
          <a:noFill/>
        </p:spPr>
      </p:pic>
      <p:pic>
        <p:nvPicPr>
          <p:cNvPr id="29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645024"/>
            <a:ext cx="720080" cy="720080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665575" y="1758000"/>
            <a:ext cx="6159330" cy="2319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уровень считается самым низким. Отсутствие общеупотребительной речи. Характерно неумение пользоваться средствами общения. Ребенок активно пользуется мимикой, жестами. Присутствуют отдельные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лепетные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слова, звукоподражания,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звукокомплексы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Ребенок может использовать небольшое число глаголов и существительных, которые существенно искажены. Одним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лепетным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словом или звукосочетанием ребенок может называть все действия, предметы.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-2951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0" y="1402974"/>
            <a:ext cx="6696744" cy="511256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Чем раньше будет начата коррекционная  работа, там больше шансов скомпенсировать речевое нарушение у детей с легкими или средними формами недоразвития тех или иных психических функций. Задача коррекционного воздействия для детей с тяжелыми формами патологии заключается в поддержке и максимально возможном развитии навыков коммуникации, самообслуживания, чтобы в дальнейшем особые дети имели возможность социализироваться в обществе. Самое главное условие при запуске речи –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своевременность коррекционной работы и комплексный подход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Параллельно с педагогическими занятиями, при любом речевом расстройстве, имеющем биологическую причину, выписывается курс лечения медикаментозными препаратами, соответствующего установленному диагнозу назначения.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18045" y="188640"/>
            <a:ext cx="5400600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Коррекционная работа с неговорящими детьми.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63636" y="0"/>
            <a:ext cx="792088" cy="792088"/>
          </a:xfrm>
          <a:prstGeom prst="rect">
            <a:avLst/>
          </a:prstGeom>
          <a:noFill/>
        </p:spPr>
      </p:pic>
      <p:pic>
        <p:nvPicPr>
          <p:cNvPr id="12" name="Picture 4" descr="http://detsad25pushkin.ucoz.ru/kons/t.vikt.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426" y="188640"/>
            <a:ext cx="3385027" cy="42761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769062" y="734158"/>
            <a:ext cx="7272808" cy="554461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813178" y="1037056"/>
            <a:ext cx="5184576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Комплексный подход в  коррекционной работе  </a:t>
            </a: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547664" y="641012"/>
            <a:ext cx="792088" cy="792088"/>
          </a:xfrm>
          <a:prstGeom prst="rect">
            <a:avLst/>
          </a:prstGeom>
          <a:noFill/>
        </p:spPr>
      </p:pic>
      <p:pic>
        <p:nvPicPr>
          <p:cNvPr id="14366" name="Picture 30" descr="http://www.clipartbest.com/cliparts/niB/MGo/niBMGo8d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190049"/>
            <a:ext cx="720080" cy="720079"/>
          </a:xfrm>
          <a:prstGeom prst="rect">
            <a:avLst/>
          </a:prstGeom>
          <a:noFill/>
        </p:spPr>
      </p:pic>
      <p:pic>
        <p:nvPicPr>
          <p:cNvPr id="29" name="Picture 26" descr="http://clipartbarn.com/wp-content/uploads/2017/02/Exclamation-point-exclamation-mark-free-images-on-pixabay-clip-ar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9062" y="4725144"/>
            <a:ext cx="720080" cy="720080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547664" y="2190049"/>
            <a:ext cx="6159330" cy="390324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Комплексный подход в  коррекционной работе включает в себя: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Arial"/>
                <a:cs typeface="Arial"/>
              </a:rPr>
              <a:t>♦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медицинское сопровождение,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Arial"/>
                <a:cs typeface="Arial"/>
              </a:rPr>
              <a:t>♦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логопедическую коррекцию,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Arial"/>
                <a:cs typeface="Arial"/>
              </a:rPr>
              <a:t>♦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организацию совместной деятельности логопеда,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воспитателя, психолога, дефектолога (по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показаниям), родителей;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Arial"/>
                <a:cs typeface="Arial"/>
              </a:rPr>
              <a:t>♦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строгую организацию и соблюдение режима дня.</a:t>
            </a:r>
          </a:p>
        </p:txBody>
      </p:sp>
    </p:spTree>
    <p:extLst>
      <p:ext uri="{BB962C8B-B14F-4D97-AF65-F5344CB8AC3E}">
        <p14:creationId xmlns:p14="http://schemas.microsoft.com/office/powerpoint/2010/main" val="2379975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76712" y="656692"/>
            <a:ext cx="7560840" cy="36364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/>
              <a:t>Обязательно обследование и наблюдение у невролога, психиатра,</a:t>
            </a:r>
          </a:p>
          <a:p>
            <a:pPr algn="just"/>
            <a:r>
              <a:rPr lang="ru-RU" dirty="0"/>
              <a:t>отоларинголога и др. специалистов по показаниям. Препараты, назначаемые специалистами, стимулируют и активизируют развитие мозга, нормализуют  поведенческие и эмоциональные проблемы.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483768" y="260648"/>
            <a:ext cx="4680520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Медицинское сопровождение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1560" y="1412776"/>
            <a:ext cx="52565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    </a:t>
            </a:r>
          </a:p>
        </p:txBody>
      </p:sp>
      <p:pic>
        <p:nvPicPr>
          <p:cNvPr id="9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483768" y="332656"/>
            <a:ext cx="648072" cy="648072"/>
          </a:xfrm>
          <a:prstGeom prst="rect">
            <a:avLst/>
          </a:prstGeom>
          <a:noFill/>
        </p:spPr>
      </p:pic>
      <p:pic>
        <p:nvPicPr>
          <p:cNvPr id="26" name="Рисунок 25" descr="http://res.publicdomainfiles.com/pdf_view/102/13951418421653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668344" y="5805264"/>
            <a:ext cx="840016" cy="936104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418531"/>
            <a:ext cx="7656513" cy="240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03648" y="4437112"/>
            <a:ext cx="72728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выставленный диагноз – это правильно выстроенная коррекционная работа, как результат – положительная динамика.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43" y="5091426"/>
            <a:ext cx="935633" cy="1181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008112"/>
            <a:ext cx="5688632" cy="544522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r>
              <a:rPr lang="ru-RU" dirty="0">
                <a:latin typeface="Arial"/>
                <a:cs typeface="Arial"/>
              </a:rPr>
              <a:t>♦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ru-RU" dirty="0"/>
              <a:t>Развитие понимания речи</a:t>
            </a:r>
            <a:r>
              <a:rPr lang="en-US" dirty="0"/>
              <a:t> </a:t>
            </a:r>
          </a:p>
          <a:p>
            <a:r>
              <a:rPr lang="ru-RU" dirty="0">
                <a:latin typeface="Arial"/>
                <a:cs typeface="Arial"/>
              </a:rPr>
              <a:t>♦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ru-RU" dirty="0"/>
              <a:t>Развитие самостоятельной речи</a:t>
            </a:r>
            <a:endParaRPr lang="en-US" dirty="0"/>
          </a:p>
          <a:p>
            <a:r>
              <a:rPr lang="ru-RU" dirty="0">
                <a:latin typeface="Arial"/>
                <a:cs typeface="Arial"/>
              </a:rPr>
              <a:t>♦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ru-RU" dirty="0"/>
              <a:t>Отработка элементов звучащей речи</a:t>
            </a:r>
            <a:br>
              <a:rPr lang="ru-RU" dirty="0"/>
            </a:br>
            <a:r>
              <a:rPr lang="ru-RU" dirty="0"/>
              <a:t>Важно отметить, все эти разделы применяются параллельно в каждом периоде работы.</a:t>
            </a:r>
            <a:br>
              <a:rPr lang="ru-RU" dirty="0"/>
            </a:br>
            <a:r>
              <a:rPr lang="ru-RU" dirty="0"/>
              <a:t>В коррекционной работе реализуется </a:t>
            </a:r>
            <a:r>
              <a:rPr lang="ru-RU" dirty="0" err="1"/>
              <a:t>деятельностный</a:t>
            </a:r>
            <a:r>
              <a:rPr lang="en-US" dirty="0"/>
              <a:t> </a:t>
            </a:r>
            <a:r>
              <a:rPr lang="ru-RU" dirty="0"/>
              <a:t>подход, предполагающий включение детей в разные</a:t>
            </a:r>
            <a:r>
              <a:rPr lang="en-US" dirty="0"/>
              <a:t> </a:t>
            </a:r>
            <a:r>
              <a:rPr lang="ru-RU" dirty="0"/>
              <a:t>виды игровой деятельности, различные по</a:t>
            </a:r>
            <a:r>
              <a:rPr lang="en-US" dirty="0"/>
              <a:t> </a:t>
            </a:r>
            <a:r>
              <a:rPr lang="ru-RU" dirty="0"/>
              <a:t>содержанию, сложности, степени социального</a:t>
            </a:r>
            <a:br>
              <a:rPr lang="ru-RU" dirty="0"/>
            </a:br>
            <a:r>
              <a:rPr lang="ru-RU" dirty="0" err="1"/>
              <a:t>опосредования</a:t>
            </a:r>
            <a:r>
              <a:rPr lang="ru-RU" dirty="0"/>
              <a:t>. Игра-основная форма обучения.</a:t>
            </a:r>
            <a:endParaRPr lang="en-US" dirty="0"/>
          </a:p>
          <a:p>
            <a:r>
              <a:rPr lang="ru-RU" b="1" dirty="0"/>
              <a:t>Последовательность реализуемых задач</a:t>
            </a:r>
            <a:endParaRPr lang="ru-RU" dirty="0"/>
          </a:p>
          <a:p>
            <a:r>
              <a:rPr lang="ru-RU" dirty="0">
                <a:latin typeface="Arial"/>
                <a:cs typeface="Arial"/>
              </a:rPr>
              <a:t>♦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ru-RU" dirty="0"/>
              <a:t>Формирование фонематического восприятия,</a:t>
            </a:r>
            <a:br>
              <a:rPr lang="ru-RU" dirty="0"/>
            </a:br>
            <a:r>
              <a:rPr lang="ru-RU" dirty="0"/>
              <a:t>фонематического анализа;</a:t>
            </a:r>
            <a:br>
              <a:rPr lang="ru-RU" dirty="0"/>
            </a:br>
            <a:r>
              <a:rPr lang="ru-RU" dirty="0"/>
              <a:t>♦ Уточнение , обогащение словаря;</a:t>
            </a:r>
            <a:br>
              <a:rPr lang="ru-RU" dirty="0"/>
            </a:br>
            <a:r>
              <a:rPr lang="ru-RU" dirty="0"/>
              <a:t>♦ Формирование грамматического строя;</a:t>
            </a:r>
            <a:br>
              <a:rPr lang="ru-RU" dirty="0"/>
            </a:br>
            <a:r>
              <a:rPr lang="ru-RU" dirty="0"/>
              <a:t>♦ Развитие связной речи;</a:t>
            </a:r>
            <a:br>
              <a:rPr lang="ru-RU" dirty="0"/>
            </a:br>
            <a:r>
              <a:rPr lang="ru-RU" dirty="0"/>
              <a:t>♦ Коррекция звукопроизношения.</a:t>
            </a:r>
            <a:br>
              <a:rPr lang="ru-RU" dirty="0"/>
            </a:br>
            <a:endParaRPr lang="ru-RU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914198" y="0"/>
            <a:ext cx="4680520" cy="1008112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разделы логопедической работы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6167" y="1864817"/>
            <a:ext cx="52565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    </a:t>
            </a:r>
          </a:p>
        </p:txBody>
      </p:sp>
      <p:pic>
        <p:nvPicPr>
          <p:cNvPr id="9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827584" y="0"/>
            <a:ext cx="648072" cy="648072"/>
          </a:xfrm>
          <a:prstGeom prst="rect">
            <a:avLst/>
          </a:prstGeom>
          <a:noFill/>
        </p:spPr>
      </p:pic>
      <p:pic>
        <p:nvPicPr>
          <p:cNvPr id="26" name="Рисунок 25" descr="http://res.publicdomainfiles.com/pdf_view/102/13951418421653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668344" y="5805264"/>
            <a:ext cx="840016" cy="9361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7319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-25547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3"/>
          <p:cNvSpPr>
            <a:spLocks noChangeArrowheads="1"/>
          </p:cNvSpPr>
          <p:nvPr/>
        </p:nvSpPr>
        <p:spPr bwMode="auto">
          <a:xfrm>
            <a:off x="611560" y="201339"/>
            <a:ext cx="6912768" cy="6095286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6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Подготовительный этап: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Установление контакта ребёнком.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Развитие сенсомоторной базы речи: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sz="1600" dirty="0">
                <a:latin typeface="Arial"/>
                <a:ea typeface="Times New Roman" pitchFamily="18" charset="0"/>
                <a:cs typeface="Arial"/>
              </a:rPr>
              <a:t>♦ 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общая и мелкая моторика,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</a:t>
            </a:r>
            <a:r>
              <a:rPr lang="ru-RU" sz="1600" dirty="0">
                <a:latin typeface="Arial"/>
                <a:ea typeface="Times New Roman" pitchFamily="18" charset="0"/>
                <a:cs typeface="Arial"/>
              </a:rPr>
              <a:t>♦ 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восприятие неречевых звуков(звучащие игрушки)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Развитие психических функций: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sz="1600" dirty="0">
                <a:latin typeface="Arial"/>
                <a:ea typeface="Times New Roman" pitchFamily="18" charset="0"/>
                <a:cs typeface="Arial"/>
              </a:rPr>
              <a:t>♦ 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произвольного внимания,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Arial"/>
                <a:ea typeface="Times New Roman" pitchFamily="18" charset="0"/>
                <a:cs typeface="Arial"/>
              </a:rPr>
              <a:t>           ♦ 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зрительной, кинестетической памяти.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 этап: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Главная задача : повышение речевой активности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(надо добиваться того, чтобы ребёнок захотел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говорить, не испытывал страха перед речью,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стремился бы любым способом выразить свои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мысли и желания)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Научить ребёнка слушать и понимать обращённую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речь, рассказы и сказки, соответствующие его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развитию и интересам.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Приёмы работы: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Исполнение детьми детализированных поручений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Рассказывание и чтение сказок и рассказов</a:t>
            </a: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914400" y="277813"/>
            <a:ext cx="77724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1187624" y="1628800"/>
            <a:ext cx="6408712" cy="45307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55576" y="5312461"/>
            <a:ext cx="648072" cy="648072"/>
          </a:xfrm>
          <a:prstGeom prst="rect">
            <a:avLst/>
          </a:prstGeom>
          <a:noFill/>
        </p:spPr>
      </p:pic>
      <p:pic>
        <p:nvPicPr>
          <p:cNvPr id="7" name="Picture 2" descr="http://estalsad5.edumsko.ru/uploads/3000/2204/section/263589/chto_ya_vizhu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156176" y="3717032"/>
            <a:ext cx="2592288" cy="2952328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596" y="1333128"/>
            <a:ext cx="648072" cy="591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211" y="-2220"/>
            <a:ext cx="5518919" cy="839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907704" y="2009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/>
              <a:t>I</a:t>
            </a:r>
            <a:r>
              <a:rPr lang="ru-RU" b="1" dirty="0"/>
              <a:t> раздел работы с неговорящими детьми– развитие понимания обращенной речи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0480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-2951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0" y="1402974"/>
            <a:ext cx="6696744" cy="511256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Сформировать хотя бы самую элементарную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бытовую речь.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: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элементарного словаря, обеспечивающего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минимальное общение. Его обогащение и активизация.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элементарных лексико-грамматических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категорий. Развитие элементарных навыков связной речи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Приёмы работы: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игра, включающая в себя отдельные слова и восклицания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совместное рассматривание картин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этапе полезно многократное индивидуальное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 слова. Для лучшего запоминания слова даём его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различных ситуациях, воздействуем на все анализаторы,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применяем наиболее впечатляющие приёмы.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формирования начального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лексикограмматического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компонента: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Принцип фонетической доступности (Уточнение и автоматизация звуков раннего онтогенеза).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Лексико-тематический принцип.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18044" y="188640"/>
            <a:ext cx="6302228" cy="1214334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– работа над развитием самостоятельной речи</a:t>
            </a:r>
          </a:p>
        </p:txBody>
      </p:sp>
      <p:pic>
        <p:nvPicPr>
          <p:cNvPr id="9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63636" y="0"/>
            <a:ext cx="792088" cy="792088"/>
          </a:xfrm>
          <a:prstGeom prst="rect">
            <a:avLst/>
          </a:prstGeom>
          <a:noFill/>
        </p:spPr>
      </p:pic>
      <p:pic>
        <p:nvPicPr>
          <p:cNvPr id="12" name="Picture 4" descr="http://detsad25pushkin.ucoz.ru/kons/t.vikt.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2610" y="1196752"/>
            <a:ext cx="3385027" cy="42761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5167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-2951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0" y="1402974"/>
            <a:ext cx="6696744" cy="511256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работ по отработке элементов звучащей речи: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♦ постановка дыхания;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♦ уточнение произношения имеющихся звуков, в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дальнейшем работа по постановке отсутствующих;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♦ упражнение в подражании простейшим элементам речи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Уточняется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♦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дифференцированное восприятие и обозначение цвета,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формы, размера;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♦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о количестве, о явлениях окружающего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растительного и животного мира;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♦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развиваются элементарные обобщения;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♦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произвольной памяти, внимания, процессов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анализа, синтеза на уровне практической деятельности.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18044" y="188640"/>
            <a:ext cx="6302228" cy="1214334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– отработка элементов звучащей речи</a:t>
            </a:r>
          </a:p>
        </p:txBody>
      </p:sp>
      <p:pic>
        <p:nvPicPr>
          <p:cNvPr id="9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63636" y="0"/>
            <a:ext cx="792088" cy="792088"/>
          </a:xfrm>
          <a:prstGeom prst="rect">
            <a:avLst/>
          </a:prstGeom>
          <a:noFill/>
        </p:spPr>
      </p:pic>
      <p:pic>
        <p:nvPicPr>
          <p:cNvPr id="12" name="Picture 4" descr="http://detsad25pushkin.ucoz.ru/kons/t.vikt.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2610" y="1196752"/>
            <a:ext cx="3385027" cy="4276184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20197"/>
            <a:ext cx="71913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55908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-25547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3"/>
          <p:cNvSpPr>
            <a:spLocks noChangeArrowheads="1"/>
          </p:cNvSpPr>
          <p:nvPr/>
        </p:nvSpPr>
        <p:spPr bwMode="auto">
          <a:xfrm>
            <a:off x="71938" y="677079"/>
            <a:ext cx="6912768" cy="6095286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ru-RU" sz="16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Онтогенетический принцип коррекционной работы 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предполагает, что мы начинаем работу  с того уровня, на котором находится ребенок (в речи и в мышлении).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Мышление человека проходит </a:t>
            </a:r>
            <a:r>
              <a:rPr lang="ru-RU" sz="16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три последовательных этапа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предметно-действенное (формируется первым);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наглядно-образное;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абстрактно-логическое (формируется последним) мышление.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Основной дидактический материал логопедов – картинки и пособия, они хорошо помогают в работе  с детьми, уже находящимися на 2 уровне мышления (наглядно-образном). А неговорящие (или плохо говорящие) дети с алалией находятся на 1 уровне мышления (предметно-действенном). Поэтому логопеду в своей работе нужно опуститься на уровень ниже – и начать  с ребенком рисовать, лепить, играть,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оречевляя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действия. Совместная деятельность ребенка с мамой дома (мытье посуды, уборка и т.д.) с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оречевлением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помогает набирать первые слова и формировать первые фразы: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в начале работы со словом мы на занятиях только начинаем изучать, а появляются они уже дома в реальной ситуации;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позже мы закрепляем изученные слова дома после занятия (у детей с алалией процесс закрепления занимает больше времени);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 дальнейшем многие  предметы и понятия родители изучают самостоятельно, по образцу наших занятий. </a:t>
            </a: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1547664" y="849313"/>
            <a:ext cx="77724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1187624" y="1628800"/>
            <a:ext cx="6408712" cy="45307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://estalsad5.edumsko.ru/uploads/3000/2204/section/263589/chto_ya_vizhu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372200" y="692696"/>
            <a:ext cx="2592288" cy="2952328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53641"/>
            <a:ext cx="648072" cy="591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7505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23528" y="1556792"/>
            <a:ext cx="8534400" cy="5040560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родителей на правах участников в коррекционно-образовательный процесс обязательно!!!</a:t>
            </a:r>
            <a:b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родителей: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закрепление навыков, усвоенных детьми на занятиях;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-создание необходимого эмоционального фона как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основы для формирования общения;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-развитие личностных качеств дошкольника – доброты,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терпения, внимания, усидчивости, умения подчиняться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требованиям.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Ведь вся основная работа по закреплению новых знаний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умений ложится на вас дома. Того, что мы будем делать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недостаточно, необходимо будет много заниматься дома. Если вы заинтересованы в том, чтобы речь вашего ребенка значительно улучшилась, с ним необходимо заниматься ежедневно. Это не потребует много времени. Дома прочтите задание в логопедической тетради,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позанимайтесь перед зеркалом артикуляционной гимнастикой, поработайте над речевым материалом хотя бы 10-15 минут. Не забывайте каждый понедельник приносить логопедические тетради с выполненным заданием в детский сад. Тетради содержите пожалуйста в чистоте, задания за ребенка не выполняйте.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делайте вместе.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528" y="332656"/>
            <a:ext cx="8534400" cy="1080120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Все, что я вам рассказала, касается нашей работы в детском саду. Но вы не думайте, пожалуйста, что этого всего достаточно для того, чтобы ребенок начал правильно говорить. Все зависит от вас, уважаемые родители, от вашего настроя</a:t>
            </a:r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-180528" y="-63388"/>
            <a:ext cx="792088" cy="792088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0015" t="4452" r="7627" b="25805"/>
          <a:stretch/>
        </p:blipFill>
        <p:spPr>
          <a:xfrm>
            <a:off x="5590927" y="1988840"/>
            <a:ext cx="3246975" cy="206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0673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23528" y="1556792"/>
            <a:ext cx="85344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половины предметов, действий, которые требуются ребенку с алалией (в жизни, уже сейчас) находятся дома. Поэтому когда мама или папа научают ребенка пользоваться словами, которые нужны ему много раз в день, это  запоминается намного быстрее и радует ребенка (он назвал и сразу получил желаемое). Дальше проявляется «эффект лавины» - каждое слово ускоряет появление следующего слова. Поэтому это основной вид работы родителей в комплексном подходе при коррекции алалии до самого конца.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Мытье посуды, стирка, приготовление пищи, накрывание на стол, одевание, умывание и т.д.  – это то, что ребенок видит и делает каждый день,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оречевляя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эту деятельность,  мы набираем словарь.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Чаще всего это делает мама, хотя и папы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справляются не хуже. Только нужно учесть,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домашние дела 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оречевлением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будут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занимать в 2 раза больше времени.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332656"/>
            <a:ext cx="7704856" cy="1080120"/>
          </a:xfrm>
          <a:prstGeom prst="roundRect">
            <a:avLst/>
          </a:prstGeom>
          <a:solidFill>
            <a:schemeClr val="accent6"/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домашняя деятельность с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оречевлением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(работа родителей).</a:t>
            </a:r>
          </a:p>
        </p:txBody>
      </p:sp>
      <p:pic>
        <p:nvPicPr>
          <p:cNvPr id="6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05237" y="-63388"/>
            <a:ext cx="792088" cy="792088"/>
          </a:xfrm>
          <a:prstGeom prst="rect">
            <a:avLst/>
          </a:prstGeom>
          <a:noFill/>
        </p:spPr>
      </p:pic>
      <p:pic>
        <p:nvPicPr>
          <p:cNvPr id="15362" name="Picture 2" descr="http://www.cliparthut.com/clip-arts/463/kid-clip-art-46369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155430"/>
            <a:ext cx="2411548" cy="2448272"/>
          </a:xfrm>
          <a:prstGeom prst="rect">
            <a:avLst/>
          </a:prstGeom>
          <a:noFill/>
        </p:spPr>
      </p:pic>
      <p:pic>
        <p:nvPicPr>
          <p:cNvPr id="15364" name="Picture 4" descr="https://img.clipartfest.com/295c0394f868734eb70fa999657a3947_download-fullsize-grass-clipart_6084-175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301208"/>
            <a:ext cx="4536504" cy="13086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60277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2" cstate="print"/>
          <a:srcRect t="3419" r="11767"/>
          <a:stretch>
            <a:fillRect/>
          </a:stretch>
        </p:blipFill>
        <p:spPr bwMode="auto">
          <a:xfrm>
            <a:off x="3275856" y="0"/>
            <a:ext cx="58681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49250"/>
            <a:ext cx="5562774" cy="616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60648"/>
            <a:ext cx="8001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C:\Users\132\Desktop\Логочас\4360768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780928"/>
            <a:ext cx="3059832" cy="3294419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843251" y="888707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 конце хочется отметить, что только в тесном сотрудничестве семьи и педагогов, можно достичь хорошего, качественного и относительно быстрого результата в исправлении и развитии речи ребенка!</a:t>
            </a:r>
          </a:p>
          <a:p>
            <a:endParaRPr lang="ru-RU" sz="2800" dirty="0"/>
          </a:p>
          <a:p>
            <a:endParaRPr lang="ru-RU" sz="2800" dirty="0"/>
          </a:p>
          <a:p>
            <a:endParaRPr lang="ru-RU" sz="2800" dirty="0"/>
          </a:p>
          <a:p>
            <a:r>
              <a:rPr lang="ru-RU" sz="2800" dirty="0"/>
              <a:t>Спасибо за внимание.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29" y="308264"/>
            <a:ext cx="3048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1496</TotalTime>
  <Words>932</Words>
  <Application>Microsoft Office PowerPoint</Application>
  <PresentationFormat>Экран (4:3)</PresentationFormat>
  <Paragraphs>176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David</vt:lpstr>
      <vt:lpstr>Georgia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132</dc:creator>
  <cp:lastModifiedBy>User</cp:lastModifiedBy>
  <cp:revision>97</cp:revision>
  <dcterms:created xsi:type="dcterms:W3CDTF">2017-04-09T12:21:35Z</dcterms:created>
  <dcterms:modified xsi:type="dcterms:W3CDTF">2024-04-02T07:59:32Z</dcterms:modified>
</cp:coreProperties>
</file>