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26" d="100"/>
          <a:sy n="26" d="100"/>
        </p:scale>
        <p:origin x="-114" y="-894"/>
      </p:cViewPr>
      <p:guideLst>
        <p:guide orient="horz" pos="324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978050" y="3324738"/>
            <a:ext cx="14331900" cy="3637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Влияние цифрового образования на здоровье учителей
</a:t>
            </a:r>
            <a:r>
              <a:rPr lang="en-US" sz="3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Рассмотрим, </a:t>
            </a:r>
            <a:r>
              <a:rPr lang="en-US" sz="32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</a:t>
            </a:r>
            <a:r>
              <a:rPr lang="ru-RU" sz="32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цифровые</a:t>
            </a:r>
            <a:r>
              <a:rPr lang="en-US" sz="32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технологии влияют на физическое и </a:t>
            </a:r>
            <a:r>
              <a:rPr lang="en-US" sz="3200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психическое</a:t>
            </a:r>
            <a:r>
              <a:rPr lang="en-US" sz="3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2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здоровье</a:t>
            </a:r>
            <a:r>
              <a:rPr lang="ru-RU" sz="32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учителя</a:t>
            </a:r>
            <a:r>
              <a:rPr lang="en-US" sz="32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ru-RU" sz="3200" dirty="0" smtClean="0">
              <a:solidFill>
                <a:srgbClr val="FFFFFF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l">
              <a:buNone/>
            </a:pPr>
            <a:endParaRPr lang="ru-RU" sz="3200" dirty="0" smtClean="0">
              <a:solidFill>
                <a:srgbClr val="FFFFFF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r">
              <a:buNone/>
            </a:pPr>
            <a:r>
              <a:rPr lang="ru-RU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Перегудова</a:t>
            </a:r>
            <a:r>
              <a:rPr lang="ru-RU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Н. В. , учитель математики</a:t>
            </a:r>
          </a:p>
          <a:p>
            <a:pPr marL="0" indent="0" algn="r">
              <a:buNone/>
            </a:pPr>
            <a:r>
              <a:rPr lang="ru-RU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МОУ Лицей № 33, г. Комсомольск-на-Амуре</a:t>
            </a:r>
            <a:r>
              <a:rPr lang="en-US" sz="3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7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453" y="0"/>
            <a:ext cx="10459394" cy="104052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280900" y="2617200"/>
            <a:ext cx="7595400" cy="5052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Цифровая революция в образовании
</a:t>
            </a:r>
            <a:r>
              <a:rPr lang="en-US" sz="3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Цифровые технологии проникли в образование, предлагая новые подходы и возможности для учителей, среди которых — оптимизация учебного процесса и доступ к широкому спектру ресурсов.</a:t>
            </a:r>
            <a:endParaRPr lang="en-US" sz="6000" dirty="0"/>
          </a:p>
        </p:txBody>
      </p:sp>
      <p:sp>
        <p:nvSpPr>
          <p:cNvPr id="6" name="Text 1"/>
          <p:cNvSpPr txBox="1"/>
          <p:nvPr/>
        </p:nvSpPr>
        <p:spPr>
          <a:xfrm>
            <a:off x="117125" y="9580800"/>
            <a:ext cx="781200" cy="99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17125" y="9580800"/>
            <a:ext cx="781200" cy="992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2000" dirty="0"/>
          </a:p>
        </p:txBody>
      </p:sp>
      <p:sp>
        <p:nvSpPr>
          <p:cNvPr id="4" name="Text 1"/>
          <p:cNvSpPr txBox="1"/>
          <p:nvPr/>
        </p:nvSpPr>
        <p:spPr>
          <a:xfrm>
            <a:off x="2224225" y="3132600"/>
            <a:ext cx="7742100" cy="4398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75%
</a:t>
            </a:r>
            <a:r>
              <a:rPr lang="en-US" sz="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учителей отметили повышение гибкости работы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6000" dirty="0"/>
          </a:p>
        </p:txBody>
      </p:sp>
      <p:sp>
        <p:nvSpPr>
          <p:cNvPr id="5" name="Text 2"/>
          <p:cNvSpPr txBox="1"/>
          <p:nvPr/>
        </p:nvSpPr>
        <p:spPr>
          <a:xfrm>
            <a:off x="10614225" y="3686400"/>
            <a:ext cx="5746500" cy="3290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Согласно опросу, 75% учителей МОУ Лицей № 33, г. Комсомольска-на-Амуре отметили, что цифровые инструменты повысили гибкость их работы.</a:t>
            </a:r>
            <a:endParaRPr lang="en-US" sz="2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873050" y="922775"/>
            <a:ext cx="14541900" cy="944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Управление временем через цифровые технологии и снижение стресса</a:t>
            </a:r>
            <a:endParaRPr lang="en-US" sz="5000" dirty="0"/>
          </a:p>
        </p:txBody>
      </p:sp>
      <p:sp>
        <p:nvSpPr>
          <p:cNvPr id="4" name="Text 1"/>
          <p:cNvSpPr txBox="1"/>
          <p:nvPr/>
        </p:nvSpPr>
        <p:spPr>
          <a:xfrm>
            <a:off x="6849175" y="8228025"/>
            <a:ext cx="9434700" cy="1500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Цифровые технологии позволяют учителям проводить внеучебные мероприятия в удобное для них время, способствуя лучшему управлению распорядком дня.</a:t>
            </a:r>
            <a:endParaRPr lang="en-US" sz="2200" dirty="0"/>
          </a:p>
        </p:txBody>
      </p:sp>
      <p:sp>
        <p:nvSpPr>
          <p:cNvPr id="5" name="Text 2"/>
          <p:cNvSpPr txBox="1"/>
          <p:nvPr/>
        </p:nvSpPr>
        <p:spPr>
          <a:xfrm>
            <a:off x="7156875" y="6500725"/>
            <a:ext cx="9434700" cy="1500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Сервисы автоматизированного учета и контроля успеваемости облегчают взаимодействие с учениками и родителями, снижая количество стрессовых ситуаций.</a:t>
            </a:r>
            <a:endParaRPr lang="en-US" sz="2200" dirty="0"/>
          </a:p>
        </p:txBody>
      </p:sp>
      <p:sp>
        <p:nvSpPr>
          <p:cNvPr id="6" name="Text 3"/>
          <p:cNvSpPr txBox="1"/>
          <p:nvPr/>
        </p:nvSpPr>
        <p:spPr>
          <a:xfrm>
            <a:off x="7481700" y="4883225"/>
            <a:ext cx="9434700" cy="13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Онлайн-ресурсы помогают учителям оптимизировать процесс подготовки к урокам, обеспечивая легкий доступ к информации и учебным материалам.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7784625" y="3265725"/>
            <a:ext cx="9434700" cy="1390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Цифровые инструменты позволяют учителям более эффективно планировать свои занятия, гибко распределяя рабочее время и уменьшая административную нагрузку.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117125" y="9580800"/>
            <a:ext cx="781200" cy="992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4795" y="-5117"/>
            <a:ext cx="10460509" cy="103128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705600" y="1459350"/>
            <a:ext cx="7797600" cy="740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5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Роль онлайн-ресурсов в снижении нагрузки педагогов</a:t>
            </a:r>
            <a:r>
              <a:rPr lang="en-US" sz="3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4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Снижение времени на подготовку
</a:t>
            </a: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4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Онлайн-ресурсы освобождают учителей от необходимости постоянного обновления учебных материалов, предоставляя готовые решения и позволяя сосредоточиться на преподавании.
</a:t>
            </a:r>
            <a:r>
              <a:rPr lang="en-US" sz="2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Доступность образовательных материалов
</a:t>
            </a: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4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Цифровые библиотеки и платформы делают образовательные материалы доступными 24/7, уменьшая необходимость в поиске информации и облегчают взаимодействие с коллегами.</a:t>
            </a:r>
            <a:endParaRPr lang="en-US" sz="5000" dirty="0"/>
          </a:p>
        </p:txBody>
      </p:sp>
      <p:sp>
        <p:nvSpPr>
          <p:cNvPr id="6" name="Text 1"/>
          <p:cNvSpPr txBox="1"/>
          <p:nvPr/>
        </p:nvSpPr>
        <p:spPr>
          <a:xfrm>
            <a:off x="117125" y="9580800"/>
            <a:ext cx="781200" cy="99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9725" y="2900362"/>
            <a:ext cx="7576200" cy="4662277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9538758" y="1307869"/>
            <a:ext cx="7749900" cy="182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Снижение стресса у учителей через цифровизацию</a:t>
            </a:r>
            <a:endParaRPr lang="en-US" sz="3200" dirty="0"/>
          </a:p>
        </p:txBody>
      </p:sp>
      <p:sp>
        <p:nvSpPr>
          <p:cNvPr id="5" name="Text 1"/>
          <p:cNvSpPr txBox="1"/>
          <p:nvPr/>
        </p:nvSpPr>
        <p:spPr>
          <a:xfrm>
            <a:off x="9839200" y="4111000"/>
            <a:ext cx="7149000" cy="3886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5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Использование технологий сокращает стресс у учителей, улучшая возможности планирования и ресурсного обеспечения.
Цифровые инструменты оказались эффективными в снижении уровня стресса среди учителей, поддерживая положительные изменения в здоровье.
</a:t>
            </a:r>
            <a:r>
              <a:rPr lang="en-US" sz="2500" i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Исследование 'Влияние цифровых технологий на педагогов',  2024-2025</a:t>
            </a:r>
            <a:endParaRPr lang="en-US" sz="2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6400" y="3864619"/>
            <a:ext cx="753300" cy="6696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4100" y="3864619"/>
            <a:ext cx="753300" cy="6696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8513" y="7206937"/>
            <a:ext cx="689072" cy="7113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4099" y="7227788"/>
            <a:ext cx="753300" cy="6696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581400" y="1217675"/>
            <a:ext cx="17395200" cy="94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Отрицательные аспекты цифрового образования</a:t>
            </a:r>
            <a:endParaRPr lang="en-US" sz="5000" dirty="0"/>
          </a:p>
        </p:txBody>
      </p:sp>
      <p:sp>
        <p:nvSpPr>
          <p:cNvPr id="8" name="Text 1"/>
          <p:cNvSpPr txBox="1"/>
          <p:nvPr/>
        </p:nvSpPr>
        <p:spPr>
          <a:xfrm>
            <a:off x="117125" y="9580800"/>
            <a:ext cx="781200" cy="99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2000" dirty="0"/>
          </a:p>
        </p:txBody>
      </p:sp>
      <p:sp>
        <p:nvSpPr>
          <p:cNvPr id="9" name="Text 2"/>
          <p:cNvSpPr txBox="1"/>
          <p:nvPr/>
        </p:nvSpPr>
        <p:spPr>
          <a:xfrm>
            <a:off x="2335300" y="3976750"/>
            <a:ext cx="6643200" cy="4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Проблемы со зрением</a:t>
            </a:r>
            <a:endParaRPr lang="en-US" sz="2600" dirty="0"/>
          </a:p>
        </p:txBody>
      </p:sp>
      <p:sp>
        <p:nvSpPr>
          <p:cNvPr id="10" name="Text 3"/>
          <p:cNvSpPr txBox="1"/>
          <p:nvPr/>
        </p:nvSpPr>
        <p:spPr>
          <a:xfrm>
            <a:off x="1306842" y="4911085"/>
            <a:ext cx="7349400" cy="30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Длительное использование компьютеров может привести к ухудшению зрения, оказывая значительное давление на глаза учителей.</a:t>
            </a:r>
            <a:endParaRPr lang="en-US" sz="2000" dirty="0"/>
          </a:p>
        </p:txBody>
      </p:sp>
      <p:sp>
        <p:nvSpPr>
          <p:cNvPr id="11" name="Text 4"/>
          <p:cNvSpPr txBox="1"/>
          <p:nvPr/>
        </p:nvSpPr>
        <p:spPr>
          <a:xfrm>
            <a:off x="10793000" y="3976750"/>
            <a:ext cx="6643200" cy="4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Напряжение позвоночника</a:t>
            </a:r>
            <a:endParaRPr lang="en-US" sz="2600" dirty="0"/>
          </a:p>
        </p:txBody>
      </p:sp>
      <p:sp>
        <p:nvSpPr>
          <p:cNvPr id="12" name="Text 5"/>
          <p:cNvSpPr txBox="1"/>
          <p:nvPr/>
        </p:nvSpPr>
        <p:spPr>
          <a:xfrm>
            <a:off x="9764542" y="4911085"/>
            <a:ext cx="7349400" cy="30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Постоянное сидение за компьютером может вызвать дискомфорт и боли в области спины и шеи, влияя на осанку.</a:t>
            </a:r>
            <a:endParaRPr lang="en-US" sz="2000" dirty="0"/>
          </a:p>
        </p:txBody>
      </p:sp>
      <p:sp>
        <p:nvSpPr>
          <p:cNvPr id="13" name="Text 6"/>
          <p:cNvSpPr txBox="1"/>
          <p:nvPr/>
        </p:nvSpPr>
        <p:spPr>
          <a:xfrm>
            <a:off x="2335301" y="7339924"/>
            <a:ext cx="6643200" cy="4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Эмоциональное выгорание</a:t>
            </a:r>
            <a:endParaRPr lang="en-US" sz="2600" dirty="0"/>
          </a:p>
        </p:txBody>
      </p:sp>
      <p:sp>
        <p:nvSpPr>
          <p:cNvPr id="14" name="Text 7"/>
          <p:cNvSpPr txBox="1"/>
          <p:nvPr/>
        </p:nvSpPr>
        <p:spPr>
          <a:xfrm>
            <a:off x="1306841" y="8280854"/>
            <a:ext cx="7349400" cy="30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Избыточное время в цифровой среде создает риск эмоционального выгорания из-за недостатка личных взаимодействий.</a:t>
            </a:r>
            <a:endParaRPr lang="en-US" sz="2000" dirty="0"/>
          </a:p>
        </p:txBody>
      </p:sp>
      <p:sp>
        <p:nvSpPr>
          <p:cNvPr id="15" name="Text 8"/>
          <p:cNvSpPr txBox="1"/>
          <p:nvPr/>
        </p:nvSpPr>
        <p:spPr>
          <a:xfrm>
            <a:off x="10793001" y="7339902"/>
            <a:ext cx="6643200" cy="4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Снижение внимания</a:t>
            </a:r>
            <a:endParaRPr lang="en-US" sz="2600" dirty="0"/>
          </a:p>
        </p:txBody>
      </p:sp>
      <p:sp>
        <p:nvSpPr>
          <p:cNvPr id="16" name="Text 9"/>
          <p:cNvSpPr txBox="1"/>
          <p:nvPr/>
        </p:nvSpPr>
        <p:spPr>
          <a:xfrm>
            <a:off x="9764542" y="8280854"/>
            <a:ext cx="7349400" cy="30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Постоянные цифровые отвлечения снижают способность концентрироваться, воздействуя на качество выполнения рабочих задач.</a:t>
            </a: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876125" y="1494125"/>
            <a:ext cx="14518800" cy="2401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Эмоциональное выгорание от постоянного использования технологий</a:t>
            </a:r>
            <a:endParaRPr lang="en-US" sz="5000" dirty="0"/>
          </a:p>
        </p:txBody>
      </p:sp>
      <p:sp>
        <p:nvSpPr>
          <p:cNvPr id="4" name="Text 1"/>
          <p:cNvSpPr txBox="1"/>
          <p:nvPr/>
        </p:nvSpPr>
        <p:spPr>
          <a:xfrm>
            <a:off x="3138925" y="4132667"/>
            <a:ext cx="10521000" cy="1774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Постоянный доступ к цифровым платформам создает давление на учителей, требуя круглосуточного взаимодействия и снижения границы между работой и личной жизнью.</a:t>
            </a:r>
            <a:endParaRPr lang="en-US" sz="2600" dirty="0"/>
          </a:p>
        </p:txBody>
      </p:sp>
      <p:sp>
        <p:nvSpPr>
          <p:cNvPr id="5" name="Text 2"/>
          <p:cNvSpPr txBox="1"/>
          <p:nvPr/>
        </p:nvSpPr>
        <p:spPr>
          <a:xfrm>
            <a:off x="3138925" y="6481356"/>
            <a:ext cx="10521000" cy="1774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Недостаток физической активности и социальных взаимодействий влечет за собой снижение психологической устойчивости, что увеличивает вероятность эмоционального выгорания.</a:t>
            </a:r>
            <a:endParaRPr lang="en-US" sz="2600" dirty="0"/>
          </a:p>
        </p:txBody>
      </p:sp>
      <p:sp>
        <p:nvSpPr>
          <p:cNvPr id="6" name="Text 3"/>
          <p:cNvSpPr txBox="1"/>
          <p:nvPr/>
        </p:nvSpPr>
        <p:spPr>
          <a:xfrm>
            <a:off x="117125" y="9580800"/>
            <a:ext cx="781200" cy="99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400" y="3843769"/>
            <a:ext cx="711300" cy="7113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9556" y="3843769"/>
            <a:ext cx="622388" cy="7113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6311" y="7206937"/>
            <a:ext cx="533475" cy="7113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75099" y="7206937"/>
            <a:ext cx="711300" cy="7113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581400" y="1217675"/>
            <a:ext cx="17395200" cy="94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Влияние цифрового обучения на мотивацию учителей</a:t>
            </a:r>
            <a:endParaRPr lang="en-US" sz="5000" dirty="0"/>
          </a:p>
        </p:txBody>
      </p:sp>
      <p:sp>
        <p:nvSpPr>
          <p:cNvPr id="8" name="Text 1"/>
          <p:cNvSpPr txBox="1"/>
          <p:nvPr/>
        </p:nvSpPr>
        <p:spPr>
          <a:xfrm>
            <a:off x="117125" y="9580800"/>
            <a:ext cx="781200" cy="99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2000" dirty="0"/>
          </a:p>
        </p:txBody>
      </p:sp>
      <p:sp>
        <p:nvSpPr>
          <p:cNvPr id="9" name="Text 2"/>
          <p:cNvSpPr txBox="1"/>
          <p:nvPr/>
        </p:nvSpPr>
        <p:spPr>
          <a:xfrm>
            <a:off x="2335300" y="3976750"/>
            <a:ext cx="6643200" cy="4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Увеличение возможностей</a:t>
            </a:r>
            <a:endParaRPr lang="en-US" sz="2600" dirty="0"/>
          </a:p>
        </p:txBody>
      </p:sp>
      <p:sp>
        <p:nvSpPr>
          <p:cNvPr id="10" name="Text 3"/>
          <p:cNvSpPr txBox="1"/>
          <p:nvPr/>
        </p:nvSpPr>
        <p:spPr>
          <a:xfrm>
            <a:off x="1306842" y="4911085"/>
            <a:ext cx="7349400" cy="30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Цифровые технологии увеличивают спектр образовательных возможностей, поддерживая мотивацию учителей к учебному процессу.</a:t>
            </a:r>
            <a:endParaRPr lang="en-US" sz="2000" dirty="0"/>
          </a:p>
        </p:txBody>
      </p:sp>
      <p:sp>
        <p:nvSpPr>
          <p:cNvPr id="11" name="Text 4"/>
          <p:cNvSpPr txBox="1"/>
          <p:nvPr/>
        </p:nvSpPr>
        <p:spPr>
          <a:xfrm>
            <a:off x="10793000" y="3976750"/>
            <a:ext cx="6643200" cy="4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Быстрый доступ к материалам</a:t>
            </a:r>
            <a:endParaRPr lang="en-US" sz="2600" dirty="0"/>
          </a:p>
        </p:txBody>
      </p:sp>
      <p:sp>
        <p:nvSpPr>
          <p:cNvPr id="12" name="Text 5"/>
          <p:cNvSpPr txBox="1"/>
          <p:nvPr/>
        </p:nvSpPr>
        <p:spPr>
          <a:xfrm>
            <a:off x="9764542" y="4911085"/>
            <a:ext cx="7349400" cy="30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Учителя могут быстро находить и использовать образовательные материалы, поддерживая интерес к профессиональным достижениям.</a:t>
            </a:r>
            <a:endParaRPr lang="en-US" sz="2000" dirty="0"/>
          </a:p>
        </p:txBody>
      </p:sp>
      <p:sp>
        <p:nvSpPr>
          <p:cNvPr id="13" name="Text 6"/>
          <p:cNvSpPr txBox="1"/>
          <p:nvPr/>
        </p:nvSpPr>
        <p:spPr>
          <a:xfrm>
            <a:off x="2335301" y="7339924"/>
            <a:ext cx="6643200" cy="4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Творческий потенциал</a:t>
            </a:r>
            <a:endParaRPr lang="en-US" sz="2600" dirty="0"/>
          </a:p>
        </p:txBody>
      </p:sp>
      <p:sp>
        <p:nvSpPr>
          <p:cNvPr id="14" name="Text 7"/>
          <p:cNvSpPr txBox="1"/>
          <p:nvPr/>
        </p:nvSpPr>
        <p:spPr>
          <a:xfrm>
            <a:off x="1306841" y="8280854"/>
            <a:ext cx="7349400" cy="30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Цифровые платформы способствуют развитию креативных методов преподавания, давая учителям больше свободы в реализации проектов.</a:t>
            </a:r>
            <a:endParaRPr lang="en-US" sz="2000" dirty="0"/>
          </a:p>
        </p:txBody>
      </p:sp>
      <p:sp>
        <p:nvSpPr>
          <p:cNvPr id="15" name="Text 8"/>
          <p:cNvSpPr txBox="1"/>
          <p:nvPr/>
        </p:nvSpPr>
        <p:spPr>
          <a:xfrm>
            <a:off x="10793001" y="7339902"/>
            <a:ext cx="6643200" cy="41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Взаимодействие с учениками</a:t>
            </a:r>
            <a:endParaRPr lang="en-US" sz="2600" dirty="0"/>
          </a:p>
        </p:txBody>
      </p:sp>
      <p:sp>
        <p:nvSpPr>
          <p:cNvPr id="16" name="Text 9"/>
          <p:cNvSpPr txBox="1"/>
          <p:nvPr/>
        </p:nvSpPr>
        <p:spPr>
          <a:xfrm>
            <a:off x="9764542" y="8280854"/>
            <a:ext cx="7349400" cy="30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Онлайн платформы облегчают взаимодействие с учениками, позволяя оперативно получать и предоставлять обратную связь.</a:t>
            </a:r>
            <a:endParaRPr lang="en-US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9725" y="3459037"/>
            <a:ext cx="7576200" cy="3544927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9725370" y="1307869"/>
            <a:ext cx="7315200" cy="18329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Сравнение положительных и отрицательных аспектов цифрового образования</a:t>
            </a:r>
            <a:endParaRPr lang="en-US" sz="3200" dirty="0"/>
          </a:p>
        </p:txBody>
      </p:sp>
      <p:sp>
        <p:nvSpPr>
          <p:cNvPr id="5" name="Text 1"/>
          <p:cNvSpPr txBox="1"/>
          <p:nvPr/>
        </p:nvSpPr>
        <p:spPr>
          <a:xfrm>
            <a:off x="117125" y="9580800"/>
            <a:ext cx="781200" cy="992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2000" dirty="0"/>
          </a:p>
        </p:txBody>
      </p:sp>
      <p:sp>
        <p:nvSpPr>
          <p:cNvPr id="6" name="Text 2"/>
          <p:cNvSpPr txBox="1"/>
          <p:nvPr/>
        </p:nvSpPr>
        <p:spPr>
          <a:xfrm>
            <a:off x="9839200" y="4428962"/>
            <a:ext cx="7149000" cy="224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Анализирует, как цифровые технологии влияют на учителей как позитивно, так и негативно.
Цифровые технологии дают учителям больше возможностей, но требуют грамотного подхода для поддержания здоровья.</a:t>
            </a:r>
            <a:endParaRPr lang="en-US" sz="2500" dirty="0"/>
          </a:p>
        </p:txBody>
      </p:sp>
      <p:sp>
        <p:nvSpPr>
          <p:cNvPr id="7" name="Text 3"/>
          <p:cNvSpPr txBox="1"/>
          <p:nvPr/>
        </p:nvSpPr>
        <p:spPr>
          <a:xfrm>
            <a:off x="1543466" y="8418022"/>
            <a:ext cx="8322906" cy="392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Educational Research Institute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66705" y="-21883"/>
            <a:ext cx="10460509" cy="103128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9533937" y="2246575"/>
            <a:ext cx="7993200" cy="57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5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Системы поддержки учителей для сохранения здоровья
</a:t>
            </a:r>
            <a:r>
              <a:rPr lang="en-US" sz="2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Современные системы поддержки учителей включают онлайн-платформы, которые обеспечивают доступ к образовательным ресурсам и инструментам тайм-менеджмента. Эти платформы помогают педагогам управлять своим временем и справляться с рабочими нагрузками.
Кроме того, растёт популярность психологической поддержки учителей через вебинаров и курсов по стресс-менеджменту. Эти ресурсы помогают педагогам справляться с эмоциональным выгоранием и поддерживать психическое здоровье.</a:t>
            </a:r>
            <a:endParaRPr lang="en-US" sz="5000" dirty="0"/>
          </a:p>
        </p:txBody>
      </p:sp>
      <p:sp>
        <p:nvSpPr>
          <p:cNvPr id="6" name="Text 1"/>
          <p:cNvSpPr txBox="1"/>
          <p:nvPr/>
        </p:nvSpPr>
        <p:spPr>
          <a:xfrm>
            <a:off x="17386200" y="9580800"/>
            <a:ext cx="781200" cy="99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499250" y="709675"/>
            <a:ext cx="15289500" cy="944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5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Рекомендации по балансировке технологий и здоровья
</a:t>
            </a:r>
            <a:endParaRPr lang="en-US" sz="5000" dirty="0"/>
          </a:p>
        </p:txBody>
      </p:sp>
      <p:sp>
        <p:nvSpPr>
          <p:cNvPr id="4" name="Text 1"/>
          <p:cNvSpPr txBox="1"/>
          <p:nvPr/>
        </p:nvSpPr>
        <p:spPr>
          <a:xfrm>
            <a:off x="1750150" y="6700750"/>
            <a:ext cx="6891600" cy="250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5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Включайте в рабочий день физические упражнения и разминки для снятия напряжения с мышц. Это поможет улучшить общее состояние и предотвратить проблемы с позвоночником.</a:t>
            </a:r>
            <a:endParaRPr lang="en-US" sz="2500" dirty="0"/>
          </a:p>
        </p:txBody>
      </p:sp>
      <p:sp>
        <p:nvSpPr>
          <p:cNvPr id="5" name="Text 2"/>
          <p:cNvSpPr txBox="1"/>
          <p:nvPr/>
        </p:nvSpPr>
        <p:spPr>
          <a:xfrm>
            <a:off x="1750150" y="3341800"/>
            <a:ext cx="6891600" cy="2551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5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Четко устанавливайте временные интервалы для работы за компьютером и соблюдайте их. Регулярные перерывы для физической активности могут значительно снизить нагрузку на глаза и позвоночник.</a:t>
            </a:r>
            <a:endParaRPr lang="en-US" sz="2500" dirty="0"/>
          </a:p>
        </p:txBody>
      </p:sp>
      <p:sp>
        <p:nvSpPr>
          <p:cNvPr id="6" name="Text 3"/>
          <p:cNvSpPr txBox="1"/>
          <p:nvPr/>
        </p:nvSpPr>
        <p:spPr>
          <a:xfrm>
            <a:off x="9967550" y="3341800"/>
            <a:ext cx="6891600" cy="250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5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Развивайте навыки управления временем, используя специализированные приложения и календари. Эти инструменты помогут оптимально распределять рабочие задачи и находить время для отдыха и восстановления.
</a:t>
            </a:r>
            <a:endParaRPr lang="en-US" sz="2500" dirty="0"/>
          </a:p>
        </p:txBody>
      </p:sp>
      <p:sp>
        <p:nvSpPr>
          <p:cNvPr id="7" name="Text 4"/>
          <p:cNvSpPr txBox="1"/>
          <p:nvPr/>
        </p:nvSpPr>
        <p:spPr>
          <a:xfrm>
            <a:off x="10013750" y="6682750"/>
            <a:ext cx="6891600" cy="250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5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Обучайтесь техникам релаксации и контроля стресса. Медитации и дыхательные упражнения могут стать эффективными средствами для поддержания эмоционального равновесия в условиях цифрового обучения.</a:t>
            </a:r>
            <a:endParaRPr lang="en-US" sz="2500" dirty="0"/>
          </a:p>
        </p:txBody>
      </p:sp>
      <p:sp>
        <p:nvSpPr>
          <p:cNvPr id="8" name="Text 5"/>
          <p:cNvSpPr txBox="1"/>
          <p:nvPr/>
        </p:nvSpPr>
        <p:spPr>
          <a:xfrm>
            <a:off x="117125" y="9580800"/>
            <a:ext cx="781200" cy="992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371600" y="1187350"/>
            <a:ext cx="15544800" cy="94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Реальные примеры успешного применения цифровых технологий</a:t>
            </a:r>
            <a:endParaRPr lang="en-US" sz="5000" dirty="0"/>
          </a:p>
        </p:txBody>
      </p:sp>
      <p:sp>
        <p:nvSpPr>
          <p:cNvPr id="4" name="Text 1"/>
          <p:cNvSpPr txBox="1"/>
          <p:nvPr/>
        </p:nvSpPr>
        <p:spPr>
          <a:xfrm>
            <a:off x="3448450" y="4163650"/>
            <a:ext cx="5967600" cy="1774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r>
              <a:rPr lang="ru-RU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r>
              <a:rPr lang="en-US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Внедрение </a:t>
            </a:r>
            <a:r>
              <a:rPr lang="en-US" sz="26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платформы</a:t>
            </a: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«Учи </a:t>
            </a:r>
            <a:r>
              <a:rPr lang="ru-RU" sz="2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</a:t>
            </a:r>
            <a:r>
              <a:rPr lang="ru-RU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</a:t>
            </a: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r>
              <a:rPr lang="ru-RU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году </a:t>
            </a:r>
            <a:r>
              <a:rPr lang="en-US" sz="2000" dirty="0" err="1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школа</a:t>
            </a: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внедрила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платформу</a:t>
            </a: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«Учи </a:t>
            </a:r>
            <a:r>
              <a:rPr lang="ru-RU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</a:t>
            </a:r>
            <a:r>
              <a:rPr lang="ru-RU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позволило учителям эффективно управлять учебными материалами и взаимодействовать с учениками онлайн.</a:t>
            </a:r>
            <a:endParaRPr lang="en-US" sz="2600" dirty="0"/>
          </a:p>
        </p:txBody>
      </p:sp>
      <p:sp>
        <p:nvSpPr>
          <p:cNvPr id="5" name="Text 2"/>
          <p:cNvSpPr txBox="1"/>
          <p:nvPr/>
        </p:nvSpPr>
        <p:spPr>
          <a:xfrm>
            <a:off x="117125" y="9580800"/>
            <a:ext cx="781200" cy="99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2000" dirty="0"/>
          </a:p>
        </p:txBody>
      </p:sp>
      <p:sp>
        <p:nvSpPr>
          <p:cNvPr id="6" name="Text 3"/>
          <p:cNvSpPr txBox="1"/>
          <p:nvPr/>
        </p:nvSpPr>
        <p:spPr>
          <a:xfrm>
            <a:off x="7261050" y="7543100"/>
            <a:ext cx="5558479" cy="1576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r>
              <a:rPr lang="ru-RU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21</a:t>
            </a:r>
            <a:r>
              <a:rPr lang="en-US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Интеграция Google Classroom в учебный процесс
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2018 году Google Classroom стало ключевым инструментом в учебном процессе, обеспечивая легкий доступ к заданиям и учебным ресурсам для учителей и учеников.</a:t>
            </a:r>
            <a:endParaRPr lang="en-US" sz="2600" dirty="0"/>
          </a:p>
        </p:txBody>
      </p:sp>
      <p:sp>
        <p:nvSpPr>
          <p:cNvPr id="7" name="Text 4"/>
          <p:cNvSpPr txBox="1"/>
          <p:nvPr/>
        </p:nvSpPr>
        <p:spPr>
          <a:xfrm>
            <a:off x="11005250" y="4163650"/>
            <a:ext cx="5967600" cy="1977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2021: Использование Zoom для дистанционного обучения
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dirty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 началом пандемии в 2021 году использование Zoom стало неотъемлемой частью дистанционного обучения, что обеспечило непрерывность образовательного процесса.</a:t>
            </a:r>
            <a:endParaRPr lang="en-US" sz="2600" dirty="0"/>
          </a:p>
        </p:txBody>
      </p:sp>
      <p:sp>
        <p:nvSpPr>
          <p:cNvPr id="8" name="TextBox 7"/>
          <p:cNvSpPr txBox="1"/>
          <p:nvPr/>
        </p:nvSpPr>
        <p:spPr>
          <a:xfrm>
            <a:off x="1371600" y="7153835"/>
            <a:ext cx="5100918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r>
              <a:rPr lang="ru-RU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r>
              <a:rPr lang="en-US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2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Внедрение</a:t>
            </a:r>
            <a:r>
              <a:rPr lang="en-US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платформы</a:t>
            </a:r>
            <a:r>
              <a:rPr lang="en-US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«ЯКЛАСС»</a:t>
            </a:r>
            <a:r>
              <a:rPr lang="en-US" sz="3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20</a:t>
            </a:r>
            <a:r>
              <a:rPr lang="ru-RU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году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школа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внедрила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платформу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«ЯКЛАСС»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позволило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учителям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эффективно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управлять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учебными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материалами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взаимодействовать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учениками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онлайн</a:t>
            </a:r>
            <a:r>
              <a:rPr lang="en-US" sz="2000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2000" dirty="0" smtClean="0"/>
          </a:p>
          <a:p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228650" y="7472531"/>
            <a:ext cx="4826268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ea typeface="Arial" pitchFamily="34" charset="-122"/>
                <a:cs typeface="Arial" pitchFamily="34" charset="-120"/>
              </a:rPr>
              <a:t>202</a:t>
            </a:r>
            <a:r>
              <a:rPr lang="ru-RU" sz="2400" dirty="0" smtClean="0"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r>
              <a:rPr lang="en-US" sz="2400" dirty="0" smtClean="0"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2400" dirty="0" err="1" smtClean="0"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Использование</a:t>
            </a:r>
            <a:r>
              <a:rPr lang="en-US" sz="2400" dirty="0" smtClean="0"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400" dirty="0" smtClean="0">
                <a:latin typeface="Arial" pitchFamily="34" charset="0"/>
                <a:ea typeface="Arial" pitchFamily="34" charset="-122"/>
                <a:cs typeface="Arial" pitchFamily="34" charset="-120"/>
              </a:rPr>
              <a:t>интерактивных тетрадей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1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ru-RU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 2022 года школа активно пользуется интерактивными тетрадями, что </a:t>
            </a:r>
            <a:r>
              <a:rPr lang="ru-RU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позоволяет</a:t>
            </a:r>
            <a:r>
              <a:rPr lang="ru-RU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эффективно</a:t>
            </a:r>
            <a:r>
              <a:rPr lang="en-US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управлять</a:t>
            </a:r>
            <a:r>
              <a:rPr lang="en-US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учебными</a:t>
            </a:r>
            <a:r>
              <a:rPr lang="en-US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материалами</a:t>
            </a:r>
            <a:r>
              <a:rPr lang="ru-RU" dirty="0" smtClean="0">
                <a:solidFill>
                  <a:srgbClr val="7373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расширить методическую копилку заданий</a:t>
            </a:r>
            <a:endParaRPr 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66705" y="-21883"/>
            <a:ext cx="10460509" cy="103128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9533937" y="2246575"/>
            <a:ext cx="7993200" cy="5727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5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Заключительные мысли об интеграции технологий в образовании
</a:t>
            </a:r>
            <a:r>
              <a:rPr lang="en-US" sz="2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Цифровые технологии способствуют повышению эффективности образовательного процесса, обеспечивая новые методы обучения и взаимодействия. Однако их использование требует осознанного подхода для поддержания здоровья педагогов.
Важно гармонично сочетать цифровые инструменты с традиционными методами, чтобы обеспечить полноценное развитие учащихся и снизить риски здоровья учителей. Такой баланс создаст оптимальные условия для образования.</a:t>
            </a:r>
            <a:endParaRPr lang="en-US" sz="5000" dirty="0"/>
          </a:p>
        </p:txBody>
      </p:sp>
      <p:sp>
        <p:nvSpPr>
          <p:cNvPr id="6" name="Text 1"/>
          <p:cNvSpPr txBox="1"/>
          <p:nvPr/>
        </p:nvSpPr>
        <p:spPr>
          <a:xfrm>
            <a:off x="17386200" y="9580800"/>
            <a:ext cx="781200" cy="99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09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2054700" y="2659350"/>
            <a:ext cx="14187900" cy="757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6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Необходимость баланса: здоровье учителей в цифровую эпоху
</a:t>
            </a:r>
            <a:r>
              <a:rPr lang="en-US" sz="7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Необходимо находить баланс между использованием технологий в образовании и заботой о здоровье учителей. Это позволяет поддерживать их профессиональное развитие и предотвращать негативные последствия перегрузки.</a:t>
            </a:r>
            <a:endParaRPr lang="en-US" sz="6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569</Words>
  <Application>Microsoft Office PowerPoint</Application>
  <PresentationFormat>Произвольный</PresentationFormat>
  <Paragraphs>80</Paragraphs>
  <Slides>15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PeregudovaNV</cp:lastModifiedBy>
  <cp:revision>5</cp:revision>
  <dcterms:created xsi:type="dcterms:W3CDTF">2025-04-09T00:22:01Z</dcterms:created>
  <dcterms:modified xsi:type="dcterms:W3CDTF">2025-04-09T00:44:55Z</dcterms:modified>
</cp:coreProperties>
</file>