
<file path=[Content_Types].xml><?xml version="1.0" encoding="utf-8"?>
<Types xmlns="http://schemas.openxmlformats.org/package/2006/content-types">
  <Override PartName="/ppt/activeX/activeX15.xml" ContentType="application/vnd.ms-office.activeX+xml"/>
  <Override PartName="/ppt/activeX/activeX26.xml" ContentType="application/vnd.ms-office.activeX+xml"/>
  <Override PartName="/ppt/activeX/activeX44.xml" ContentType="application/vnd.ms-office.activeX+xml"/>
  <Override PartName="/ppt/activeX/activeX62.xml" ContentType="application/vnd.ms-office.activeX+xml"/>
  <Override PartName="/ppt/activeX/activeX73.xml" ContentType="application/vnd.ms-office.activeX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2.xml" ContentType="application/vnd.ms-office.activeX+xml"/>
  <Override PartName="/ppt/activeX/activeX33.xml" ContentType="application/vnd.ms-office.activeX+xml"/>
  <Override PartName="/ppt/activeX/activeX51.xml" ContentType="application/vnd.ms-office.activeX+xml"/>
  <Override PartName="/ppt/activeX/activeX80.xml" ContentType="application/vnd.ms-office.activeX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activeX/activeX11.xml" ContentType="application/vnd.ms-office.activeX+xml"/>
  <Override PartName="/ppt/activeX/activeX22.xml" ContentType="application/vnd.ms-office.activeX+xml"/>
  <Override PartName="/ppt/activeX/activeX40.xml" ContentType="application/vnd.ms-office.activeX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activeX/activeX78.xml" ContentType="application/vnd.ms-office.activeX+xml"/>
  <Override PartName="/ppt/activeX/activeX38.xml" ContentType="application/vnd.ms-office.activeX+xml"/>
  <Override PartName="/ppt/activeX/activeX49.xml" ContentType="application/vnd.ms-office.activeX+xml"/>
  <Override PartName="/ppt/activeX/activeX67.xml" ContentType="application/vnd.ms-office.activeX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activeX/activeX7.xml" ContentType="application/vnd.ms-office.activeX+xml"/>
  <Override PartName="/ppt/activeX/activeX27.xml" ContentType="application/vnd.ms-office.activeX+xml"/>
  <Override PartName="/ppt/activeX/activeX56.xml" ContentType="application/vnd.ms-office.activeX+xml"/>
  <Override PartName="/ppt/activeX/activeX74.xml" ContentType="application/vnd.ms-office.activeX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Default Extension="png" ContentType="image/png"/>
  <Override PartName="/ppt/activeX/activeX34.xml" ContentType="application/vnd.ms-office.activeX+xml"/>
  <Override PartName="/ppt/activeX/activeX45.xml" ContentType="application/vnd.ms-office.activeX+xml"/>
  <Override PartName="/ppt/activeX/activeX54.xml" ContentType="application/vnd.ms-office.activeX+xml"/>
  <Override PartName="/ppt/activeX/activeX63.xml" ContentType="application/vnd.ms-office.activeX+xml"/>
  <Override PartName="/ppt/activeX/activeX72.xml" ContentType="application/vnd.ms-office.activeX+xml"/>
  <Override PartName="/ppt/activeX/activeX81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activeX/activeX43.xml" ContentType="application/vnd.ms-office.activeX+xml"/>
  <Override PartName="/ppt/activeX/activeX52.xml" ContentType="application/vnd.ms-office.activeX+xml"/>
  <Override PartName="/ppt/activeX/activeX61.xml" ContentType="application/vnd.ms-office.activeX+xml"/>
  <Override PartName="/ppt/activeX/activeX70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Override PartName="/ppt/activeX/activeX50.xml" ContentType="application/vnd.ms-office.activeX+xml"/>
  <Override PartName="/ppt/vbaProject.bin" ContentType="application/vnd.ms-office.vbaProject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activeX/activeX59.xml" ContentType="application/vnd.ms-office.activeX+xml"/>
  <Override PartName="/ppt/activeX/activeX79.xml" ContentType="application/vnd.ms-office.activeX+xml"/>
  <Override PartName="/ppt/activeX/activeX8.xml" ContentType="application/vnd.ms-office.activeX+xml"/>
  <Override PartName="/ppt/activeX/activeX39.xml" ContentType="application/vnd.ms-office.activeX+xml"/>
  <Override PartName="/ppt/activeX/activeX48.xml" ContentType="application/vnd.ms-office.activeX+xml"/>
  <Override PartName="/ppt/activeX/activeX57.xml" ContentType="application/vnd.ms-office.activeX+xml"/>
  <Override PartName="/ppt/activeX/activeX68.xml" ContentType="application/vnd.ms-office.activeX+xml"/>
  <Override PartName="/ppt/activeX/activeX77.xml" ContentType="application/vnd.ms-office.activeX+xml"/>
  <Override PartName="/ppt/slides/slide8.xml" ContentType="application/vnd.openxmlformats-officedocument.presentationml.slide+xml"/>
  <Override PartName="/ppt/activeX/activeX6.xml" ContentType="application/vnd.ms-office.activeX+xml"/>
  <Override PartName="/ppt/activeX/activeX19.xml" ContentType="application/vnd.ms-office.activeX+xml"/>
  <Override PartName="/ppt/activeX/activeX28.xml" ContentType="application/vnd.ms-office.activeX+xml"/>
  <Override PartName="/ppt/activeX/activeX37.xml" ContentType="application/vnd.ms-office.activeX+xml"/>
  <Override PartName="/ppt/activeX/activeX46.xml" ContentType="application/vnd.ms-office.activeX+xml"/>
  <Override PartName="/ppt/activeX/activeX55.xml" ContentType="application/vnd.ms-office.activeX+xml"/>
  <Override PartName="/ppt/activeX/activeX66.xml" ContentType="application/vnd.ms-office.activeX+xml"/>
  <Override PartName="/ppt/activeX/activeX75.xml" ContentType="application/vnd.ms-office.activeX+xml"/>
  <Override PartName="/ppt/activeX/activeX84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activeX/activeX4.xml" ContentType="application/vnd.ms-office.activeX+xml"/>
  <Override PartName="/ppt/activeX/activeX17.xml" ContentType="application/vnd.ms-office.activeX+xml"/>
  <Override PartName="/ppt/activeX/activeX35.xml" ContentType="application/vnd.ms-office.activeX+xml"/>
  <Override PartName="/ppt/activeX/activeX53.xml" ContentType="application/vnd.ms-office.activeX+xml"/>
  <Override PartName="/ppt/activeX/activeX64.xml" ContentType="application/vnd.ms-office.activeX+xml"/>
  <Override PartName="/ppt/activeX/activeX82.xml" ContentType="application/vnd.ms-office.activeX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activeX/activeX13.xml" ContentType="application/vnd.ms-office.activeX+xml"/>
  <Override PartName="/ppt/activeX/activeX24.xml" ContentType="application/vnd.ms-office.activeX+xml"/>
  <Override PartName="/ppt/activeX/activeX42.xml" ContentType="application/vnd.ms-office.activeX+xml"/>
  <Override PartName="/ppt/activeX/activeX60.xml" ContentType="application/vnd.ms-office.activeX+xml"/>
  <Override PartName="/ppt/activeX/activeX71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activeX/activeX31.xml" ContentType="application/vnd.ms-office.activeX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activeX/activeX20.xml" ContentType="application/vnd.ms-office.activeX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activeX/activeX69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58.xml" ContentType="application/vnd.ms-office.activeX+xml"/>
  <Override PartName="/ppt/activeX/activeX76.xml" ContentType="application/vnd.ms-office.activeX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activeX/activeX18.xml" ContentType="application/vnd.ms-office.activeX+xml"/>
  <Override PartName="/ppt/activeX/activeX36.xml" ContentType="application/vnd.ms-office.activeX+xml"/>
  <Override PartName="/ppt/activeX/activeX47.xml" ContentType="application/vnd.ms-office.activeX+xml"/>
  <Override PartName="/ppt/activeX/activeX65.xml" ContentType="application/vnd.ms-office.activeX+xml"/>
  <Override PartName="/ppt/activeX/activeX83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79" r:id="rId11"/>
    <p:sldId id="281" r:id="rId12"/>
    <p:sldId id="268" r:id="rId13"/>
    <p:sldId id="269" r:id="rId14"/>
    <p:sldId id="270" r:id="rId15"/>
    <p:sldId id="272" r:id="rId16"/>
    <p:sldId id="271" r:id="rId17"/>
    <p:sldId id="277" r:id="rId18"/>
    <p:sldId id="273" r:id="rId19"/>
    <p:sldId id="274" r:id="rId20"/>
    <p:sldId id="289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DDDDDD"/>
    <a:srgbClr val="CCFF66"/>
    <a:srgbClr val="000099"/>
    <a:srgbClr val="0033CC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65" autoAdjust="0"/>
    <p:restoredTop sz="94660"/>
  </p:normalViewPr>
  <p:slideViewPr>
    <p:cSldViewPr>
      <p:cViewPr varScale="1">
        <p:scale>
          <a:sx n="64" d="100"/>
          <a:sy n="64" d="100"/>
        </p:scale>
        <p:origin x="-7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microsoft.com/office/2006/relationships/vbaProject" Target="vbaProject.bin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3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59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20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6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6295BC-7C7A-49DA-8B4B-BC9989282F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39207-1515-4691-9E42-A532E9AD9B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192BD9-7390-49C0-9E0B-F9BB740A43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3A740-3048-4F91-8F4A-B997FE7B00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9652E-D235-4F3E-BCAB-02D3E630923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4C154-4C3A-4EB1-83E0-7EB9E6830A1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08B2D-A348-4B7C-ADB5-CE48913DEB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5FA527-7013-40EF-B895-4C349C828F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C7946-5265-4056-980E-1CFB38C194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A45E2-0638-4B53-88A1-6EBA61E90D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F20E2-38D0-48BA-B220-3CD14402E8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12291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2292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293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2294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295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296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2297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2298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299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300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301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302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303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23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3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306" name="Rectangle 1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307" name="Rectangle 19"/>
          <p:cNvSpPr>
            <a:spLocks noGrp="1" noChangeArrowheads="1"/>
          </p:cNvSpPr>
          <p:nvPr>
            <p:ph type="ftr" sz="quarter" idx="3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308" name="Rectangle 2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1E6274A-3B95-483F-AC1D-BC15298563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F1641-B2C2-4AFB-BB57-E29B42F388D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F0F83-E061-40B7-901E-44EA06DCD0D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36621-3F56-4CAD-915D-629961286E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0E6E2A-9243-4CA6-AB19-5FA5D624F0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A0623-F3C3-4770-AB64-8D69105E71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1A6F2-6E26-456F-B841-7C00ACE395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749DDB-7EF7-442D-B561-F999DABC54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ACEF9-60FD-4A3A-8EFF-D00CFFB7B5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28492-D61E-47B2-902B-4A634DCF3B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35F05-F912-4625-99B0-97D07F8F74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2589A5-8283-4EA9-B8CE-46A6A38460A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11267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1269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1270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1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2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3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4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6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7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12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2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12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12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12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7B67B222-D09E-4CE0-BA32-C87D2C219A60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Layout" Target="../slideLayouts/slideLayout18.xml"/><Relationship Id="rId4" Type="http://schemas.openxmlformats.org/officeDocument/2006/relationships/control" Target="../activeX/activeX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5.xml"/><Relationship Id="rId7" Type="http://schemas.openxmlformats.org/officeDocument/2006/relationships/slideLayout" Target="../slideLayouts/slideLayout18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0.xml"/><Relationship Id="rId7" Type="http://schemas.openxmlformats.org/officeDocument/2006/relationships/slideLayout" Target="../slideLayouts/slideLayout18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3.xml"/><Relationship Id="rId5" Type="http://schemas.openxmlformats.org/officeDocument/2006/relationships/control" Target="../activeX/activeX12.xml"/><Relationship Id="rId4" Type="http://schemas.openxmlformats.org/officeDocument/2006/relationships/control" Target="../activeX/activeX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0.xml"/><Relationship Id="rId3" Type="http://schemas.openxmlformats.org/officeDocument/2006/relationships/control" Target="../activeX/activeX15.xml"/><Relationship Id="rId7" Type="http://schemas.openxmlformats.org/officeDocument/2006/relationships/control" Target="../activeX/activeX19.xml"/><Relationship Id="rId2" Type="http://schemas.openxmlformats.org/officeDocument/2006/relationships/control" Target="../activeX/activeX14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18.xml"/><Relationship Id="rId11" Type="http://schemas.openxmlformats.org/officeDocument/2006/relationships/slideLayout" Target="../slideLayouts/slideLayout18.xml"/><Relationship Id="rId5" Type="http://schemas.openxmlformats.org/officeDocument/2006/relationships/control" Target="../activeX/activeX17.xml"/><Relationship Id="rId10" Type="http://schemas.openxmlformats.org/officeDocument/2006/relationships/control" Target="../activeX/activeX22.xml"/><Relationship Id="rId4" Type="http://schemas.openxmlformats.org/officeDocument/2006/relationships/control" Target="../activeX/activeX16.xml"/><Relationship Id="rId9" Type="http://schemas.openxmlformats.org/officeDocument/2006/relationships/control" Target="../activeX/activeX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4.xml"/><Relationship Id="rId2" Type="http://schemas.openxmlformats.org/officeDocument/2006/relationships/control" Target="../activeX/activeX23.xml"/><Relationship Id="rId1" Type="http://schemas.openxmlformats.org/officeDocument/2006/relationships/vmlDrawing" Target="../drawings/vmlDrawing5.vml"/><Relationship Id="rId4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control" Target="../activeX/activeX26.xml"/><Relationship Id="rId7" Type="http://schemas.openxmlformats.org/officeDocument/2006/relationships/slideLayout" Target="../slideLayouts/slideLayout18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10" Type="http://schemas.openxmlformats.org/officeDocument/2006/relationships/image" Target="../media/image26.png"/><Relationship Id="rId4" Type="http://schemas.openxmlformats.org/officeDocument/2006/relationships/control" Target="../activeX/activeX27.xml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1.xml"/><Relationship Id="rId7" Type="http://schemas.openxmlformats.org/officeDocument/2006/relationships/slideLayout" Target="../slideLayouts/slideLayout18.xml"/><Relationship Id="rId2" Type="http://schemas.openxmlformats.org/officeDocument/2006/relationships/control" Target="../activeX/activeX30.xml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4.xml"/><Relationship Id="rId5" Type="http://schemas.openxmlformats.org/officeDocument/2006/relationships/control" Target="../activeX/activeX33.xml"/><Relationship Id="rId4" Type="http://schemas.openxmlformats.org/officeDocument/2006/relationships/control" Target="../activeX/activeX3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1.xml"/><Relationship Id="rId13" Type="http://schemas.openxmlformats.org/officeDocument/2006/relationships/slideLayout" Target="../slideLayouts/slideLayout18.xml"/><Relationship Id="rId3" Type="http://schemas.openxmlformats.org/officeDocument/2006/relationships/control" Target="../activeX/activeX36.xml"/><Relationship Id="rId7" Type="http://schemas.openxmlformats.org/officeDocument/2006/relationships/control" Target="../activeX/activeX40.xml"/><Relationship Id="rId12" Type="http://schemas.openxmlformats.org/officeDocument/2006/relationships/control" Target="../activeX/activeX45.xml"/><Relationship Id="rId2" Type="http://schemas.openxmlformats.org/officeDocument/2006/relationships/control" Target="../activeX/activeX35.xml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39.xml"/><Relationship Id="rId11" Type="http://schemas.openxmlformats.org/officeDocument/2006/relationships/control" Target="../activeX/activeX44.xml"/><Relationship Id="rId5" Type="http://schemas.openxmlformats.org/officeDocument/2006/relationships/control" Target="../activeX/activeX38.xml"/><Relationship Id="rId10" Type="http://schemas.openxmlformats.org/officeDocument/2006/relationships/control" Target="../activeX/activeX43.xml"/><Relationship Id="rId4" Type="http://schemas.openxmlformats.org/officeDocument/2006/relationships/control" Target="../activeX/activeX37.xml"/><Relationship Id="rId9" Type="http://schemas.openxmlformats.org/officeDocument/2006/relationships/control" Target="../activeX/activeX42.xml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47.xml"/><Relationship Id="rId2" Type="http://schemas.openxmlformats.org/officeDocument/2006/relationships/control" Target="../activeX/activeX46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7.png"/><Relationship Id="rId4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49.xml"/><Relationship Id="rId7" Type="http://schemas.openxmlformats.org/officeDocument/2006/relationships/slideLayout" Target="../slideLayouts/slideLayout18.xml"/><Relationship Id="rId2" Type="http://schemas.openxmlformats.org/officeDocument/2006/relationships/control" Target="../activeX/activeX48.xml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52.xml"/><Relationship Id="rId5" Type="http://schemas.openxmlformats.org/officeDocument/2006/relationships/control" Target="../activeX/activeX51.xml"/><Relationship Id="rId4" Type="http://schemas.openxmlformats.org/officeDocument/2006/relationships/control" Target="../activeX/activeX5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54.xml"/><Relationship Id="rId2" Type="http://schemas.openxmlformats.org/officeDocument/2006/relationships/control" Target="../activeX/activeX53.xml"/><Relationship Id="rId1" Type="http://schemas.openxmlformats.org/officeDocument/2006/relationships/vmlDrawing" Target="../drawings/vmlDrawing11.vml"/><Relationship Id="rId6" Type="http://schemas.openxmlformats.org/officeDocument/2006/relationships/slideLayout" Target="../slideLayouts/slideLayout18.xml"/><Relationship Id="rId5" Type="http://schemas.openxmlformats.org/officeDocument/2006/relationships/control" Target="../activeX/activeX56.xml"/><Relationship Id="rId4" Type="http://schemas.openxmlformats.org/officeDocument/2006/relationships/control" Target="../activeX/activeX5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3.xml"/><Relationship Id="rId3" Type="http://schemas.openxmlformats.org/officeDocument/2006/relationships/control" Target="../activeX/activeX58.xml"/><Relationship Id="rId7" Type="http://schemas.openxmlformats.org/officeDocument/2006/relationships/control" Target="../activeX/activeX62.xml"/><Relationship Id="rId2" Type="http://schemas.openxmlformats.org/officeDocument/2006/relationships/control" Target="../activeX/activeX57.xml"/><Relationship Id="rId1" Type="http://schemas.openxmlformats.org/officeDocument/2006/relationships/vmlDrawing" Target="../drawings/vmlDrawing12.vml"/><Relationship Id="rId6" Type="http://schemas.openxmlformats.org/officeDocument/2006/relationships/control" Target="../activeX/activeX61.xml"/><Relationship Id="rId11" Type="http://schemas.openxmlformats.org/officeDocument/2006/relationships/slideLayout" Target="../slideLayouts/slideLayout18.xml"/><Relationship Id="rId5" Type="http://schemas.openxmlformats.org/officeDocument/2006/relationships/control" Target="../activeX/activeX60.xml"/><Relationship Id="rId10" Type="http://schemas.openxmlformats.org/officeDocument/2006/relationships/control" Target="../activeX/activeX65.xml"/><Relationship Id="rId4" Type="http://schemas.openxmlformats.org/officeDocument/2006/relationships/control" Target="../activeX/activeX59.xml"/><Relationship Id="rId9" Type="http://schemas.openxmlformats.org/officeDocument/2006/relationships/control" Target="../activeX/activeX6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67.xml"/><Relationship Id="rId2" Type="http://schemas.openxmlformats.org/officeDocument/2006/relationships/control" Target="../activeX/activeX66.xml"/><Relationship Id="rId1" Type="http://schemas.openxmlformats.org/officeDocument/2006/relationships/vmlDrawing" Target="../drawings/vmlDrawing13.vml"/><Relationship Id="rId4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control" Target="../activeX/activeX69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58.png"/><Relationship Id="rId2" Type="http://schemas.openxmlformats.org/officeDocument/2006/relationships/control" Target="../activeX/activeX68.xml"/><Relationship Id="rId1" Type="http://schemas.openxmlformats.org/officeDocument/2006/relationships/vmlDrawing" Target="../drawings/vmlDrawing14.vml"/><Relationship Id="rId6" Type="http://schemas.openxmlformats.org/officeDocument/2006/relationships/control" Target="../activeX/activeX72.xml"/><Relationship Id="rId11" Type="http://schemas.openxmlformats.org/officeDocument/2006/relationships/image" Target="../media/image57.png"/><Relationship Id="rId5" Type="http://schemas.openxmlformats.org/officeDocument/2006/relationships/control" Target="../activeX/activeX71.xml"/><Relationship Id="rId10" Type="http://schemas.openxmlformats.org/officeDocument/2006/relationships/image" Target="../media/image56.png"/><Relationship Id="rId4" Type="http://schemas.openxmlformats.org/officeDocument/2006/relationships/control" Target="../activeX/activeX70.xml"/><Relationship Id="rId9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74.xml"/><Relationship Id="rId2" Type="http://schemas.openxmlformats.org/officeDocument/2006/relationships/control" Target="../activeX/activeX73.xml"/><Relationship Id="rId1" Type="http://schemas.openxmlformats.org/officeDocument/2006/relationships/vmlDrawing" Target="../drawings/vmlDrawing15.vml"/><Relationship Id="rId4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76.xml"/><Relationship Id="rId7" Type="http://schemas.openxmlformats.org/officeDocument/2006/relationships/image" Target="../media/image60.png"/><Relationship Id="rId2" Type="http://schemas.openxmlformats.org/officeDocument/2006/relationships/control" Target="../activeX/activeX75.xml"/><Relationship Id="rId1" Type="http://schemas.openxmlformats.org/officeDocument/2006/relationships/vmlDrawing" Target="../drawings/vmlDrawing16.vml"/><Relationship Id="rId6" Type="http://schemas.openxmlformats.org/officeDocument/2006/relationships/slideLayout" Target="../slideLayouts/slideLayout18.xml"/><Relationship Id="rId5" Type="http://schemas.openxmlformats.org/officeDocument/2006/relationships/control" Target="../activeX/activeX78.xml"/><Relationship Id="rId4" Type="http://schemas.openxmlformats.org/officeDocument/2006/relationships/control" Target="../activeX/activeX7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80.xml"/><Relationship Id="rId2" Type="http://schemas.openxmlformats.org/officeDocument/2006/relationships/control" Target="../activeX/activeX79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2.png"/><Relationship Id="rId4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82.xml"/><Relationship Id="rId2" Type="http://schemas.openxmlformats.org/officeDocument/2006/relationships/control" Target="../activeX/activeX81.xml"/><Relationship Id="rId1" Type="http://schemas.openxmlformats.org/officeDocument/2006/relationships/vmlDrawing" Target="../drawings/vmlDrawing18.vml"/><Relationship Id="rId6" Type="http://schemas.openxmlformats.org/officeDocument/2006/relationships/slideLayout" Target="../slideLayouts/slideLayout18.xml"/><Relationship Id="rId5" Type="http://schemas.openxmlformats.org/officeDocument/2006/relationships/control" Target="../activeX/activeX84.xml"/><Relationship Id="rId4" Type="http://schemas.openxmlformats.org/officeDocument/2006/relationships/control" Target="../activeX/activeX8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23528" y="2348880"/>
            <a:ext cx="8569325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99">
                        <a:alpha val="50000"/>
                      </a:srgbClr>
                    </a:gs>
                    <a:gs pos="100000">
                      <a:srgbClr val="000099">
                        <a:gamma/>
                        <a:shade val="23137"/>
                        <a:invGamma/>
                      </a:srgbClr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Bookman Old Style"/>
              </a:rPr>
              <a:t>«</a:t>
            </a:r>
            <a:r>
              <a:rPr lang="ru-RU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100000">
                      <a:srgbClr val="000099">
                        <a:gamma/>
                        <a:shade val="23137"/>
                        <a:invGamma/>
                      </a:srgbClr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Bookman Old Style"/>
              </a:rPr>
              <a:t>Электронные таблицы</a:t>
            </a:r>
            <a:r>
              <a:rPr lang="ru-RU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99">
                        <a:alpha val="50000"/>
                      </a:srgbClr>
                    </a:gs>
                    <a:gs pos="100000">
                      <a:srgbClr val="000099">
                        <a:gamma/>
                        <a:shade val="23137"/>
                        <a:invGamma/>
                      </a:srgbClr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Bookman Old Style"/>
              </a:rPr>
              <a:t>»</a:t>
            </a:r>
            <a:endParaRPr lang="ru-RU" sz="36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0099">
                      <a:alpha val="50000"/>
                    </a:srgbClr>
                  </a:gs>
                  <a:gs pos="100000">
                    <a:srgbClr val="000099">
                      <a:gamma/>
                      <a:shade val="23137"/>
                      <a:invGamma/>
                    </a:srgbClr>
                  </a:gs>
                </a:gsLst>
                <a:lin ang="5400000" scaled="1"/>
              </a:gradFill>
              <a:effectLst>
                <a:outerShdw dist="45791" dir="2021404" algn="ctr" rotWithShape="0">
                  <a:srgbClr val="9999FF"/>
                </a:outerShdw>
              </a:effectLst>
              <a:latin typeface="Bookman Old Style"/>
            </a:endParaRP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619672" y="908720"/>
            <a:ext cx="6048524" cy="12234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381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100000">
                      <a:srgbClr val="000099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Bookman Old Style"/>
              </a:rPr>
              <a:t>Тест по теме </a:t>
            </a:r>
          </a:p>
        </p:txBody>
      </p:sp>
      <p:pic>
        <p:nvPicPr>
          <p:cNvPr id="7" name="Рисунок 6" descr="1620204457_9-phonoteka_org-p-fon-dlya-prezentatsii-eksel-1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19672" y="3429000"/>
            <a:ext cx="6336704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10244" name="Label1" r:id="rId2" imgW="7629480" imgH="933480"/>
      <p:control spid="10245" name="TextBox1" r:id="rId3" imgW="4467240" imgH="504720"/>
      <p:control spid="10246" name="CommandButton1" r:id="rId4" imgW="2809800" imgH="5810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79512" y="332656"/>
            <a:ext cx="86764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rgbClr val="008000"/>
                </a:solidFill>
                <a:latin typeface="Bookman Old Style" pitchFamily="18" charset="0"/>
              </a:rPr>
              <a:t>Какой адрес ячейки в </a:t>
            </a:r>
          </a:p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rgbClr val="008000"/>
                </a:solidFill>
                <a:latin typeface="Bookman Old Style" pitchFamily="18" charset="0"/>
              </a:rPr>
              <a:t>электронной таблице правильный?</a:t>
            </a:r>
            <a:endParaRPr lang="ru-RU" sz="36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</p:spTree>
    <p:controls>
      <p:control spid="14344" name="OptionButton1" r:id="rId2" imgW="933480" imgH="647640"/>
      <p:control spid="14345" name="OptionButton2" r:id="rId3" imgW="933480" imgH="647640"/>
      <p:control spid="14346" name="OptionButton3" r:id="rId4" imgW="933480" imgH="647640"/>
      <p:control spid="14347" name="OptionButton4" r:id="rId5" imgW="933480" imgH="647640"/>
      <p:control spid="14348" name="CommandButton1" r:id="rId6" imgW="1657440" imgH="5047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11560" y="620713"/>
            <a:ext cx="82816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Какая из ссылок является смешанной?</a:t>
            </a:r>
            <a:endParaRPr lang="ru-RU" sz="32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</p:spTree>
    <p:controls>
      <p:control spid="15366" name="CheckBox1" r:id="rId2" imgW="933480" imgH="647640"/>
      <p:control spid="15367" name="CheckBox2" r:id="rId3" imgW="933480" imgH="647640"/>
      <p:control spid="15368" name="CheckBox3" r:id="rId4" imgW="933480" imgH="647640"/>
      <p:control spid="15369" name="CommandButton1" r:id="rId5" imgW="1514520" imgH="581040"/>
      <p:control spid="15370" name="CheckBox4" r:id="rId6" imgW="933480" imgH="6476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899592" y="332656"/>
            <a:ext cx="7850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>
                <a:solidFill>
                  <a:srgbClr val="008000"/>
                </a:solidFill>
                <a:latin typeface="Bookman Old Style" pitchFamily="18" charset="0"/>
              </a:rPr>
              <a:t>Распределите 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номера записей в таблицу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23528" y="1196752"/>
            <a:ext cx="3888432" cy="297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A3B8 + 12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A1=A3*B8 + 12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A3*B8 + 12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=A3*B8 + 12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=AA$100 – F45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</a:t>
            </a: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если(</a:t>
            </a: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A4&gt;3 </a:t>
            </a: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и </a:t>
            </a: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B4&gt;100;1;0)</a:t>
            </a: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 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graphicFrame>
        <p:nvGraphicFramePr>
          <p:cNvPr id="16414" name="Group 30"/>
          <p:cNvGraphicFramePr>
            <a:graphicFrameLocks noGrp="1"/>
          </p:cNvGraphicFramePr>
          <p:nvPr/>
        </p:nvGraphicFramePr>
        <p:xfrm>
          <a:off x="4355976" y="1196752"/>
          <a:ext cx="4608512" cy="3697289"/>
        </p:xfrm>
        <a:graphic>
          <a:graphicData uri="http://schemas.openxmlformats.org/drawingml/2006/table">
            <a:tbl>
              <a:tblPr/>
              <a:tblGrid>
                <a:gridCol w="2342589"/>
                <a:gridCol w="226592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</a:rPr>
                        <a:t>Верная запись формулы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</a:rPr>
                        <a:t>Неверная запись формулы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691680" y="5157192"/>
            <a:ext cx="5400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i="1" dirty="0" smtClean="0">
                <a:solidFill>
                  <a:srgbClr val="008000"/>
                </a:solidFill>
                <a:latin typeface="Times New Roman" pitchFamily="18" charset="0"/>
              </a:rPr>
              <a:t>(</a:t>
            </a:r>
            <a:r>
              <a:rPr lang="ru-RU" i="1" dirty="0" smtClean="0">
                <a:solidFill>
                  <a:srgbClr val="008000"/>
                </a:solidFill>
                <a:latin typeface="Times New Roman" pitchFamily="18" charset="0"/>
              </a:rPr>
              <a:t>Номера ответов размещайте в таблице в порядке возрастания, начиная с верхнего текстового поля) </a:t>
            </a:r>
            <a:endParaRPr lang="ru-RU" i="1" dirty="0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  <p:controls>
      <p:control spid="16417" name="TextBox1" r:id="rId2" imgW="1800360" imgH="581040"/>
      <p:control spid="16418" name="TextBox2" r:id="rId3" imgW="1800360" imgH="581040"/>
      <p:control spid="16419" name="TextBox3" r:id="rId4" imgW="1800360" imgH="581040"/>
      <p:control spid="16420" name="TextBox4" r:id="rId5" imgW="1800360" imgH="504720"/>
      <p:control spid="16421" name="TextBox5" r:id="rId6" imgW="1866960" imgH="581040"/>
      <p:control spid="16422" name="TextBox6" r:id="rId7" imgW="1866960" imgH="581040"/>
      <p:control spid="16423" name="TextBox7" r:id="rId8" imgW="1866960" imgH="581040"/>
      <p:control spid="16424" name="TextBox8" r:id="rId9" imgW="1866960" imgH="504720"/>
      <p:control spid="16425" name="CommandButton1" r:id="rId10" imgW="137160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51520" y="548680"/>
            <a:ext cx="69127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Какое правило является  следствием принципа абсолютной адресации?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755576" y="1556792"/>
            <a:ext cx="763284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адреса ячеек не изменяются.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изменяется только номер строки в адресах ячеек.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изменяются  адреса ячеек (номер строки и буква столбца).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изменяется только имя столбца в адресах ячеек.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  <p:controls>
      <p:control spid="17414" name="TextBox1" r:id="rId2" imgW="1228680" imgH="428760"/>
      <p:control spid="17416" name="CommandButton1" r:id="rId3" imgW="137160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755576" y="116632"/>
            <a:ext cx="78501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Дан фрагмент электронной таблицы в режиме отображения формул: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8" cstate="print"/>
          <a:srcRect l="34324" t="13407" r="30924" b="80047"/>
          <a:stretch>
            <a:fillRect/>
          </a:stretch>
        </p:blipFill>
        <p:spPr bwMode="auto">
          <a:xfrm>
            <a:off x="827584" y="1124744"/>
            <a:ext cx="7380312" cy="104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95536" y="2132856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После выполнения вычислений по значениям ячеек диапазона А2:</a:t>
            </a:r>
            <a:r>
              <a:rPr lang="en-US" sz="2800" dirty="0" smtClean="0">
                <a:solidFill>
                  <a:srgbClr val="008000"/>
                </a:solidFill>
                <a:latin typeface="Bookman Old Style" pitchFamily="18" charset="0"/>
              </a:rPr>
              <a:t>D2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 было построено несколько диаграмм. Укажите диаграмму, которая не могла быть получена.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9" cstate="print"/>
          <a:srcRect l="26375" t="54922" r="58859" b="24407"/>
          <a:stretch>
            <a:fillRect/>
          </a:stretch>
        </p:blipFill>
        <p:spPr bwMode="auto">
          <a:xfrm>
            <a:off x="2915816" y="4077072"/>
            <a:ext cx="1584176" cy="1494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9" cstate="print"/>
          <a:srcRect l="27852" t="37203" r="60335" b="48032"/>
          <a:stretch>
            <a:fillRect/>
          </a:stretch>
        </p:blipFill>
        <p:spPr bwMode="auto">
          <a:xfrm>
            <a:off x="611560" y="4077071"/>
            <a:ext cx="1612979" cy="1512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10" cstate="print"/>
          <a:srcRect l="26375" t="54922" r="59598" b="28344"/>
          <a:stretch>
            <a:fillRect/>
          </a:stretch>
        </p:blipFill>
        <p:spPr bwMode="auto">
          <a:xfrm>
            <a:off x="7164288" y="4077072"/>
            <a:ext cx="1656185" cy="1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10" cstate="print"/>
          <a:srcRect l="26375" t="9641" r="59598" b="69688"/>
          <a:stretch>
            <a:fillRect/>
          </a:stretch>
        </p:blipFill>
        <p:spPr bwMode="auto">
          <a:xfrm>
            <a:off x="5076056" y="4077072"/>
            <a:ext cx="151216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18438" name="OptionButton1" r:id="rId2" imgW="257040" imgH="257040"/>
      <p:control spid="18439" name="OptionButton2" r:id="rId3" imgW="257040" imgH="257040"/>
      <p:control spid="18440" name="OptionButton3" r:id="rId4" imgW="257040" imgH="257040"/>
      <p:control spid="18441" name="OptionButton4" r:id="rId5" imgW="257040" imgH="257040"/>
      <p:control spid="18442" name="CommandButton1" r:id="rId6" imgW="129528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899592" y="260648"/>
            <a:ext cx="7850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Электронная таблица представляет собой: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</p:spTree>
    <p:controls>
      <p:control spid="19467" name="CommandButton1" r:id="rId2" imgW="1228680" imgH="428760"/>
      <p:control spid="19468" name="OptionButton2" r:id="rId3" imgW="7505640" imgH="647640"/>
      <p:control spid="19470" name="OptionButton3" r:id="rId4" imgW="7505640" imgH="647640"/>
      <p:control spid="19471" name="OptionButton4" r:id="rId5" imgW="7505640" imgH="647640"/>
      <p:control spid="19473" name="OptionButton5" r:id="rId6" imgW="7505640" imgH="6476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27584" y="404664"/>
            <a:ext cx="78501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Чему будет равно значение в ячейках: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395536" y="3645024"/>
            <a:ext cx="6481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latin typeface="Times New Roman" pitchFamily="18" charset="0"/>
              </a:rPr>
              <a:t>A6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6588224" y="3645024"/>
            <a:ext cx="7920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latin typeface="Times New Roman" pitchFamily="18" charset="0"/>
              </a:rPr>
              <a:t>C3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3707904" y="3645024"/>
            <a:ext cx="6481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latin typeface="Times New Roman" pitchFamily="18" charset="0"/>
              </a:rPr>
              <a:t>A7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pic>
        <p:nvPicPr>
          <p:cNvPr id="32787" name="Picture 19"/>
          <p:cNvPicPr>
            <a:picLocks noChangeAspect="1" noChangeArrowheads="1"/>
          </p:cNvPicPr>
          <p:nvPr/>
        </p:nvPicPr>
        <p:blipFill>
          <a:blip r:embed="rId14" cstate="print"/>
          <a:srcRect l="11812" t="38499" r="43563" b="34376"/>
          <a:stretch>
            <a:fillRect/>
          </a:stretch>
        </p:blipFill>
        <p:spPr bwMode="auto">
          <a:xfrm>
            <a:off x="1979712" y="1124744"/>
            <a:ext cx="489654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32780" name="TextBox1" r:id="rId2" imgW="723960" imgH="428760"/>
      <p:control spid="32781" name="TextBox2" r:id="rId3" imgW="723960" imgH="428760"/>
      <p:control spid="32782" name="TextBox3" r:id="rId4" imgW="723960" imgH="428760"/>
      <p:control spid="32783" name="CommandButton1" r:id="rId5" imgW="1076400" imgH="428760"/>
      <p:control spid="32784" name="TextBox4" r:id="rId6" imgW="723960" imgH="428760"/>
      <p:control spid="32785" name="TextBox5" r:id="rId7" imgW="723960" imgH="428760"/>
      <p:control spid="32786" name="TextBox6" r:id="rId8" imgW="723960" imgH="428760"/>
      <p:control spid="32787" name="TextBox7" r:id="rId9" imgW="723960" imgH="428760"/>
      <p:control spid="32788" name="TextBox8" r:id="rId10" imgW="723960" imgH="428760"/>
      <p:control spid="32789" name="TextBox9" r:id="rId11" imgW="723960" imgH="428760"/>
      <p:control spid="32790" name="TextBox10" r:id="rId12" imgW="72396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0" y="260648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Дан фрагмент электронной таблицы, содержащий числа и формулы: </a:t>
            </a:r>
            <a:endParaRPr lang="ru-RU" sz="32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pic>
        <p:nvPicPr>
          <p:cNvPr id="34854" name="Picture 38"/>
          <p:cNvPicPr>
            <a:picLocks noChangeAspect="1" noChangeArrowheads="1"/>
          </p:cNvPicPr>
          <p:nvPr/>
        </p:nvPicPr>
        <p:blipFill>
          <a:blip r:embed="rId5" cstate="print"/>
          <a:srcRect l="34024" t="13558" r="30096" b="73949"/>
          <a:stretch>
            <a:fillRect/>
          </a:stretch>
        </p:blipFill>
        <p:spPr bwMode="auto">
          <a:xfrm>
            <a:off x="1331640" y="1628800"/>
            <a:ext cx="689312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0" y="3546882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Чему будет равно значение в ячейке Е3 после копирования в неё формулы из ячейки Е1?</a:t>
            </a:r>
            <a:endParaRPr lang="ru-RU" sz="32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</p:spTree>
    <p:controls>
      <p:control spid="34851" name="TextBox1" r:id="rId2" imgW="5257800" imgH="581040"/>
      <p:control spid="34853" name="CommandButton1" r:id="rId3" imgW="122868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79512" y="332656"/>
            <a:ext cx="86764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rgbClr val="008000"/>
                </a:solidFill>
                <a:latin typeface="Bookman Old Style" pitchFamily="18" charset="0"/>
              </a:rPr>
              <a:t>Какой адрес ячейки в </a:t>
            </a:r>
          </a:p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rgbClr val="008000"/>
                </a:solidFill>
                <a:latin typeface="Bookman Old Style" pitchFamily="18" charset="0"/>
              </a:rPr>
              <a:t>электронной таблице правильный?</a:t>
            </a:r>
            <a:endParaRPr lang="ru-RU" sz="36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</p:spTree>
    <p:controls>
      <p:control spid="21512" name="OptionButton3" r:id="rId2" imgW="933480" imgH="647640"/>
      <p:control spid="21513" name="OptionButton4" r:id="rId3" imgW="933480" imgH="647640"/>
      <p:control spid="21514" name="CommandButton1" r:id="rId4" imgW="1581120" imgH="581040"/>
      <p:control spid="21517" name="OptionButton7" r:id="rId5" imgW="933480" imgH="647640"/>
      <p:control spid="21518" name="OptionButton8" r:id="rId6" imgW="933480" imgH="6476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67544" y="260648"/>
            <a:ext cx="84256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>
                <a:solidFill>
                  <a:srgbClr val="008000"/>
                </a:solidFill>
                <a:latin typeface="Bookman Old Style" pitchFamily="18" charset="0"/>
              </a:rPr>
              <a:t>Сопоставьте 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именам ячейки соответствующие </a:t>
            </a:r>
            <a:r>
              <a:rPr lang="ru-RU" sz="2800" dirty="0">
                <a:solidFill>
                  <a:srgbClr val="008000"/>
                </a:solidFill>
                <a:latin typeface="Bookman Old Style" pitchFamily="18" charset="0"/>
              </a:rPr>
              <a:t>им 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названия ссылок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043608" y="1700808"/>
            <a:ext cx="259238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Абсолютная ссылка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1043608" y="2780928"/>
            <a:ext cx="25923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Смешанная ссылка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044129" y="3933056"/>
            <a:ext cx="302381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Относительная ссылка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832475" y="1700808"/>
            <a:ext cx="161984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>
                <a:solidFill>
                  <a:srgbClr val="008000"/>
                </a:solidFill>
                <a:latin typeface="Times New Roman" pitchFamily="18" charset="0"/>
              </a:rPr>
              <a:t>1. </a:t>
            </a:r>
            <a:r>
              <a:rPr lang="en-US" sz="2200" b="1" dirty="0" smtClean="0">
                <a:solidFill>
                  <a:srgbClr val="008000"/>
                </a:solidFill>
                <a:latin typeface="Times New Roman" pitchFamily="18" charset="0"/>
              </a:rPr>
              <a:t>D14</a:t>
            </a:r>
            <a:endParaRPr lang="ru-RU" sz="22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5868144" y="2780928"/>
            <a:ext cx="32416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>
                <a:solidFill>
                  <a:srgbClr val="008000"/>
                </a:solidFill>
                <a:latin typeface="Times New Roman" pitchFamily="18" charset="0"/>
              </a:rPr>
              <a:t>2. </a:t>
            </a:r>
            <a:r>
              <a:rPr lang="en-US" sz="2200" b="1" dirty="0" smtClean="0">
                <a:solidFill>
                  <a:srgbClr val="008000"/>
                </a:solidFill>
                <a:latin typeface="Times New Roman" pitchFamily="18" charset="0"/>
              </a:rPr>
              <a:t>$B5</a:t>
            </a:r>
            <a:endParaRPr lang="ru-RU" sz="22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5796136" y="3933056"/>
            <a:ext cx="3168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>
                <a:solidFill>
                  <a:srgbClr val="008000"/>
                </a:solidFill>
                <a:latin typeface="Times New Roman" pitchFamily="18" charset="0"/>
              </a:rPr>
              <a:t>3. </a:t>
            </a:r>
            <a:r>
              <a:rPr lang="en-US" sz="2200" b="1" dirty="0" smtClean="0">
                <a:solidFill>
                  <a:srgbClr val="008000"/>
                </a:solidFill>
                <a:latin typeface="Times New Roman" pitchFamily="18" charset="0"/>
              </a:rPr>
              <a:t>$F$13</a:t>
            </a:r>
            <a:endParaRPr lang="ru-RU" sz="22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1547664" y="4797152"/>
            <a:ext cx="540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i="1" dirty="0">
                <a:solidFill>
                  <a:srgbClr val="008000"/>
                </a:solidFill>
                <a:latin typeface="Times New Roman" pitchFamily="18" charset="0"/>
              </a:rPr>
              <a:t>(</a:t>
            </a:r>
            <a:r>
              <a:rPr lang="ru-RU" i="1" dirty="0">
                <a:solidFill>
                  <a:srgbClr val="008000"/>
                </a:solidFill>
                <a:latin typeface="Times New Roman" pitchFamily="18" charset="0"/>
              </a:rPr>
              <a:t>Поставьте в текстовые поля номера  </a:t>
            </a:r>
            <a:r>
              <a:rPr lang="ru-RU" i="1" dirty="0" smtClean="0">
                <a:solidFill>
                  <a:srgbClr val="008000"/>
                </a:solidFill>
                <a:latin typeface="Times New Roman" pitchFamily="18" charset="0"/>
              </a:rPr>
              <a:t>имён ячеек соответствующих  </a:t>
            </a:r>
            <a:r>
              <a:rPr lang="ru-RU" i="1" dirty="0">
                <a:solidFill>
                  <a:srgbClr val="008000"/>
                </a:solidFill>
                <a:latin typeface="Times New Roman" pitchFamily="18" charset="0"/>
              </a:rPr>
              <a:t>каждой </a:t>
            </a:r>
            <a:r>
              <a:rPr lang="ru-RU" i="1" dirty="0" smtClean="0">
                <a:solidFill>
                  <a:srgbClr val="008000"/>
                </a:solidFill>
                <a:latin typeface="Times New Roman" pitchFamily="18" charset="0"/>
              </a:rPr>
              <a:t> ссылке) </a:t>
            </a:r>
            <a:endParaRPr lang="ru-RU" i="1" dirty="0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  <p:controls>
      <p:control spid="22540" name="TextBox1" r:id="rId2" imgW="1009800" imgH="428760"/>
      <p:control spid="22541" name="TextBox2" r:id="rId3" imgW="1009800" imgH="438120"/>
      <p:control spid="22542" name="TextBox3" r:id="rId4" imgW="1009800" imgH="428760"/>
      <p:control spid="22543" name="CommandButton1" r:id="rId5" imgW="1581120" imgH="5047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395536" y="1772816"/>
            <a:ext cx="3888432" cy="297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</a:t>
            </a: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если(</a:t>
            </a: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B4&gt;3 </a:t>
            </a: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или </a:t>
            </a: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D4&gt;10;1;0)</a:t>
            </a:r>
            <a:r>
              <a:rPr lang="ru-RU" sz="2200" dirty="0" smtClean="0">
                <a:solidFill>
                  <a:srgbClr val="008000"/>
                </a:solidFill>
                <a:latin typeface="Times New Roman" pitchFamily="18" charset="0"/>
              </a:rPr>
              <a:t> 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=A1D2 - 23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B4*A4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=(A2 + B2)*$A$1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=DD$4 – E456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 sz="2200" dirty="0" smtClean="0">
                <a:solidFill>
                  <a:srgbClr val="008000"/>
                </a:solidFill>
                <a:latin typeface="Times New Roman" pitchFamily="18" charset="0"/>
              </a:rPr>
              <a:t>F4=A4/B4</a:t>
            </a:r>
            <a:endParaRPr lang="ru-RU" sz="2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graphicFrame>
        <p:nvGraphicFramePr>
          <p:cNvPr id="5" name="Group 30"/>
          <p:cNvGraphicFramePr>
            <a:graphicFrameLocks noGrp="1"/>
          </p:cNvGraphicFramePr>
          <p:nvPr/>
        </p:nvGraphicFramePr>
        <p:xfrm>
          <a:off x="4355976" y="1412776"/>
          <a:ext cx="4608512" cy="3697289"/>
        </p:xfrm>
        <a:graphic>
          <a:graphicData uri="http://schemas.openxmlformats.org/drawingml/2006/table">
            <a:tbl>
              <a:tblPr/>
              <a:tblGrid>
                <a:gridCol w="2342589"/>
                <a:gridCol w="226592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</a:rPr>
                        <a:t>Верная запись формулы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</a:rPr>
                        <a:t>Неверная запись формулы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99592" y="332656"/>
            <a:ext cx="7850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>
                <a:solidFill>
                  <a:srgbClr val="008000"/>
                </a:solidFill>
                <a:latin typeface="Bookman Old Style" pitchFamily="18" charset="0"/>
              </a:rPr>
              <a:t>Распределите 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номера записей в таблицу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1835696" y="5445224"/>
            <a:ext cx="5400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i="1" dirty="0" smtClean="0">
                <a:solidFill>
                  <a:srgbClr val="008000"/>
                </a:solidFill>
                <a:latin typeface="Times New Roman" pitchFamily="18" charset="0"/>
              </a:rPr>
              <a:t>(</a:t>
            </a:r>
            <a:r>
              <a:rPr lang="ru-RU" i="1" dirty="0" smtClean="0">
                <a:solidFill>
                  <a:srgbClr val="008000"/>
                </a:solidFill>
                <a:latin typeface="Times New Roman" pitchFamily="18" charset="0"/>
              </a:rPr>
              <a:t>Номера ответов размещайте в таблице в порядке возрастания, начиная с верхнего текстового поля) </a:t>
            </a:r>
            <a:endParaRPr lang="ru-RU" i="1" dirty="0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  <p:controls>
      <p:control spid="23579" name="TextBox1" r:id="rId2" imgW="1876320" imgH="428760"/>
      <p:control spid="23580" name="TextBox2" r:id="rId3" imgW="1876320" imgH="438120"/>
      <p:control spid="23581" name="TextBox3" r:id="rId4" imgW="1876320" imgH="428760"/>
      <p:control spid="23582" name="TextBox4" r:id="rId5" imgW="1876320" imgH="428760"/>
      <p:control spid="23583" name="TextBox5" r:id="rId6" imgW="1800360" imgH="428760"/>
      <p:control spid="23584" name="TextBox6" r:id="rId7" imgW="1800360" imgH="438120"/>
      <p:control spid="23585" name="TextBox7" r:id="rId8" imgW="1800360" imgH="428760"/>
      <p:control spid="23586" name="TextBox8" r:id="rId9" imgW="1800360" imgH="428760"/>
      <p:control spid="23587" name="CommandButton1" r:id="rId10" imgW="151452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971600" y="1340768"/>
            <a:ext cx="763284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адреса ячеек не изменяются.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изменяется только номер строки в адресах ячеек.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изменяются  адреса ячеек (номер строки и буква столбца).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При копировании формулы в другую ячейку электронной таблицы изменяется только имя столбца в адресах ячеек.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1520" y="260648"/>
            <a:ext cx="70567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Какое правило является  следствием принципа относительной адресации?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</p:spTree>
    <p:controls>
      <p:control spid="25604" name="TextBox1" r:id="rId2" imgW="1371600" imgH="428760"/>
      <p:control spid="25605" name="CommandButton1" r:id="rId3" imgW="129528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55576" y="116632"/>
            <a:ext cx="78501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Дан фрагмент электронной таблицы в режиме отображения формул: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pic>
        <p:nvPicPr>
          <p:cNvPr id="24587" name="Picture 11"/>
          <p:cNvPicPr>
            <a:picLocks noChangeAspect="1" noChangeArrowheads="1"/>
          </p:cNvPicPr>
          <p:nvPr/>
        </p:nvPicPr>
        <p:blipFill>
          <a:blip r:embed="rId8" cstate="print"/>
          <a:srcRect l="-202" t="25391" r="64765" b="66734"/>
          <a:stretch>
            <a:fillRect/>
          </a:stretch>
        </p:blipFill>
        <p:spPr bwMode="auto">
          <a:xfrm>
            <a:off x="1187624" y="1268760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95536" y="2492896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После выполнения вычислений по значениям ячеек диапазона А2:</a:t>
            </a:r>
            <a:r>
              <a:rPr lang="en-US" sz="2800" dirty="0" smtClean="0">
                <a:solidFill>
                  <a:srgbClr val="008000"/>
                </a:solidFill>
                <a:latin typeface="Bookman Old Style" pitchFamily="18" charset="0"/>
              </a:rPr>
              <a:t>D2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 было построено несколько диаграмм. </a:t>
            </a:r>
            <a:endParaRPr lang="en-US" sz="2800" dirty="0" smtClean="0">
              <a:solidFill>
                <a:srgbClr val="008000"/>
              </a:solidFill>
              <a:latin typeface="Bookman Old Style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Укажите получившуюся</a:t>
            </a:r>
            <a:r>
              <a:rPr lang="en-US" sz="2800" dirty="0" smtClean="0">
                <a:solidFill>
                  <a:srgbClr val="008000"/>
                </a:solidFill>
                <a:latin typeface="Bookman Old Style" pitchFamily="18" charset="0"/>
              </a:rPr>
              <a:t> </a:t>
            </a: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диаграмму.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pic>
        <p:nvPicPr>
          <p:cNvPr id="24588" name="Picture 12"/>
          <p:cNvPicPr>
            <a:picLocks noChangeAspect="1" noChangeArrowheads="1"/>
          </p:cNvPicPr>
          <p:nvPr/>
        </p:nvPicPr>
        <p:blipFill>
          <a:blip r:embed="rId9" cstate="print"/>
          <a:srcRect l="27852" t="41141" r="58859" b="42125"/>
          <a:stretch>
            <a:fillRect/>
          </a:stretch>
        </p:blipFill>
        <p:spPr bwMode="auto">
          <a:xfrm>
            <a:off x="5004048" y="4509120"/>
            <a:ext cx="144863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Picture 13"/>
          <p:cNvPicPr>
            <a:picLocks noChangeAspect="1" noChangeArrowheads="1"/>
          </p:cNvPicPr>
          <p:nvPr/>
        </p:nvPicPr>
        <p:blipFill>
          <a:blip r:embed="rId10" cstate="print"/>
          <a:srcRect l="27852" t="41141" r="57383" b="40156"/>
          <a:stretch>
            <a:fillRect/>
          </a:stretch>
        </p:blipFill>
        <p:spPr bwMode="auto">
          <a:xfrm>
            <a:off x="683568" y="4581128"/>
            <a:ext cx="14401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0" name="Picture 14"/>
          <p:cNvPicPr>
            <a:picLocks noChangeAspect="1" noChangeArrowheads="1"/>
          </p:cNvPicPr>
          <p:nvPr/>
        </p:nvPicPr>
        <p:blipFill>
          <a:blip r:embed="rId11" cstate="print"/>
          <a:srcRect l="41141" t="41141" r="43355" b="41141"/>
          <a:stretch>
            <a:fillRect/>
          </a:stretch>
        </p:blipFill>
        <p:spPr bwMode="auto">
          <a:xfrm>
            <a:off x="2771800" y="4581128"/>
            <a:ext cx="1512169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Picture 15"/>
          <p:cNvPicPr>
            <a:picLocks noChangeAspect="1" noChangeArrowheads="1"/>
          </p:cNvPicPr>
          <p:nvPr/>
        </p:nvPicPr>
        <p:blipFill>
          <a:blip r:embed="rId12" cstate="print"/>
          <a:srcRect l="41140" t="41141" r="43356" b="41141"/>
          <a:stretch>
            <a:fillRect/>
          </a:stretch>
        </p:blipFill>
        <p:spPr bwMode="auto">
          <a:xfrm>
            <a:off x="7092280" y="4509120"/>
            <a:ext cx="151216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24582" name="OptionButton1" r:id="rId2" imgW="285840" imgH="361800"/>
      <p:control spid="24583" name="OptionButton2" r:id="rId3" imgW="285840" imgH="361800"/>
      <p:control spid="24584" name="OptionButton3" r:id="rId4" imgW="285840" imgH="361800"/>
      <p:control spid="24585" name="OptionButton4" r:id="rId5" imgW="285840" imgH="361800"/>
      <p:control spid="24586" name="CommandButton1" r:id="rId6" imgW="129528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971600" y="1484784"/>
            <a:ext cx="7921625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Обработки преимущественно числовых данных,  структурированных с помощью таблиц.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Упорядоченного хранения и обработки значительных массивов данных.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Визуализации структурных связей между данными, представленными в таблицах.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</a:rPr>
              <a:t>Редактирования графических представлений больших объёмов информации.</a:t>
            </a:r>
            <a:endParaRPr lang="ru-RU" sz="24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5536" y="260648"/>
            <a:ext cx="83542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Электронная таблица предназначена для: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1691680" y="5229200"/>
            <a:ext cx="63367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i="1" dirty="0" smtClean="0">
                <a:solidFill>
                  <a:srgbClr val="008000"/>
                </a:solidFill>
                <a:latin typeface="Times New Roman" pitchFamily="18" charset="0"/>
              </a:rPr>
              <a:t>(</a:t>
            </a:r>
            <a:r>
              <a:rPr lang="ru-RU" i="1" dirty="0" smtClean="0">
                <a:solidFill>
                  <a:srgbClr val="008000"/>
                </a:solidFill>
                <a:latin typeface="Times New Roman" pitchFamily="18" charset="0"/>
              </a:rPr>
              <a:t>Запишите в текстовое поле номер правильного ответа) </a:t>
            </a:r>
            <a:endParaRPr lang="ru-RU" i="1" dirty="0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  <p:controls>
      <p:control spid="30727" name="TextBox1" r:id="rId2" imgW="1295280" imgH="504720"/>
      <p:control spid="30734" name="CommandButton1" r:id="rId3" imgW="122868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40" name="Picture 16"/>
          <p:cNvPicPr>
            <a:picLocks noChangeAspect="1" noChangeArrowheads="1"/>
          </p:cNvPicPr>
          <p:nvPr/>
        </p:nvPicPr>
        <p:blipFill>
          <a:blip r:embed="rId7" cstate="print"/>
          <a:srcRect t="25219" r="56816" b="51156"/>
          <a:stretch>
            <a:fillRect/>
          </a:stretch>
        </p:blipFill>
        <p:spPr bwMode="auto">
          <a:xfrm>
            <a:off x="1547664" y="1196752"/>
            <a:ext cx="6264696" cy="2570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827584" y="404664"/>
            <a:ext cx="78501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rgbClr val="008000"/>
                </a:solidFill>
                <a:latin typeface="Bookman Old Style" pitchFamily="18" charset="0"/>
              </a:rPr>
              <a:t>Чему будет равно значение в ячейках:</a:t>
            </a:r>
            <a:endParaRPr lang="ru-RU" sz="28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619622" y="4005064"/>
            <a:ext cx="6481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latin typeface="Times New Roman" pitchFamily="18" charset="0"/>
              </a:rPr>
              <a:t>A6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444208" y="3933056"/>
            <a:ext cx="7920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latin typeface="Times New Roman" pitchFamily="18" charset="0"/>
              </a:rPr>
              <a:t>C</a:t>
            </a:r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</a:rPr>
              <a:t>4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923878" y="4005064"/>
            <a:ext cx="6481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latin typeface="Times New Roman" pitchFamily="18" charset="0"/>
              </a:rPr>
              <a:t>A7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  <p:controls>
      <p:control spid="26639" name="CommandButton1" r:id="rId2" imgW="1371600" imgH="428760"/>
      <p:control spid="26641" name="TextBox8" r:id="rId3" imgW="723960" imgH="428760"/>
      <p:control spid="26642" name="TextBox9" r:id="rId4" imgW="723960" imgH="428760"/>
      <p:control spid="26643" name="TextBox10" r:id="rId5" imgW="72396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0" y="260648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Дан фрагмент электронной таблицы, содержащий числа и формулы: </a:t>
            </a:r>
            <a:endParaRPr lang="ru-RU" sz="32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0" y="3356992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Чему будет равно значение в ячейке </a:t>
            </a:r>
            <a:r>
              <a:rPr lang="en-US" sz="3200" dirty="0" smtClean="0">
                <a:solidFill>
                  <a:srgbClr val="008000"/>
                </a:solidFill>
                <a:latin typeface="Bookman Old Style" pitchFamily="18" charset="0"/>
              </a:rPr>
              <a:t>G</a:t>
            </a: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3 после копирования в неё формулы из ячейки </a:t>
            </a:r>
            <a:r>
              <a:rPr lang="en-US" sz="3200" dirty="0" smtClean="0">
                <a:solidFill>
                  <a:srgbClr val="008000"/>
                </a:solidFill>
                <a:latin typeface="Bookman Old Style" pitchFamily="18" charset="0"/>
              </a:rPr>
              <a:t>G</a:t>
            </a:r>
            <a:r>
              <a:rPr lang="ru-RU" sz="3200" dirty="0" smtClean="0">
                <a:solidFill>
                  <a:srgbClr val="008000"/>
                </a:solidFill>
                <a:latin typeface="Bookman Old Style" pitchFamily="18" charset="0"/>
              </a:rPr>
              <a:t>1?</a:t>
            </a:r>
            <a:endParaRPr lang="ru-RU" sz="3200" dirty="0">
              <a:solidFill>
                <a:srgbClr val="008000"/>
              </a:solidFill>
              <a:latin typeface="Bookman Old Style" pitchFamily="18" charset="0"/>
            </a:endParaRPr>
          </a:p>
        </p:txBody>
      </p:sp>
      <p:pic>
        <p:nvPicPr>
          <p:cNvPr id="27665" name="Picture 17"/>
          <p:cNvPicPr>
            <a:picLocks noChangeAspect="1" noChangeArrowheads="1"/>
          </p:cNvPicPr>
          <p:nvPr/>
        </p:nvPicPr>
        <p:blipFill>
          <a:blip r:embed="rId5" cstate="print"/>
          <a:srcRect t="25391" r="60336" b="59844"/>
          <a:stretch>
            <a:fillRect/>
          </a:stretch>
        </p:blipFill>
        <p:spPr bwMode="auto">
          <a:xfrm>
            <a:off x="1763688" y="1628800"/>
            <a:ext cx="5416163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27660" name="TextBox1" r:id="rId2" imgW="2523960" imgH="647640"/>
      <p:control spid="27663" name="CommandButton1" r:id="rId3" imgW="1076400" imgH="4287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827088" y="692150"/>
            <a:ext cx="78501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rgbClr val="008000"/>
                </a:solidFill>
                <a:latin typeface="Bookman Old Style" pitchFamily="18" charset="0"/>
              </a:rPr>
              <a:t>Вы закончили выполнение теста. </a:t>
            </a:r>
          </a:p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rgbClr val="008000"/>
                </a:solidFill>
                <a:latin typeface="Bookman Old Style" pitchFamily="18" charset="0"/>
              </a:rPr>
              <a:t>Нажмите кнопку Ваша отметка</a:t>
            </a:r>
          </a:p>
        </p:txBody>
      </p:sp>
    </p:spTree>
    <p:controls>
      <p:control spid="43013" name="CommandButton1" r:id="rId2" imgW="2590920" imgH="581040"/>
      <p:control spid="43014" name="Label1" r:id="rId3" imgW="7848720" imgH="581040"/>
      <p:control spid="43017" name="Label2" r:id="rId4" imgW="7848720" imgH="581040"/>
      <p:control spid="43018" name="Label3" r:id="rId5" imgW="7848720" imgH="5810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1869</TotalTime>
  <Words>503</Words>
  <Application>Microsoft Office PowerPoint</Application>
  <PresentationFormat>Экран (4:3)</PresentationFormat>
  <Paragraphs>71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Оформление по умолчанию</vt:lpstr>
      <vt:lpstr>Сумерки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185</cp:revision>
  <dcterms:created xsi:type="dcterms:W3CDTF">2009-12-06T21:24:45Z</dcterms:created>
  <dcterms:modified xsi:type="dcterms:W3CDTF">2022-04-22T20:25:07Z</dcterms:modified>
</cp:coreProperties>
</file>